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168.xml"/>
  <Override ContentType="application/vnd.openxmlformats-officedocument.presentationml.notesSlide+xml" PartName="/ppt/notesSlides/notesSlide222.xml"/>
  <Override ContentType="application/vnd.openxmlformats-officedocument.presentationml.notesSlide+xml" PartName="/ppt/notesSlides/notesSlide125.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117.xml"/>
  <Override ContentType="application/vnd.openxmlformats-officedocument.presentationml.notesSlide+xml" PartName="/ppt/notesSlides/notesSlide206.xml"/>
  <Override ContentType="application/vnd.openxmlformats-officedocument.presentationml.notesSlide+xml" PartName="/ppt/notesSlides/notesSlide230.xml"/>
  <Override ContentType="application/vnd.openxmlformats-officedocument.presentationml.notesSlide+xml" PartName="/ppt/notesSlides/notesSlide91.xml"/>
  <Override ContentType="application/vnd.openxmlformats-officedocument.presentationml.notesSlide+xml" PartName="/ppt/notesSlides/notesSlide133.xml"/>
  <Override ContentType="application/vnd.openxmlformats-officedocument.presentationml.notesSlide+xml" PartName="/ppt/notesSlides/notesSlide176.xml"/>
  <Override ContentType="application/vnd.openxmlformats-officedocument.presentationml.notesSlide+xml" PartName="/ppt/notesSlides/notesSlide109.xml"/>
  <Override ContentType="application/vnd.openxmlformats-officedocument.presentationml.notesSlide+xml" PartName="/ppt/notesSlides/notesSlide24.xml"/>
  <Override ContentType="application/vnd.openxmlformats-officedocument.presentationml.notesSlide+xml" PartName="/ppt/notesSlides/notesSlide16.xml"/>
  <Override ContentType="application/vnd.openxmlformats-officedocument.presentationml.notesSlide+xml" PartName="/ppt/notesSlides/notesSlide214.xml"/>
  <Override ContentType="application/vnd.openxmlformats-officedocument.presentationml.notesSlide+xml" PartName="/ppt/notesSlides/notesSlide1.xml"/>
  <Override ContentType="application/vnd.openxmlformats-officedocument.presentationml.notesSlide+xml" PartName="/ppt/notesSlides/notesSlide196.xml"/>
  <Override ContentType="application/vnd.openxmlformats-officedocument.presentationml.notesSlide+xml" PartName="/ppt/notesSlides/notesSlide105.xml"/>
  <Override ContentType="application/vnd.openxmlformats-officedocument.presentationml.notesSlide+xml" PartName="/ppt/notesSlides/notesSlide148.xml"/>
  <Override ContentType="application/vnd.openxmlformats-officedocument.presentationml.notesSlide+xml" PartName="/ppt/notesSlides/notesSlide202.xml"/>
  <Override ContentType="application/vnd.openxmlformats-officedocument.presentationml.notesSlide+xml" PartName="/ppt/notesSlides/notesSlide39.xml"/>
  <Override ContentType="application/vnd.openxmlformats-officedocument.presentationml.notesSlide+xml" PartName="/ppt/notesSlides/notesSlide137.xml"/>
  <Override ContentType="application/vnd.openxmlformats-officedocument.presentationml.notesSlide+xml" PartName="/ppt/notesSlides/notesSlide87.xml"/>
  <Override ContentType="application/vnd.openxmlformats-officedocument.presentationml.notesSlide+xml" PartName="/ppt/notesSlides/notesSlide44.xml"/>
  <Override ContentType="application/vnd.openxmlformats-officedocument.presentationml.notesSlide+xml" PartName="/ppt/notesSlides/notesSlide234.xml"/>
  <Override ContentType="application/vnd.openxmlformats-officedocument.presentationml.notesSlide+xml" PartName="/ppt/notesSlides/notesSlide141.xml"/>
  <Override ContentType="application/vnd.openxmlformats-officedocument.presentationml.notesSlide+xml" PartName="/ppt/notesSlides/notesSlide153.xml"/>
  <Override ContentType="application/vnd.openxmlformats-officedocument.presentationml.notesSlide+xml" PartName="/ppt/notesSlides/notesSlide110.xml"/>
  <Override ContentType="application/vnd.openxmlformats-officedocument.presentationml.notesSlide+xml" PartName="/ppt/notesSlides/notesSlide184.xml"/>
  <Override ContentType="application/vnd.openxmlformats-officedocument.presentationml.notesSlide+xml" PartName="/ppt/notesSlides/notesSlide75.xml"/>
  <Override ContentType="application/vnd.openxmlformats-officedocument.presentationml.notesSlide+xml" PartName="/ppt/notesSlides/notesSlide229.xml"/>
  <Override ContentType="application/vnd.openxmlformats-officedocument.presentationml.notesSlide+xml" PartName="/ppt/notesSlides/notesSlide180.xml"/>
  <Override ContentType="application/vnd.openxmlformats-officedocument.presentationml.notesSlide+xml" PartName="/ppt/notesSlides/notesSlide172.xml"/>
  <Override ContentType="application/vnd.openxmlformats-officedocument.presentationml.notesSlide+xml" PartName="/ppt/notesSlides/notesSlide9.xml"/>
  <Override ContentType="application/vnd.openxmlformats-officedocument.presentationml.notesSlide+xml" PartName="/ppt/notesSlides/notesSlide63.xml"/>
  <Override ContentType="application/vnd.openxmlformats-officedocument.presentationml.notesSlide+xml" PartName="/ppt/notesSlides/notesSlide20.xml"/>
  <Override ContentType="application/vnd.openxmlformats-officedocument.presentationml.notesSlide+xml" PartName="/ppt/notesSlides/notesSlide210.xml"/>
  <Override ContentType="application/vnd.openxmlformats-officedocument.presentationml.notesSlide+xml" PartName="/ppt/notesSlides/notesSlide129.xml"/>
  <Override ContentType="application/vnd.openxmlformats-officedocument.presentationml.notesSlide+xml" PartName="/ppt/notesSlides/notesSlide60.xml"/>
  <Override ContentType="application/vnd.openxmlformats-officedocument.presentationml.notesSlide+xml" PartName="/ppt/notesSlides/notesSlide144.xml"/>
  <Override ContentType="application/vnd.openxmlformats-officedocument.presentationml.notesSlide+xml" PartName="/ppt/notesSlides/notesSlide48.xml"/>
  <Override ContentType="application/vnd.openxmlformats-officedocument.presentationml.notesSlide+xml" PartName="/ppt/notesSlides/notesSlide238.xml"/>
  <Override ContentType="application/vnd.openxmlformats-officedocument.presentationml.notesSlide+xml" PartName="/ppt/notesSlides/notesSlide157.xml"/>
  <Override ContentType="application/vnd.openxmlformats-officedocument.presentationml.notesSlide+xml" PartName="/ppt/notesSlides/notesSlide114.xml"/>
  <Override ContentType="application/vnd.openxmlformats-officedocument.presentationml.notesSlide+xml" PartName="/ppt/notesSlides/notesSlide101.xml"/>
  <Override ContentType="application/vnd.openxmlformats-officedocument.presentationml.notesSlide+xml" PartName="/ppt/notesSlides/notesSlide95.xml"/>
  <Override ContentType="application/vnd.openxmlformats-officedocument.presentationml.notesSlide+xml" PartName="/ppt/notesSlides/notesSlide52.xml"/>
  <Override ContentType="application/vnd.openxmlformats-officedocument.presentationml.notesSlide+xml" PartName="/ppt/notesSlides/notesSlide35.xml"/>
  <Override ContentType="application/vnd.openxmlformats-officedocument.presentationml.notesSlide+xml" PartName="/ppt/notesSlides/notesSlide161.xml"/>
  <Override ContentType="application/vnd.openxmlformats-officedocument.presentationml.notesSlide+xml" PartName="/ppt/notesSlides/notesSlide5.xml"/>
  <Override ContentType="application/vnd.openxmlformats-officedocument.presentationml.notesSlide+xml" PartName="/ppt/notesSlides/notesSlide187.xml"/>
  <Override ContentType="application/vnd.openxmlformats-officedocument.presentationml.notesSlide+xml" PartName="/ppt/notesSlides/notesSlide78.xml"/>
  <Override ContentType="application/vnd.openxmlformats-officedocument.presentationml.notesSlide+xml" PartName="/ppt/notesSlides/notesSlide71.xml"/>
  <Override ContentType="application/vnd.openxmlformats-officedocument.presentationml.notesSlide+xml" PartName="/ppt/notesSlides/notesSlide225.xml"/>
  <Override ContentType="application/vnd.openxmlformats-officedocument.presentationml.notesSlide+xml" PartName="/ppt/notesSlides/notesSlide242.xml"/>
  <Override ContentType="application/vnd.openxmlformats-officedocument.presentationml.notesSlide+xml" PartName="/ppt/notesSlides/notesSlide84.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24.xml"/>
  <Override ContentType="application/vnd.openxmlformats-officedocument.presentationml.notesSlide+xml" PartName="/ppt/notesSlides/notesSlide213.xml"/>
  <Override ContentType="application/vnd.openxmlformats-officedocument.presentationml.notesSlide+xml" PartName="/ppt/notesSlides/notesSlide223.xml"/>
  <Override ContentType="application/vnd.openxmlformats-officedocument.presentationml.notesSlide+xml" PartName="/ppt/notesSlides/notesSlide17.xml"/>
  <Override ContentType="application/vnd.openxmlformats-officedocument.presentationml.notesSlide+xml" PartName="/ppt/notesSlides/notesSlide82.xml"/>
  <Override ContentType="application/vnd.openxmlformats-officedocument.presentationml.notesSlide+xml" PartName="/ppt/notesSlides/notesSlide177.xml"/>
  <Override ContentType="application/vnd.openxmlformats-officedocument.presentationml.notesSlide+xml" PartName="/ppt/notesSlides/notesSlide231.xml"/>
  <Override ContentType="application/vnd.openxmlformats-officedocument.presentationml.notesSlide+xml" PartName="/ppt/notesSlides/notesSlide94.xml"/>
  <Override ContentType="application/vnd.openxmlformats-officedocument.presentationml.notesSlide+xml" PartName="/ppt/notesSlides/notesSlide51.xml"/>
  <Override ContentType="application/vnd.openxmlformats-officedocument.presentationml.notesSlide+xml" PartName="/ppt/notesSlides/notesSlide90.xml"/>
  <Override ContentType="application/vnd.openxmlformats-officedocument.presentationml.notesSlide+xml" PartName="/ppt/notesSlides/notesSlide134.xml"/>
  <Override ContentType="application/vnd.openxmlformats-officedocument.presentationml.notesSlide+xml" PartName="/ppt/notesSlides/notesSlide4.xml"/>
  <Override ContentType="application/vnd.openxmlformats-officedocument.presentationml.notesSlide+xml" PartName="/ppt/notesSlides/notesSlide203.xml"/>
  <Override ContentType="application/vnd.openxmlformats-officedocument.presentationml.notesSlide+xml" PartName="/ppt/notesSlides/notesSlide13.xml"/>
  <Override ContentType="application/vnd.openxmlformats-officedocument.presentationml.notesSlide+xml" PartName="/ppt/notesSlides/notesSlide106.xml"/>
  <Override ContentType="application/vnd.openxmlformats-officedocument.presentationml.notesSlide+xml" PartName="/ppt/notesSlides/notesSlide99.xml"/>
  <Override ContentType="application/vnd.openxmlformats-officedocument.presentationml.notesSlide+xml" PartName="/ppt/notesSlides/notesSlide56.xml"/>
  <Override ContentType="application/vnd.openxmlformats-officedocument.presentationml.notesSlide+xml" PartName="/ppt/notesSlides/notesSlide152.xml"/>
  <Override ContentType="application/vnd.openxmlformats-officedocument.presentationml.notesSlide+xml" PartName="/ppt/notesSlides/notesSlide195.xml"/>
  <Override ContentType="application/vnd.openxmlformats-officedocument.presentationml.notesSlide+xml" PartName="/ppt/notesSlides/notesSlide183.xml"/>
  <Override ContentType="application/vnd.openxmlformats-officedocument.presentationml.notesSlide+xml" PartName="/ppt/notesSlides/notesSlide217.xml"/>
  <Override ContentType="application/vnd.openxmlformats-officedocument.presentationml.notesSlide+xml" PartName="/ppt/notesSlides/notesSlide61.xml"/>
  <Override ContentType="application/vnd.openxmlformats-officedocument.presentationml.notesSlide+xml" PartName="/ppt/notesSlides/notesSlide118.xml"/>
  <Override ContentType="application/vnd.openxmlformats-officedocument.presentationml.notesSlide+xml" PartName="/ppt/notesSlides/notesSlide167.xml"/>
  <Override ContentType="application/vnd.openxmlformats-officedocument.presentationml.notesSlide+xml" PartName="/ppt/notesSlides/notesSlide140.xml"/>
  <Override ContentType="application/vnd.openxmlformats-officedocument.presentationml.notesSlide+xml" PartName="/ppt/notesSlides/notesSlide27.xml"/>
  <Override ContentType="application/vnd.openxmlformats-officedocument.presentationml.notesSlide+xml" PartName="/ppt/notesSlides/notesSlide88.xml"/>
  <Override ContentType="application/vnd.openxmlformats-officedocument.presentationml.notesSlide+xml" PartName="/ppt/notesSlides/notesSlide149.xml"/>
  <Override ContentType="application/vnd.openxmlformats-officedocument.presentationml.notesSlide+xml" PartName="/ppt/notesSlides/notesSlide62.xml"/>
  <Override ContentType="application/vnd.openxmlformats-officedocument.presentationml.notesSlide+xml" PartName="/ppt/notesSlides/notesSlide235.xml"/>
  <Override ContentType="application/vnd.openxmlformats-officedocument.presentationml.notesSlide+xml" PartName="/ppt/notesSlides/notesSlide45.xml"/>
  <Override ContentType="application/vnd.openxmlformats-officedocument.presentationml.notesSlide+xml" PartName="/ppt/notesSlides/notesSlide28.xml"/>
  <Override ContentType="application/vnd.openxmlformats-officedocument.presentationml.notesSlide+xml" PartName="/ppt/notesSlides/notesSlide139.xml"/>
  <Override ContentType="application/vnd.openxmlformats-officedocument.presentationml.notesSlide+xml" PartName="/ppt/notesSlides/notesSlide228.xml"/>
  <Override ContentType="application/vnd.openxmlformats-officedocument.presentationml.notesSlide+xml" PartName="/ppt/notesSlides/notesSlide55.xml"/>
  <Override ContentType="application/vnd.openxmlformats-officedocument.presentationml.notesSlide+xml" PartName="/ppt/notesSlides/notesSlide156.xml"/>
  <Override ContentType="application/vnd.openxmlformats-officedocument.presentationml.notesSlide+xml" PartName="/ppt/notesSlides/notesSlide12.xml"/>
  <Override ContentType="application/vnd.openxmlformats-officedocument.presentationml.notesSlide+xml" PartName="/ppt/notesSlides/notesSlide113.xml"/>
  <Override ContentType="application/vnd.openxmlformats-officedocument.presentationml.notesSlide+xml" PartName="/ppt/notesSlides/notesSlide199.xml"/>
  <Override ContentType="application/vnd.openxmlformats-officedocument.presentationml.notesSlide+xml" PartName="/ppt/notesSlides/notesSlide72.xml"/>
  <Override ContentType="application/vnd.openxmlformats-officedocument.presentationml.notesSlide+xml" PartName="/ppt/notesSlides/notesSlide98.xml"/>
  <Override ContentType="application/vnd.openxmlformats-officedocument.presentationml.notesSlide+xml" PartName="/ppt/notesSlides/notesSlide190.xml"/>
  <Override ContentType="application/vnd.openxmlformats-officedocument.presentationml.notesSlide+xml" PartName="/ppt/notesSlides/notesSlide218.xml"/>
  <Override ContentType="application/vnd.openxmlformats-officedocument.presentationml.notesSlide+xml" PartName="/ppt/notesSlides/notesSlide8.xml"/>
  <Override ContentType="application/vnd.openxmlformats-officedocument.presentationml.notesSlide+xml" PartName="/ppt/notesSlides/notesSlide130.xml"/>
  <Override ContentType="application/vnd.openxmlformats-officedocument.presentationml.notesSlide+xml" PartName="/ppt/notesSlides/notesSlide38.xml"/>
  <Override ContentType="application/vnd.openxmlformats-officedocument.presentationml.notesSlide+xml" PartName="/ppt/notesSlides/notesSlide173.xml"/>
  <Override ContentType="application/vnd.openxmlformats-officedocument.presentationml.notesSlide+xml" PartName="/ppt/notesSlides/notesSlide128.xml"/>
  <Override ContentType="application/vnd.openxmlformats-officedocument.presentationml.notesSlide+xml" PartName="/ppt/notesSlides/notesSlide224.xml"/>
  <Override ContentType="application/vnd.openxmlformats-officedocument.presentationml.notesSlide+xml" PartName="/ppt/notesSlides/notesSlide241.xml"/>
  <Override ContentType="application/vnd.openxmlformats-officedocument.presentationml.notesSlide+xml" PartName="/ppt/notesSlides/notesSlide162.xml"/>
  <Override ContentType="application/vnd.openxmlformats-officedocument.presentationml.notesSlide+xml" PartName="/ppt/notesSlides/notesSlide49.xml"/>
  <Override ContentType="application/vnd.openxmlformats-officedocument.presentationml.notesSlide+xml" PartName="/ppt/notesSlides/notesSlide145.xml"/>
  <Override ContentType="application/vnd.openxmlformats-officedocument.presentationml.notesSlide+xml" PartName="/ppt/notesSlides/notesSlide207.xml"/>
  <Override ContentType="application/vnd.openxmlformats-officedocument.presentationml.notesSlide+xml" PartName="/ppt/notesSlides/notesSlide102.xml"/>
  <Override ContentType="application/vnd.openxmlformats-officedocument.presentationml.notesSlide+xml" PartName="/ppt/notesSlides/notesSlide8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88.xml"/>
  <Override ContentType="application/vnd.openxmlformats-officedocument.presentationml.notesSlide+xml" PartName="/ppt/notesSlides/notesSlide3.xml"/>
  <Override ContentType="application/vnd.openxmlformats-officedocument.presentationml.notesSlide+xml" PartName="/ppt/notesSlides/notesSlide50.xml"/>
  <Override ContentType="application/vnd.openxmlformats-officedocument.presentationml.notesSlide+xml" PartName="/ppt/notesSlides/notesSlide239.xml"/>
  <Override ContentType="application/vnd.openxmlformats-officedocument.presentationml.notesSlide+xml" PartName="/ppt/notesSlides/notesSlide240.xml"/>
  <Override ContentType="application/vnd.openxmlformats-officedocument.presentationml.notesSlide+xml" PartName="/ppt/notesSlides/notesSlide107.xml"/>
  <Override ContentType="application/vnd.openxmlformats-officedocument.presentationml.notesSlide+xml" PartName="/ppt/notesSlides/notesSlide186.xml"/>
  <Override ContentType="application/vnd.openxmlformats-officedocument.presentationml.notesSlide+xml" PartName="/ppt/notesSlides/notesSlide143.xml"/>
  <Override ContentType="application/vnd.openxmlformats-officedocument.presentationml.notesSlide+xml" PartName="/ppt/notesSlides/notesSlide151.xml"/>
  <Override ContentType="application/vnd.openxmlformats-officedocument.presentationml.notesSlide+xml" PartName="/ppt/notesSlides/notesSlide100.xml"/>
  <Override ContentType="application/vnd.openxmlformats-officedocument.presentationml.notesSlide+xml" PartName="/ppt/notesSlides/notesSlide42.xml"/>
  <Override ContentType="application/vnd.openxmlformats-officedocument.presentationml.notesSlide+xml" PartName="/ppt/notesSlides/notesSlide232.xml"/>
  <Override ContentType="application/vnd.openxmlformats-officedocument.presentationml.notesSlide+xml" PartName="/ppt/notesSlides/notesSlide85.xml"/>
  <Override ContentType="application/vnd.openxmlformats-officedocument.presentationml.notesSlide+xml" PartName="/ppt/notesSlides/notesSlide194.xml"/>
  <Override ContentType="application/vnd.openxmlformats-officedocument.presentationml.notesSlide+xml" PartName="/ppt/notesSlides/notesSlide34.xml"/>
  <Override ContentType="application/vnd.openxmlformats-officedocument.presentationml.notesSlide+xml" PartName="/ppt/notesSlides/notesSlide77.xml"/>
  <Override ContentType="application/vnd.openxmlformats-officedocument.presentationml.notesSlide+xml" PartName="/ppt/notesSlides/notesSlide73.xml"/>
  <Override ContentType="application/vnd.openxmlformats-officedocument.presentationml.notesSlide+xml" PartName="/ppt/notesSlides/notesSlide119.xml"/>
  <Override ContentType="application/vnd.openxmlformats-officedocument.presentationml.notesSlide+xml" PartName="/ppt/notesSlides/notesSlide81.xml"/>
  <Override ContentType="application/vnd.openxmlformats-officedocument.presentationml.notesSlide+xml" PartName="/ppt/notesSlides/notesSlide166.xml"/>
  <Override ContentType="application/vnd.openxmlformats-officedocument.presentationml.notesSlide+xml" PartName="/ppt/notesSlides/notesSlide182.xml"/>
  <Override ContentType="application/vnd.openxmlformats-officedocument.presentationml.notesSlide+xml" PartName="/ppt/notesSlides/notesSlide30.xml"/>
  <Override ContentType="application/vnd.openxmlformats-officedocument.presentationml.notesSlide+xml" PartName="/ppt/notesSlides/notesSlide220.xml"/>
  <Override ContentType="application/vnd.openxmlformats-officedocument.presentationml.notesSlide+xml" PartName="/ppt/notesSlides/notesSlide69.xml"/>
  <Override ContentType="application/vnd.openxmlformats-officedocument.presentationml.notesSlide+xml" PartName="/ppt/notesSlides/notesSlide178.xml"/>
  <Override ContentType="application/vnd.openxmlformats-officedocument.presentationml.notesSlide+xml" PartName="/ppt/notesSlides/notesSlide26.xml"/>
  <Override ContentType="application/vnd.openxmlformats-officedocument.presentationml.notesSlide+xml" PartName="/ppt/notesSlides/notesSlide135.xml"/>
  <Override ContentType="application/vnd.openxmlformats-officedocument.presentationml.notesSlide+xml" PartName="/ppt/notesSlides/notesSlide93.xml"/>
  <Override ContentType="application/vnd.openxmlformats-officedocument.presentationml.notesSlide+xml" PartName="/ppt/notesSlides/notesSlide204.xml"/>
  <Override ContentType="application/vnd.openxmlformats-officedocument.presentationml.notesSlide+xml" PartName="/ppt/notesSlides/notesSlide57.xml"/>
  <Override ContentType="application/vnd.openxmlformats-officedocument.presentationml.notesSlide+xml" PartName="/ppt/notesSlides/notesSlide123.xml"/>
  <Override ContentType="application/vnd.openxmlformats-officedocument.presentationml.notesSlide+xml" PartName="/ppt/notesSlides/notesSlide171.xml"/>
  <Override ContentType="application/vnd.openxmlformats-officedocument.presentationml.notesSlide+xml" PartName="/ppt/notesSlides/notesSlide14.xml"/>
  <Override ContentType="application/vnd.openxmlformats-officedocument.presentationml.notesSlide+xml" PartName="/ppt/notesSlides/notesSlide216.xml"/>
  <Override ContentType="application/vnd.openxmlformats-officedocument.presentationml.notesSlide+xml" PartName="/ppt/notesSlides/notesSlide227.xml"/>
  <Override ContentType="application/vnd.openxmlformats-officedocument.presentationml.notesSlide+xml" PartName="/ppt/notesSlides/notesSlide37.xml"/>
  <Override ContentType="application/vnd.openxmlformats-officedocument.presentationml.notesSlide+xml" PartName="/ppt/notesSlides/notesSlide138.xml"/>
  <Override ContentType="application/vnd.openxmlformats-officedocument.presentationml.notesSlide+xml" PartName="/ppt/notesSlides/notesSlide163.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198.xml"/>
  <Override ContentType="application/vnd.openxmlformats-officedocument.presentationml.notesSlide+xml" PartName="/ppt/notesSlides/notesSlide112.xml"/>
  <Override ContentType="application/vnd.openxmlformats-officedocument.presentationml.notesSlide+xml" PartName="/ppt/notesSlides/notesSlide103.xml"/>
  <Override ContentType="application/vnd.openxmlformats-officedocument.presentationml.notesSlide+xml" PartName="/ppt/notesSlides/notesSlide97.xml"/>
  <Override ContentType="application/vnd.openxmlformats-officedocument.presentationml.notesSlide+xml" PartName="/ppt/notesSlides/notesSlide155.xml"/>
  <Override ContentType="application/vnd.openxmlformats-officedocument.presentationml.notesSlide+xml" PartName="/ppt/notesSlides/notesSlide189.xml"/>
  <Override ContentType="application/vnd.openxmlformats-officedocument.presentationml.notesSlide+xml" PartName="/ppt/notesSlides/notesSlide46.xml"/>
  <Override ContentType="application/vnd.openxmlformats-officedocument.presentationml.notesSlide+xml" PartName="/ppt/notesSlides/notesSlide89.xml"/>
  <Override ContentType="application/vnd.openxmlformats-officedocument.presentationml.notesSlide+xml" PartName="/ppt/notesSlides/notesSlide146.xml"/>
  <Override ContentType="application/vnd.openxmlformats-officedocument.presentationml.notesSlide+xml" PartName="/ppt/notesSlides/notesSlide219.xml"/>
  <Override ContentType="application/vnd.openxmlformats-officedocument.presentationml.notesSlide+xml" PartName="/ppt/notesSlides/notesSlide11.xml"/>
  <Override ContentType="application/vnd.openxmlformats-officedocument.presentationml.notesSlide+xml" PartName="/ppt/notesSlides/notesSlide120.xml"/>
  <Override ContentType="application/vnd.openxmlformats-officedocument.presentationml.notesSlide+xml" PartName="/ppt/notesSlides/notesSlide236.xml"/>
  <Override ContentType="application/vnd.openxmlformats-officedocument.presentationml.notesSlide+xml" PartName="/ppt/notesSlides/notesSlide201.xml"/>
  <Override ContentType="application/vnd.openxmlformats-officedocument.presentationml.notesSlide+xml" PartName="/ppt/notesSlides/notesSlide18.xml"/>
  <Override ContentType="application/vnd.openxmlformats-officedocument.presentationml.notesSlide+xml" PartName="/ppt/notesSlides/notesSlide131.xml"/>
  <Override ContentType="application/vnd.openxmlformats-officedocument.presentationml.notesSlide+xml" PartName="/ppt/notesSlides/notesSlide127.xml"/>
  <Override ContentType="application/vnd.openxmlformats-officedocument.presentationml.notesSlide+xml" PartName="/ppt/notesSlides/notesSlide191.xml"/>
  <Override ContentType="application/vnd.openxmlformats-officedocument.presentationml.notesSlide+xml" PartName="/ppt/notesSlides/notesSlide208.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65.xml"/>
  <Override ContentType="application/vnd.openxmlformats-officedocument.presentationml.notesSlide+xml" PartName="/ppt/notesSlides/notesSlide174.xml"/>
  <Override ContentType="application/vnd.openxmlformats-officedocument.presentationml.notesSlide+xml" PartName="/ppt/notesSlides/notesSlide212.xml"/>
  <Override ContentType="application/vnd.openxmlformats-officedocument.presentationml.notesSlide+xml" PartName="/ppt/notesSlides/notesSlide92.xml"/>
  <Override ContentType="application/vnd.openxmlformats-officedocument.presentationml.notesSlide+xml" PartName="/ppt/notesSlides/notesSlide193.xml"/>
  <Override ContentType="application/vnd.openxmlformats-officedocument.presentationml.notesSlide+xml" PartName="/ppt/notesSlides/notesSlide150.xml"/>
  <Override ContentType="application/vnd.openxmlformats-officedocument.presentationml.notesSlide+xml" PartName="/ppt/notesSlides/notesSlide142.xml"/>
  <Override ContentType="application/vnd.openxmlformats-officedocument.presentationml.notesSlide+xml" PartName="/ppt/notesSlides/notesSlide116.xml"/>
  <Override ContentType="application/vnd.openxmlformats-officedocument.presentationml.notesSlide+xml" PartName="/ppt/notesSlides/notesSlide15.xml"/>
  <Override ContentType="application/vnd.openxmlformats-officedocument.presentationml.notesSlide+xml" PartName="/ppt/notesSlides/notesSlide159.xml"/>
  <Override ContentType="application/vnd.openxmlformats-officedocument.presentationml.notesSlide+xml" PartName="/ppt/notesSlides/notesSlide185.xml"/>
  <Override ContentType="application/vnd.openxmlformats-officedocument.presentationml.notesSlide+xml" PartName="/ppt/notesSlides/notesSlide215.xml"/>
  <Override ContentType="application/vnd.openxmlformats-officedocument.presentationml.notesSlide+xml" PartName="/ppt/notesSlides/notesSlide126.xml"/>
  <Override ContentType="application/vnd.openxmlformats-officedocument.presentationml.notesSlide+xml" PartName="/ppt/notesSlides/notesSlide68.xml"/>
  <Override ContentType="application/vnd.openxmlformats-officedocument.presentationml.notesSlide+xml" PartName="/ppt/notesSlides/notesSlide169.xml"/>
  <Override ContentType="application/vnd.openxmlformats-officedocument.presentationml.notesSlide+xml" PartName="/ppt/notesSlides/notesSlide205.xml"/>
  <Override ContentType="application/vnd.openxmlformats-officedocument.presentationml.notesSlide+xml" PartName="/ppt/notesSlides/notesSlide108.xml"/>
  <Override ContentType="application/vnd.openxmlformats-officedocument.presentationml.notesSlide+xml" PartName="/ppt/notesSlides/notesSlide25.xml"/>
  <Override ContentType="application/vnd.openxmlformats-officedocument.presentationml.notesSlide+xml" PartName="/ppt/notesSlides/notesSlide160.xml"/>
  <Override ContentType="application/vnd.openxmlformats-officedocument.presentationml.notesSlide+xml" PartName="/ppt/notesSlides/notesSlide43.xml"/>
  <Override ContentType="application/vnd.openxmlformats-officedocument.presentationml.notesSlide+xml" PartName="/ppt/notesSlides/notesSlide86.xml"/>
  <Override ContentType="application/vnd.openxmlformats-officedocument.presentationml.notesSlide+xml" PartName="/ppt/notesSlides/notesSlide179.xml"/>
  <Override ContentType="application/vnd.openxmlformats-officedocument.presentationml.notesSlide+xml" PartName="/ppt/notesSlides/notesSlide233.xml"/>
  <Override ContentType="application/vnd.openxmlformats-officedocument.presentationml.notesSlide+xml" PartName="/ppt/notesSlides/notesSlide165.xml"/>
  <Override ContentType="application/vnd.openxmlformats-officedocument.presentationml.notesSlide+xml" PartName="/ppt/notesSlides/notesSlide122.xml"/>
  <Override ContentType="application/vnd.openxmlformats-officedocument.presentationml.notesSlide+xml" PartName="/ppt/notesSlides/notesSlide31.xml"/>
  <Override ContentType="application/vnd.openxmlformats-officedocument.presentationml.notesSlide+xml" PartName="/ppt/notesSlides/notesSlide80.xml"/>
  <Override ContentType="application/vnd.openxmlformats-officedocument.presentationml.notesSlide+xml" PartName="/ppt/notesSlides/notesSlide74.xml"/>
  <Override ContentType="application/vnd.openxmlformats-officedocument.presentationml.notesSlide+xml" PartName="/ppt/notesSlides/notesSlide170.xml"/>
  <Override ContentType="application/vnd.openxmlformats-officedocument.presentationml.notesSlide+xml" PartName="/ppt/notesSlides/notesSlide197.xml"/>
  <Override ContentType="application/vnd.openxmlformats-officedocument.presentationml.notesSlide+xml" PartName="/ppt/notesSlides/notesSlide221.xml"/>
  <Override ContentType="application/vnd.openxmlformats-officedocument.presentationml.notesSlide+xml" PartName="/ppt/notesSlides/notesSlide58.xml"/>
  <Override ContentType="application/vnd.openxmlformats-officedocument.presentationml.notesSlide+xml" PartName="/ppt/notesSlides/notesSlide154.xml"/>
  <Override ContentType="application/vnd.openxmlformats-officedocument.presentationml.notesSlide+xml" PartName="/ppt/notesSlides/notesSlide136.xml"/>
  <Override ContentType="application/vnd.openxmlformats-officedocument.presentationml.notesSlide+xml" PartName="/ppt/notesSlides/notesSlide2.xml"/>
  <Override ContentType="application/vnd.openxmlformats-officedocument.presentationml.notesSlide+xml" PartName="/ppt/notesSlides/notesSlide70.xml"/>
  <Override ContentType="application/vnd.openxmlformats-officedocument.presentationml.notesSlide+xml" PartName="/ppt/notesSlides/notesSlide243.xml"/>
  <Override ContentType="application/vnd.openxmlformats-officedocument.presentationml.notesSlide+xml" PartName="/ppt/notesSlides/notesSlide111.xml"/>
  <Override ContentType="application/vnd.openxmlformats-officedocument.presentationml.notesSlide+xml" PartName="/ppt/notesSlides/notesSlide226.xml"/>
  <Override ContentType="application/vnd.openxmlformats-officedocument.presentationml.notesSlide+xml" PartName="/ppt/notesSlides/notesSlide200.xml"/>
  <Override ContentType="application/vnd.openxmlformats-officedocument.presentationml.notesSlide+xml" PartName="/ppt/notesSlides/notesSlide181.xml"/>
  <Override ContentType="application/vnd.openxmlformats-officedocument.presentationml.notesSlide+xml" PartName="/ppt/notesSlides/notesSlide47.xml"/>
  <Override ContentType="application/vnd.openxmlformats-officedocument.presentationml.notesSlide+xml" PartName="/ppt/notesSlides/notesSlide209.xml"/>
  <Override ContentType="application/vnd.openxmlformats-officedocument.presentationml.notesSlide+xml" PartName="/ppt/notesSlides/notesSlide104.xml"/>
  <Override ContentType="application/vnd.openxmlformats-officedocument.presentationml.notesSlide+xml" PartName="/ppt/notesSlides/notesSlide147.xml"/>
  <Override ContentType="application/vnd.openxmlformats-officedocument.presentationml.notesSlide+xml" PartName="/ppt/notesSlides/notesSlide21.xml"/>
  <Override ContentType="application/vnd.openxmlformats-officedocument.presentationml.notesSlide+xml" PartName="/ppt/notesSlides/notesSlide164.xml"/>
  <Override ContentType="application/vnd.openxmlformats-officedocument.presentationml.notesSlide+xml" PartName="/ppt/notesSlides/notesSlide64.xml"/>
  <Override ContentType="application/vnd.openxmlformats-officedocument.presentationml.notesSlide+xml" PartName="/ppt/notesSlides/notesSlide121.xml"/>
  <Override ContentType="application/vnd.openxmlformats-officedocument.presentationml.notesSlide+xml" PartName="/ppt/notesSlides/notesSlide6.xml"/>
  <Override ContentType="application/vnd.openxmlformats-officedocument.presentationml.notesSlide+xml" PartName="/ppt/notesSlides/notesSlide237.xml"/>
  <Override ContentType="application/vnd.openxmlformats-officedocument.presentationml.notesSlide+xml" PartName="/ppt/notesSlides/notesSlide211.xml"/>
  <Override ContentType="application/vnd.openxmlformats-officedocument.presentationml.notesSlide+xml" PartName="/ppt/notesSlides/notesSlide79.xml"/>
  <Override ContentType="application/vnd.openxmlformats-officedocument.presentationml.notesSlide+xml" PartName="/ppt/notesSlides/notesSlide132.xml"/>
  <Override ContentType="application/vnd.openxmlformats-officedocument.presentationml.notesSlide+xml" PartName="/ppt/notesSlides/notesSlide36.xml"/>
  <Override ContentType="application/vnd.openxmlformats-officedocument.presentationml.notesSlide+xml" PartName="/ppt/notesSlides/notesSlide96.xml"/>
  <Override ContentType="application/vnd.openxmlformats-officedocument.presentationml.notesSlide+xml" PartName="/ppt/notesSlides/notesSlide192.xml"/>
  <Override ContentType="application/vnd.openxmlformats-officedocument.presentationml.notesSlide+xml" PartName="/ppt/notesSlides/notesSlide19.xml"/>
  <Override ContentType="application/vnd.openxmlformats-officedocument.presentationml.notesSlide+xml" PartName="/ppt/notesSlides/notesSlide115.xml"/>
  <Override ContentType="application/vnd.openxmlformats-officedocument.presentationml.notesSlide+xml" PartName="/ppt/notesSlides/notesSlide53.xml"/>
  <Override ContentType="application/vnd.openxmlformats-officedocument.presentationml.notesSlide+xml" PartName="/ppt/notesSlides/notesSlide158.xml"/>
  <Override ContentType="application/vnd.openxmlformats-officedocument.presentationml.notesSlide+xml" PartName="/ppt/notesSlides/notesSlide175.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121.xml"/>
  <Override ContentType="application/vnd.openxmlformats-officedocument.presentationml.slide+xml" PartName="/ppt/slides/slide164.xml"/>
  <Override ContentType="application/vnd.openxmlformats-officedocument.presentationml.slide+xml" PartName="/ppt/slides/slide43.xml"/>
  <Override ContentType="application/vnd.openxmlformats-officedocument.presentationml.slide+xml" PartName="/ppt/slides/slide199.xml"/>
  <Override ContentType="application/vnd.openxmlformats-officedocument.presentationml.slide+xml" PartName="/ppt/slides/slide210.xml"/>
  <Override ContentType="application/vnd.openxmlformats-officedocument.presentationml.slide+xml" PartName="/ppt/slides/slide78.xml"/>
  <Override ContentType="application/vnd.openxmlformats-officedocument.presentationml.slide+xml" PartName="/ppt/slides/slide86.xml"/>
  <Override ContentType="application/vnd.openxmlformats-officedocument.presentationml.slide+xml" PartName="/ppt/slides/slide35.xml"/>
  <Override ContentType="application/vnd.openxmlformats-officedocument.presentationml.slide+xml" PartName="/ppt/slides/slide202.xml"/>
  <Override ContentType="application/vnd.openxmlformats-officedocument.presentationml.slide+xml" PartName="/ppt/slides/slide105.xml"/>
  <Override ContentType="application/vnd.openxmlformats-officedocument.presentationml.slide+xml" PartName="/ppt/slides/slide148.xml"/>
  <Override ContentType="application/vnd.openxmlformats-officedocument.presentationml.slide+xml" PartName="/ppt/slides/slide172.xml"/>
  <Override ContentType="application/vnd.openxmlformats-officedocument.presentationml.slide+xml" PartName="/ppt/slides/slide19.xml"/>
  <Override ContentType="application/vnd.openxmlformats-officedocument.presentationml.slide+xml" PartName="/ppt/slides/slide5.xml"/>
  <Override ContentType="application/vnd.openxmlformats-officedocument.presentationml.slide+xml" PartName="/ppt/slides/slide237.xml"/>
  <Override ContentType="application/vnd.openxmlformats-officedocument.presentationml.slide+xml" PartName="/ppt/slides/slide51.xml"/>
  <Override ContentType="application/vnd.openxmlformats-officedocument.presentationml.slide+xml" PartName="/ppt/slides/slide113.xml"/>
  <Override ContentType="application/vnd.openxmlformats-officedocument.presentationml.slide+xml" PartName="/ppt/slides/slide94.xml"/>
  <Override ContentType="application/vnd.openxmlformats-officedocument.presentationml.slide+xml" PartName="/ppt/slides/slide156.xml"/>
  <Override ContentType="application/vnd.openxmlformats-officedocument.presentationml.slide+xml" PartName="/ppt/slides/slide217.xml"/>
  <Override ContentType="application/vnd.openxmlformats-officedocument.presentationml.slide+xml" PartName="/ppt/slides/slide71.xml"/>
  <Override ContentType="application/vnd.openxmlformats-officedocument.presentationml.slide+xml" PartName="/ppt/slides/slide179.xml"/>
  <Override ContentType="application/vnd.openxmlformats-officedocument.presentationml.slide+xml" PartName="/ppt/slides/slide233.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229.xml"/>
  <Override ContentType="application/vnd.openxmlformats-officedocument.presentationml.slide+xml" PartName="/ppt/slides/slide136.xml"/>
  <Override ContentType="application/vnd.openxmlformats-officedocument.presentationml.slide+xml" PartName="/ppt/slides/slide184.xml"/>
  <Override ContentType="application/vnd.openxmlformats-officedocument.presentationml.slide+xml" PartName="/ppt/slides/slide141.xml"/>
  <Override ContentType="application/vnd.openxmlformats-officedocument.presentationml.slide+xml" PartName="/ppt/slides/slide82.xml"/>
  <Override ContentType="application/vnd.openxmlformats-officedocument.presentationml.slide+xml" PartName="/ppt/slides/slide9.xml"/>
  <Override ContentType="application/vnd.openxmlformats-officedocument.presentationml.slide+xml" PartName="/ppt/slides/slide168.xml"/>
  <Override ContentType="application/vnd.openxmlformats-officedocument.presentationml.slide+xml" PartName="/ppt/slides/slide12.xml"/>
  <Override ContentType="application/vnd.openxmlformats-officedocument.presentationml.slide+xml" PartName="/ppt/slides/slide108.xml"/>
  <Override ContentType="application/vnd.openxmlformats-officedocument.presentationml.slide+xml" PartName="/ppt/slides/slide187.xml"/>
  <Override ContentType="application/vnd.openxmlformats-officedocument.presentationml.slide+xml" PartName="/ppt/slides/slide98.xml"/>
  <Override ContentType="application/vnd.openxmlformats-officedocument.presentationml.slide+xml" PartName="/ppt/slides/slide152.xml"/>
  <Override ContentType="application/vnd.openxmlformats-officedocument.presentationml.slide+xml" PartName="/ppt/slides/slide125.xml"/>
  <Override ContentType="application/vnd.openxmlformats-officedocument.presentationml.slide+xml" PartName="/ppt/slides/slide20.xml"/>
  <Override ContentType="application/vnd.openxmlformats-officedocument.presentationml.slide+xml" PartName="/ppt/slides/slide161.xml"/>
  <Override ContentType="application/vnd.openxmlformats-officedocument.presentationml.slide+xml" PartName="/ppt/slides/slide214.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206.xml"/>
  <Override ContentType="application/vnd.openxmlformats-officedocument.presentationml.slide+xml" PartName="/ppt/slides/slide55.xml"/>
  <Override ContentType="application/vnd.openxmlformats-officedocument.presentationml.slide+xml" PartName="/ppt/slides/slide195.xml"/>
  <Override ContentType="application/vnd.openxmlformats-officedocument.presentationml.slide+xml" PartName="/ppt/slides/slide59.xml"/>
  <Override ContentType="application/vnd.openxmlformats-officedocument.presentationml.slide+xml" PartName="/ppt/slides/slide89.xml"/>
  <Override ContentType="application/vnd.openxmlformats-officedocument.presentationml.slide+xml" PartName="/ppt/slides/slide242.xml"/>
  <Override ContentType="application/vnd.openxmlformats-officedocument.presentationml.slide+xml" PartName="/ppt/slides/slide129.xml"/>
  <Override ContentType="application/vnd.openxmlformats-officedocument.presentationml.slide+xml" PartName="/ppt/slides/slide63.xml"/>
  <Override ContentType="application/vnd.openxmlformats-officedocument.presentationml.slide+xml" PartName="/ppt/slides/slide159.xml"/>
  <Override ContentType="application/vnd.openxmlformats-officedocument.presentationml.slide+xml" PartName="/ppt/slides/slide101.xml"/>
  <Override ContentType="application/vnd.openxmlformats-officedocument.presentationml.slide+xml" PartName="/ppt/slides/slide116.xml"/>
  <Override ContentType="application/vnd.openxmlformats-officedocument.presentationml.slide+xml" PartName="/ppt/slides/slide144.xml"/>
  <Override ContentType="application/vnd.openxmlformats-officedocument.presentationml.slide+xml" PartName="/ppt/slides/slide133.xml"/>
  <Override ContentType="application/vnd.openxmlformats-officedocument.presentationml.slide+xml" PartName="/ppt/slides/slide9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176.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225.xml"/>
  <Override ContentType="application/vnd.openxmlformats-officedocument.presentationml.slide+xml" PartName="/ppt/slides/slide180.xml"/>
  <Override ContentType="application/vnd.openxmlformats-officedocument.presentationml.slide+xml" PartName="/ppt/slides/slide18.xml"/>
  <Override ContentType="application/vnd.openxmlformats-officedocument.presentationml.slide+xml" PartName="/ppt/slides/slide201.xml"/>
  <Override ContentType="application/vnd.openxmlformats-officedocument.presentationml.slide+xml" PartName="/ppt/slides/slide52.xml"/>
  <Override ContentType="application/vnd.openxmlformats-officedocument.presentationml.slide+xml" PartName="/ppt/slides/slide95.xml"/>
  <Override ContentType="application/vnd.openxmlformats-officedocument.presentationml.slide+xml" PartName="/ppt/slides/slide181.xml"/>
  <Override ContentType="application/vnd.openxmlformats-officedocument.presentationml.slide+xml" PartName="/ppt/slides/slide157.xml"/>
  <Override ContentType="application/vnd.openxmlformats-officedocument.presentationml.slide+xml" PartName="/ppt/slides/slide211.xml"/>
  <Override ContentType="application/vnd.openxmlformats-officedocument.presentationml.slide+xml" PartName="/ppt/slides/slide77.xml"/>
  <Override ContentType="application/vnd.openxmlformats-officedocument.presentationml.slide+xml" PartName="/ppt/slides/slide165.xml"/>
  <Override ContentType="application/vnd.openxmlformats-officedocument.presentationml.slide+xml" PartName="/ppt/slides/slide34.xml"/>
  <Override ContentType="application/vnd.openxmlformats-officedocument.presentationml.slide+xml" PartName="/ppt/slides/slide122.xml"/>
  <Override ContentType="application/vnd.openxmlformats-officedocument.presentationml.slide+xml" PartName="/ppt/slides/slide147.xml"/>
  <Override ContentType="application/vnd.openxmlformats-officedocument.presentationml.slide+xml" PartName="/ppt/slides/slide191.xml"/>
  <Override ContentType="application/vnd.openxmlformats-officedocument.presentationml.slide+xml" PartName="/ppt/slides/slide236.xml"/>
  <Override ContentType="application/vnd.openxmlformats-officedocument.presentationml.slide+xml" PartName="/ppt/slides/slide104.xml"/>
  <Override ContentType="application/vnd.openxmlformats-officedocument.presentationml.slide+xml" PartName="/ppt/slides/slide24.xml"/>
  <Override ContentType="application/vnd.openxmlformats-officedocument.presentationml.slide+xml" PartName="/ppt/slides/slide137.xml"/>
  <Override ContentType="application/vnd.openxmlformats-officedocument.presentationml.slide+xml" PartName="/ppt/slides/slide110.xml"/>
  <Override ContentType="application/vnd.openxmlformats-officedocument.presentationml.slide+xml" PartName="/ppt/slides/slide153.xml"/>
  <Override ContentType="application/vnd.openxmlformats-officedocument.presentationml.slide+xml" PartName="/ppt/slides/slide67.xml"/>
  <Override ContentType="application/vnd.openxmlformats-officedocument.presentationml.slide+xml" PartName="/ppt/slides/slide196.xml"/>
  <Override ContentType="application/vnd.openxmlformats-officedocument.presentationml.slide+xml" PartName="/ppt/slides/slide171.xml"/>
  <Override ContentType="application/vnd.openxmlformats-officedocument.presentationml.slide+xml" PartName="/ppt/slides/slide49.xml"/>
  <Override ContentType="application/vnd.openxmlformats-officedocument.presentationml.slide+xml" PartName="/ppt/slides/slide216.xml"/>
  <Override ContentType="application/vnd.openxmlformats-officedocument.presentationml.slide+xml" PartName="/ppt/slides/slide83.xml"/>
  <Override ContentType="application/vnd.openxmlformats-officedocument.presentationml.slide+xml" PartName="/ppt/slides/slide6.xml"/>
  <Override ContentType="application/vnd.openxmlformats-officedocument.presentationml.slide+xml" PartName="/ppt/slides/slide119.xml"/>
  <Override ContentType="application/vnd.openxmlformats-officedocument.presentationml.slide+xml" PartName="/ppt/slides/slide40.xml"/>
  <Override ContentType="application/vnd.openxmlformats-officedocument.presentationml.slide+xml" PartName="/ppt/slides/slide221.xml"/>
  <Override ContentType="application/vnd.openxmlformats-officedocument.presentationml.slide+xml" PartName="/ppt/slides/slide73.xml"/>
  <Override ContentType="application/vnd.openxmlformats-officedocument.presentationml.slide+xml" PartName="/ppt/slides/slide169.xml"/>
  <Override ContentType="application/vnd.openxmlformats-officedocument.presentationml.slide+xml" PartName="/ppt/slides/slide30.xml"/>
  <Override ContentType="application/vnd.openxmlformats-officedocument.presentationml.slide+xml" PartName="/ppt/slides/slide126.xml"/>
  <Override ContentType="application/vnd.openxmlformats-officedocument.presentationml.slide+xml" PartName="/ppt/slides/slide186.xml"/>
  <Override ContentType="application/vnd.openxmlformats-officedocument.presentationml.slide+xml" PartName="/ppt/slides/slide215.xml"/>
  <Override ContentType="application/vnd.openxmlformats-officedocument.presentationml.slide+xml" PartName="/ppt/slides/slide109.xml"/>
  <Override ContentType="application/vnd.openxmlformats-officedocument.presentationml.slide+xml" PartName="/ppt/slides/slide99.xml"/>
  <Override ContentType="application/vnd.openxmlformats-officedocument.presentationml.slide+xml" PartName="/ppt/slides/slide3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222.xml"/>
  <Override ContentType="application/vnd.openxmlformats-officedocument.presentationml.slide+xml" PartName="/ppt/slides/slide205.xml"/>
  <Override ContentType="application/vnd.openxmlformats-officedocument.presentationml.slide+xml" PartName="/ppt/slides/slide160.xml"/>
  <Override ContentType="application/vnd.openxmlformats-officedocument.presentationml.slide+xml" PartName="/ppt/slides/slide232.xml"/>
  <Override ContentType="application/vnd.openxmlformats-officedocument.presentationml.slide+xml" PartName="/ppt/slides/slide100.xml"/>
  <Override ContentType="application/vnd.openxmlformats-officedocument.presentationml.slide+xml" PartName="/ppt/slides/slide90.xml"/>
  <Override ContentType="application/vnd.openxmlformats-officedocument.presentationml.slide+xml" PartName="/ppt/slides/slide143.xml"/>
  <Override ContentType="application/vnd.openxmlformats-officedocument.presentationml.slide+xml" PartName="/ppt/slides/slide132.xml"/>
  <Override ContentType="application/vnd.openxmlformats-officedocument.presentationml.slide+xml" PartName="/ppt/slides/slide62.xml"/>
  <Override ContentType="application/vnd.openxmlformats-officedocument.presentationml.slide+xml" PartName="/ppt/slides/slide175.xml"/>
  <Override ContentType="application/vnd.openxmlformats-officedocument.presentationml.slide+xml" PartName="/ppt/slides/slide1.xml"/>
  <Override ContentType="application/vnd.openxmlformats-officedocument.presentationml.slide+xml" PartName="/ppt/slides/slide192.xml"/>
  <Override ContentType="application/vnd.openxmlformats-officedocument.presentationml.slide+xml" PartName="/ppt/slides/slide45.xml"/>
  <Override ContentType="application/vnd.openxmlformats-officedocument.presentationml.slide+xml" PartName="/ppt/slides/slide226.xml"/>
  <Override ContentType="application/vnd.openxmlformats-officedocument.presentationml.slide+xml" PartName="/ppt/slides/slide28.xml"/>
  <Override ContentType="application/vnd.openxmlformats-officedocument.presentationml.slide+xml" PartName="/ppt/slides/slide209.xml"/>
  <Override ContentType="application/vnd.openxmlformats-officedocument.presentationml.slide+xml" PartName="/ppt/slides/slide200.xml"/>
  <Override ContentType="application/vnd.openxmlformats-officedocument.presentationml.slide+xml" PartName="/ppt/slides/slide243.xml"/>
  <Override ContentType="application/vnd.openxmlformats-officedocument.presentationml.slide+xml" PartName="/ppt/slides/slide88.xml"/>
  <Override ContentType="application/vnd.openxmlformats-officedocument.presentationml.slide+xml" PartName="/ppt/slides/slide158.xml"/>
  <Override ContentType="application/vnd.openxmlformats-officedocument.presentationml.slide+xml" PartName="/ppt/slides/slide115.xml"/>
  <Override ContentType="application/vnd.openxmlformats-officedocument.presentationml.slide+xml" PartName="/ppt/slides/slide3.xml"/>
  <Override ContentType="application/vnd.openxmlformats-officedocument.presentationml.slide+xml" PartName="/ppt/slides/slide182.xml"/>
  <Override ContentType="application/vnd.openxmlformats-officedocument.presentationml.slide+xml" PartName="/ppt/slides/slide17.xml"/>
  <Override ContentType="application/vnd.openxmlformats-officedocument.presentationml.slide+xml" PartName="/ppt/slides/slide138.xml"/>
  <Override ContentType="application/vnd.openxmlformats-officedocument.presentationml.slide+xml" PartName="/ppt/slides/slide25.xml"/>
  <Override ContentType="application/vnd.openxmlformats-officedocument.presentationml.slide+xml" PartName="/ppt/slides/slide174.xml"/>
  <Override ContentType="application/vnd.openxmlformats-officedocument.presentationml.slide+xml" PartName="/ppt/slides/slide190.xml"/>
  <Override ContentType="application/vnd.openxmlformats-officedocument.presentationml.slide+xml" PartName="/ppt/slides/slide227.xml"/>
  <Override ContentType="application/vnd.openxmlformats-officedocument.presentationml.slide+xml" PartName="/ppt/slides/slide33.xml"/>
  <Override ContentType="application/vnd.openxmlformats-officedocument.presentationml.slide+xml" PartName="/ppt/slides/slide219.xml"/>
  <Override ContentType="application/vnd.openxmlformats-officedocument.presentationml.slide+xml" PartName="/ppt/slides/slide68.xml"/>
  <Override ContentType="application/vnd.openxmlformats-officedocument.presentationml.slide+xml" PartName="/ppt/slides/slide170.xml"/>
  <Override ContentType="application/vnd.openxmlformats-officedocument.presentationml.slide+xml" PartName="/ppt/slides/slide204.xml"/>
  <Override ContentType="application/vnd.openxmlformats-officedocument.presentationml.slide+xml" PartName="/ppt/slides/slide84.xml"/>
  <Override ContentType="application/vnd.openxmlformats-officedocument.presentationml.slide+xml" PartName="/ppt/slides/slide107.xml"/>
  <Override ContentType="application/vnd.openxmlformats-officedocument.presentationml.slide+xml" PartName="/ppt/slides/slide37.xml"/>
  <Override ContentType="application/vnd.openxmlformats-officedocument.presentationml.slide+xml" PartName="/ppt/slides/slide123.xml"/>
  <Override ContentType="application/vnd.openxmlformats-officedocument.presentationml.slide+xml" PartName="/ppt/slides/slide220.xml"/>
  <Override ContentType="application/vnd.openxmlformats-officedocument.presentationml.slide+xml" PartName="/ppt/slides/slide166.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235.xml"/>
  <Override ContentType="application/vnd.openxmlformats-officedocument.presentationml.slide+xml" PartName="/ppt/slides/slide154.xml"/>
  <Override ContentType="application/vnd.openxmlformats-officedocument.presentationml.slide+xml" PartName="/ppt/slides/slide197.xml"/>
  <Override ContentType="application/vnd.openxmlformats-officedocument.presentationml.slide+xml" PartName="/ppt/slides/slide10.xml"/>
  <Override ContentType="application/vnd.openxmlformats-officedocument.presentationml.slide+xml" PartName="/ppt/slides/slide111.xml"/>
  <Override ContentType="application/vnd.openxmlformats-officedocument.presentationml.slide+xml" PartName="/ppt/slides/slide53.xml"/>
  <Override ContentType="application/vnd.openxmlformats-officedocument.presentationml.slide+xml" PartName="/ppt/slides/slide96.xml"/>
  <Override ContentType="application/vnd.openxmlformats-officedocument.presentationml.slide+xml" PartName="/ppt/slides/slide48.xml"/>
  <Override ContentType="application/vnd.openxmlformats-officedocument.presentationml.slide+xml" PartName="/ppt/slides/slide223.xml"/>
  <Override ContentType="application/vnd.openxmlformats-officedocument.presentationml.slide+xml" PartName="/ppt/slides/slide240.xml"/>
  <Override ContentType="application/vnd.openxmlformats-officedocument.presentationml.slide+xml" PartName="/ppt/slides/slide22.xml"/>
  <Override ContentType="application/vnd.openxmlformats-officedocument.presentationml.slide+xml" PartName="/ppt/slides/slide185.xml"/>
  <Override ContentType="application/vnd.openxmlformats-officedocument.presentationml.slide+xml" PartName="/ppt/slides/slide231.xml"/>
  <Override ContentType="application/vnd.openxmlformats-officedocument.presentationml.slide+xml" PartName="/ppt/slides/slide65.xml"/>
  <Override ContentType="application/vnd.openxmlformats-officedocument.presentationml.slide+xml" PartName="/ppt/slides/slide118.xml"/>
  <Override ContentType="application/vnd.openxmlformats-officedocument.presentationml.slide+xml" PartName="/ppt/slides/slide142.xml"/>
  <Override ContentType="application/vnd.openxmlformats-officedocument.presentationml.slide+xml" PartName="/ppt/slides/slide72.xml"/>
  <Override ContentType="application/vnd.openxmlformats-officedocument.presentationml.slide+xml" PartName="/ppt/slides/slide135.xml"/>
  <Override ContentType="application/vnd.openxmlformats-officedocument.presentationml.slide+xml" PartName="/ppt/slides/slide178.xml"/>
  <Override ContentType="application/vnd.openxmlformats-officedocument.presentationml.slide+xml" PartName="/ppt/slides/slide29.xml"/>
  <Override ContentType="application/vnd.openxmlformats-officedocument.presentationml.slide+xml" PartName="/ppt/slides/slide212.xml"/>
  <Override ContentType="application/vnd.openxmlformats-officedocument.presentationml.slide+xml" PartName="/ppt/slides/slide76.xml"/>
  <Override ContentType="application/vnd.openxmlformats-officedocument.presentationml.slide+xml" PartName="/ppt/slides/slide131.xml"/>
  <Override ContentType="application/vnd.openxmlformats-officedocument.presentationml.slide+xml" PartName="/ppt/slides/slide93.xml"/>
  <Override ContentType="application/vnd.openxmlformats-officedocument.presentationml.slide+xml" PartName="/ppt/slides/slide80.xml"/>
  <Override ContentType="application/vnd.openxmlformats-officedocument.presentationml.slide+xml" PartName="/ppt/slides/slide103.xml"/>
  <Override ContentType="application/vnd.openxmlformats-officedocument.presentationml.slide+xml" PartName="/ppt/slides/slide61.xml"/>
  <Override ContentType="application/vnd.openxmlformats-officedocument.presentationml.slide+xml" PartName="/ppt/slides/slide114.xml"/>
  <Override ContentType="application/vnd.openxmlformats-officedocument.presentationml.slide+xml" PartName="/ppt/slides/slide163.xml"/>
  <Override ContentType="application/vnd.openxmlformats-officedocument.presentationml.slide+xml" PartName="/ppt/slides/slide127.xml"/>
  <Override ContentType="application/vnd.openxmlformats-officedocument.presentationml.slide+xml" PartName="/ppt/slides/slide146.xml"/>
  <Override ContentType="application/vnd.openxmlformats-officedocument.presentationml.slide+xml" PartName="/ppt/slides/slide150.xml"/>
  <Override ContentType="application/vnd.openxmlformats-officedocument.presentationml.slide+xml" PartName="/ppt/slides/slide189.xml"/>
  <Override ContentType="application/vnd.openxmlformats-officedocument.presentationml.slide+xml" PartName="/ppt/slides/slide120.xml"/>
  <Override ContentType="application/vnd.openxmlformats-officedocument.presentationml.slide+xml" PartName="/ppt/slides/slide87.xml"/>
  <Override ContentType="application/vnd.openxmlformats-officedocument.presentationml.slide+xml" PartName="/ppt/slides/slide57.xml"/>
  <Override ContentType="application/vnd.openxmlformats-officedocument.presentationml.slide+xml" PartName="/ppt/slides/slide238.xml"/>
  <Override ContentType="application/vnd.openxmlformats-officedocument.presentationml.slide+xml" PartName="/ppt/slides/slide44.xml"/>
  <Override ContentType="application/vnd.openxmlformats-officedocument.presentationml.slide+xml" PartName="/ppt/slides/slide193.xml"/>
  <Override ContentType="application/vnd.openxmlformats-officedocument.presentationml.slide+xml" PartName="/ppt/slides/slide208.xml"/>
  <Override ContentType="application/vnd.openxmlformats-officedocument.presentationml.slide+xml" PartName="/ppt/slides/slide14.xml"/>
  <Override ContentType="application/vnd.openxmlformats-officedocument.presentationml.slide+xml" PartName="/ppt/slides/slide4.xml"/>
  <Override ContentType="application/vnd.openxmlformats-officedocument.presentationml.slide+xml" PartName="/ppt/slides/slide228.xml"/>
  <Override ContentType="application/vnd.openxmlformats-officedocument.presentationml.slide+xml" PartName="/ppt/slides/slide139.xml"/>
  <Override ContentType="application/vnd.openxmlformats-officedocument.presentationml.slide+xml" PartName="/ppt/slides/slide60.xml"/>
  <Override ContentType="application/vnd.openxmlformats-officedocument.presentationml.slide+xml" PartName="/ppt/slides/slide26.xml"/>
  <Override ContentType="application/vnd.openxmlformats-officedocument.presentationml.slide+xml" PartName="/ppt/slides/slide112.xml"/>
  <Override ContentType="application/vnd.openxmlformats-officedocument.presentationml.slide+xml" PartName="/ppt/slides/slide198.xml"/>
  <Override ContentType="application/vnd.openxmlformats-officedocument.presentationml.slide+xml" PartName="/ppt/slides/slide155.xml"/>
  <Override ContentType="application/vnd.openxmlformats-officedocument.presentationml.slide+xml" PartName="/ppt/slides/slide69.xml"/>
  <Override ContentType="application/vnd.openxmlformats-officedocument.presentationml.slide+xml" PartName="/ppt/slides/slide85.xml"/>
  <Override ContentType="application/vnd.openxmlformats-officedocument.presentationml.slide+xml" PartName="/ppt/slides/slide42.xml"/>
  <Override ContentType="application/vnd.openxmlformats-officedocument.presentationml.slide+xml" PartName="/ppt/slides/slide50.xml"/>
  <Override ContentType="application/vnd.openxmlformats-officedocument.presentationml.slide+xml" PartName="/ppt/slides/slide218.xml"/>
  <Override ContentType="application/vnd.openxmlformats-officedocument.presentationml.slide+xml" PartName="/ppt/slides/slide130.xml"/>
  <Override ContentType="application/vnd.openxmlformats-officedocument.presentationml.slide+xml" PartName="/ppt/slides/slide173.xml"/>
  <Override ContentType="application/vnd.openxmlformats-officedocument.presentationml.slide+xml" PartName="/ppt/slides/slide16.xml"/>
  <Override ContentType="application/vnd.openxmlformats-officedocument.presentationml.slide+xml" PartName="/ppt/slides/slide97.xml"/>
  <Override ContentType="application/vnd.openxmlformats-officedocument.presentationml.slide+xml" PartName="/ppt/slides/slide140.xml"/>
  <Override ContentType="application/vnd.openxmlformats-officedocument.presentationml.slide+xml" PartName="/ppt/slides/slide11.xml"/>
  <Override ContentType="application/vnd.openxmlformats-officedocument.presentationml.slide+xml" PartName="/ppt/slides/slide183.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79.xml"/>
  <Override ContentType="application/vnd.openxmlformats-officedocument.presentationml.slide+xml" PartName="/ppt/slides/slide149.xml"/>
  <Override ContentType="application/vnd.openxmlformats-officedocument.presentationml.slide+xml" PartName="/ppt/slides/slide203.xml"/>
  <Override ContentType="application/vnd.openxmlformats-officedocument.presentationml.slide+xml" PartName="/ppt/slides/slide124.xml"/>
  <Override ContentType="application/vnd.openxmlformats-officedocument.presentationml.slide+xml" PartName="/ppt/slides/slide106.xml"/>
  <Override ContentType="application/vnd.openxmlformats-officedocument.presentationml.slide+xml" PartName="/ppt/slides/slide167.xml"/>
  <Override ContentType="application/vnd.openxmlformats-officedocument.presentationml.slide+xml" PartName="/ppt/slides/slide70.xml"/>
  <Override ContentType="application/vnd.openxmlformats-officedocument.presentationml.slide+xml" PartName="/ppt/slides/slide234.xml"/>
  <Override ContentType="application/vnd.openxmlformats-officedocument.presentationml.slide+xml" PartName="/ppt/slides/slide194.xml"/>
  <Override ContentType="application/vnd.openxmlformats-officedocument.presentationml.slide+xml" PartName="/ppt/slides/slide151.xml"/>
  <Override ContentType="application/vnd.openxmlformats-officedocument.presentationml.slide+xml" PartName="/ppt/slides/slide177.xml"/>
  <Override ContentType="application/vnd.openxmlformats-officedocument.presentationml.slide+xml" PartName="/ppt/slides/slide134.xml"/>
  <Override ContentType="application/vnd.openxmlformats-officedocument.presentationml.slide+xml" PartName="/ppt/slides/slide207.xml"/>
  <Override ContentType="application/vnd.openxmlformats-officedocument.presentationml.slide+xml" PartName="/ppt/slides/slide224.xml"/>
  <Override ContentType="application/vnd.openxmlformats-officedocument.presentationml.slide+xml" PartName="/ppt/slides/slide47.xml"/>
  <Override ContentType="application/vnd.openxmlformats-officedocument.presentationml.slide+xml" PartName="/ppt/slides/slide241.xml"/>
  <Override ContentType="application/vnd.openxmlformats-officedocument.presentationml.slide+xml" PartName="/ppt/slides/slide21.xml"/>
  <Override ContentType="application/vnd.openxmlformats-officedocument.presentationml.slide+xml" PartName="/ppt/slides/slide64.xml"/>
  <Override ContentType="application/vnd.openxmlformats-officedocument.presentationml.slide+xml" PartName="/ppt/slides/slide81.xml"/>
  <Override ContentType="application/vnd.openxmlformats-officedocument.presentationml.slide+xml" PartName="/ppt/slides/slide8.xml"/>
  <Override ContentType="application/vnd.openxmlformats-officedocument.presentationml.slide+xml" PartName="/ppt/slides/slide117.xml"/>
  <Override ContentType="application/vnd.openxmlformats-officedocument.presentationml.slide+xml" PartName="/ppt/slides/slide145.xml"/>
  <Override ContentType="application/vnd.openxmlformats-officedocument.presentationml.slide+xml" PartName="/ppt/slides/slide188.xml"/>
  <Override ContentType="application/vnd.openxmlformats-officedocument.presentationml.slide+xml" PartName="/ppt/slides/slide162.xml"/>
  <Override ContentType="application/vnd.openxmlformats-officedocument.presentationml.slide+xml" PartName="/ppt/slides/slide32.xml"/>
  <Override ContentType="application/vnd.openxmlformats-officedocument.presentationml.slide+xml" PartName="/ppt/slides/slide75.xml"/>
  <Override ContentType="application/vnd.openxmlformats-officedocument.presentationml.slide+xml" PartName="/ppt/slides/slide213.xml"/>
  <Override ContentType="application/vnd.openxmlformats-officedocument.presentationml.slide+xml" PartName="/ppt/slides/slide58.xml"/>
  <Override ContentType="application/vnd.openxmlformats-officedocument.presentationml.slide+xml" PartName="/ppt/slides/slide239.xml"/>
  <Override ContentType="application/vnd.openxmlformats-officedocument.presentationml.slide+xml" PartName="/ppt/slides/slide15.xml"/>
  <Override ContentType="application/vnd.openxmlformats-officedocument.presentationml.slide+xml" PartName="/ppt/slides/slide230.xml"/>
  <Override ContentType="application/vnd.openxmlformats-officedocument.presentationml.slide+xml" PartName="/ppt/slides/slide128.xml"/>
  <Override ContentType="application/vnd.openxmlformats-officedocument.presentationml.slide+xml" PartName="/ppt/slides/slide92.xml"/>
  <Override ContentType="application/vnd.openxmlformats-officedocument.presentationml.slide+xml" PartName="/ppt/slides/slide102.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 id="334" r:id="rId84"/>
    <p:sldId id="335" r:id="rId85"/>
    <p:sldId id="336" r:id="rId86"/>
    <p:sldId id="337" r:id="rId87"/>
    <p:sldId id="338" r:id="rId88"/>
    <p:sldId id="339" r:id="rId89"/>
    <p:sldId id="340" r:id="rId90"/>
    <p:sldId id="341" r:id="rId91"/>
    <p:sldId id="342" r:id="rId92"/>
    <p:sldId id="343" r:id="rId93"/>
    <p:sldId id="344" r:id="rId94"/>
    <p:sldId id="345" r:id="rId95"/>
    <p:sldId id="346" r:id="rId96"/>
    <p:sldId id="347" r:id="rId97"/>
    <p:sldId id="348" r:id="rId98"/>
    <p:sldId id="349" r:id="rId99"/>
    <p:sldId id="350" r:id="rId100"/>
    <p:sldId id="351" r:id="rId101"/>
    <p:sldId id="352" r:id="rId102"/>
    <p:sldId id="353" r:id="rId103"/>
    <p:sldId id="354" r:id="rId104"/>
    <p:sldId id="355" r:id="rId105"/>
    <p:sldId id="356" r:id="rId106"/>
    <p:sldId id="357" r:id="rId107"/>
    <p:sldId id="358" r:id="rId108"/>
    <p:sldId id="359" r:id="rId109"/>
    <p:sldId id="360" r:id="rId110"/>
    <p:sldId id="361" r:id="rId111"/>
    <p:sldId id="362" r:id="rId112"/>
    <p:sldId id="363" r:id="rId113"/>
    <p:sldId id="364" r:id="rId114"/>
    <p:sldId id="365" r:id="rId115"/>
    <p:sldId id="366" r:id="rId116"/>
    <p:sldId id="367" r:id="rId117"/>
    <p:sldId id="368" r:id="rId118"/>
    <p:sldId id="369" r:id="rId119"/>
    <p:sldId id="370" r:id="rId120"/>
    <p:sldId id="371" r:id="rId121"/>
    <p:sldId id="372" r:id="rId122"/>
    <p:sldId id="373" r:id="rId123"/>
    <p:sldId id="374" r:id="rId124"/>
    <p:sldId id="375" r:id="rId125"/>
    <p:sldId id="376" r:id="rId126"/>
    <p:sldId id="377" r:id="rId127"/>
    <p:sldId id="378" r:id="rId128"/>
    <p:sldId id="379" r:id="rId129"/>
    <p:sldId id="380" r:id="rId130"/>
    <p:sldId id="381" r:id="rId131"/>
    <p:sldId id="382" r:id="rId132"/>
    <p:sldId id="383" r:id="rId133"/>
    <p:sldId id="384" r:id="rId134"/>
    <p:sldId id="385" r:id="rId135"/>
    <p:sldId id="386" r:id="rId136"/>
    <p:sldId id="387" r:id="rId137"/>
    <p:sldId id="388" r:id="rId138"/>
    <p:sldId id="389" r:id="rId139"/>
    <p:sldId id="390" r:id="rId140"/>
    <p:sldId id="391" r:id="rId141"/>
    <p:sldId id="392" r:id="rId142"/>
    <p:sldId id="393" r:id="rId143"/>
    <p:sldId id="394" r:id="rId144"/>
    <p:sldId id="395" r:id="rId145"/>
    <p:sldId id="396" r:id="rId146"/>
    <p:sldId id="397" r:id="rId147"/>
    <p:sldId id="398" r:id="rId148"/>
    <p:sldId id="399" r:id="rId149"/>
    <p:sldId id="400" r:id="rId150"/>
    <p:sldId id="401" r:id="rId151"/>
    <p:sldId id="402" r:id="rId152"/>
    <p:sldId id="403" r:id="rId153"/>
    <p:sldId id="404" r:id="rId154"/>
    <p:sldId id="405" r:id="rId155"/>
    <p:sldId id="406" r:id="rId156"/>
    <p:sldId id="407" r:id="rId157"/>
    <p:sldId id="408" r:id="rId158"/>
    <p:sldId id="409" r:id="rId159"/>
    <p:sldId id="410" r:id="rId160"/>
    <p:sldId id="411" r:id="rId161"/>
    <p:sldId id="412" r:id="rId162"/>
    <p:sldId id="413" r:id="rId163"/>
    <p:sldId id="414" r:id="rId164"/>
    <p:sldId id="415" r:id="rId165"/>
    <p:sldId id="416" r:id="rId166"/>
    <p:sldId id="417" r:id="rId167"/>
    <p:sldId id="418" r:id="rId168"/>
    <p:sldId id="419" r:id="rId169"/>
    <p:sldId id="420" r:id="rId170"/>
    <p:sldId id="421" r:id="rId171"/>
    <p:sldId id="422" r:id="rId172"/>
    <p:sldId id="423" r:id="rId173"/>
    <p:sldId id="424" r:id="rId174"/>
    <p:sldId id="425" r:id="rId175"/>
    <p:sldId id="426" r:id="rId176"/>
    <p:sldId id="427" r:id="rId177"/>
    <p:sldId id="428" r:id="rId178"/>
    <p:sldId id="429" r:id="rId179"/>
    <p:sldId id="430" r:id="rId180"/>
    <p:sldId id="431" r:id="rId181"/>
    <p:sldId id="432" r:id="rId182"/>
    <p:sldId id="433" r:id="rId183"/>
    <p:sldId id="434" r:id="rId184"/>
    <p:sldId id="435" r:id="rId185"/>
    <p:sldId id="436" r:id="rId186"/>
    <p:sldId id="437" r:id="rId187"/>
    <p:sldId id="438" r:id="rId188"/>
    <p:sldId id="439" r:id="rId189"/>
    <p:sldId id="440" r:id="rId190"/>
    <p:sldId id="441" r:id="rId191"/>
    <p:sldId id="442" r:id="rId192"/>
    <p:sldId id="443" r:id="rId193"/>
    <p:sldId id="444" r:id="rId194"/>
    <p:sldId id="445" r:id="rId195"/>
    <p:sldId id="446" r:id="rId196"/>
    <p:sldId id="447" r:id="rId197"/>
    <p:sldId id="448" r:id="rId198"/>
    <p:sldId id="449" r:id="rId199"/>
    <p:sldId id="450" r:id="rId200"/>
    <p:sldId id="451" r:id="rId201"/>
    <p:sldId id="452" r:id="rId202"/>
    <p:sldId id="453" r:id="rId203"/>
    <p:sldId id="454" r:id="rId204"/>
    <p:sldId id="455" r:id="rId205"/>
    <p:sldId id="456" r:id="rId206"/>
    <p:sldId id="457" r:id="rId207"/>
    <p:sldId id="458" r:id="rId208"/>
    <p:sldId id="459" r:id="rId209"/>
    <p:sldId id="460" r:id="rId210"/>
    <p:sldId id="461" r:id="rId211"/>
    <p:sldId id="462" r:id="rId212"/>
    <p:sldId id="463" r:id="rId213"/>
    <p:sldId id="464" r:id="rId214"/>
    <p:sldId id="465" r:id="rId215"/>
    <p:sldId id="466" r:id="rId216"/>
    <p:sldId id="467" r:id="rId217"/>
    <p:sldId id="468" r:id="rId218"/>
    <p:sldId id="469" r:id="rId219"/>
    <p:sldId id="470" r:id="rId220"/>
    <p:sldId id="471" r:id="rId221"/>
    <p:sldId id="472" r:id="rId222"/>
    <p:sldId id="473" r:id="rId223"/>
    <p:sldId id="474" r:id="rId224"/>
    <p:sldId id="475" r:id="rId225"/>
    <p:sldId id="476" r:id="rId226"/>
    <p:sldId id="477" r:id="rId227"/>
    <p:sldId id="478" r:id="rId228"/>
    <p:sldId id="479" r:id="rId229"/>
    <p:sldId id="480" r:id="rId230"/>
    <p:sldId id="481" r:id="rId231"/>
    <p:sldId id="482" r:id="rId232"/>
    <p:sldId id="483" r:id="rId233"/>
    <p:sldId id="484" r:id="rId234"/>
    <p:sldId id="485" r:id="rId235"/>
    <p:sldId id="486" r:id="rId236"/>
    <p:sldId id="487" r:id="rId237"/>
    <p:sldId id="488" r:id="rId238"/>
    <p:sldId id="489" r:id="rId239"/>
    <p:sldId id="490" r:id="rId240"/>
    <p:sldId id="491" r:id="rId241"/>
    <p:sldId id="492" r:id="rId242"/>
    <p:sldId id="493" r:id="rId243"/>
    <p:sldId id="494" r:id="rId244"/>
    <p:sldId id="495" r:id="rId245"/>
    <p:sldId id="496" r:id="rId246"/>
    <p:sldId id="497" r:id="rId247"/>
    <p:sldId id="498" r:id="rId248"/>
  </p:sldIdLst>
  <p:sldSz cy="6858000" cx="12192000"/>
  <p:notesSz cx="6858000" cy="9144000"/>
  <p:embeddedFontLst>
    <p:embeddedFont>
      <p:font typeface="Lato"/>
      <p:regular r:id="rId249"/>
      <p:bold r:id="rId250"/>
      <p:italic r:id="rId251"/>
      <p:boldItalic r:id="rId252"/>
    </p:embeddedFont>
    <p:embeddedFont>
      <p:font typeface="Montserrat"/>
      <p:regular r:id="rId253"/>
      <p:bold r:id="rId254"/>
      <p:italic r:id="rId255"/>
      <p:boldItalic r:id="rId256"/>
    </p:embeddedFont>
    <p:embeddedFont>
      <p:font typeface="Old Standard TT"/>
      <p:regular r:id="rId257"/>
      <p:bold r:id="rId258"/>
      <p:italic r:id="rId259"/>
    </p:embeddedFont>
    <p:embeddedFont>
      <p:font typeface="Helvetica Neue"/>
      <p:regular r:id="rId260"/>
      <p:bold r:id="rId261"/>
      <p:italic r:id="rId262"/>
      <p:boldItalic r:id="rId263"/>
    </p:embeddedFont>
    <p:embeddedFont>
      <p:font typeface="Open Sans"/>
      <p:regular r:id="rId264"/>
      <p:bold r:id="rId265"/>
      <p:italic r:id="rId266"/>
      <p:boldItalic r:id="rId26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268" roundtripDataSignature="AMtx7mj8t0if70K2SlD6puQ1xTj9YFbX4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0A1D01C9-99D7-4F34-AD5D-4141390A42CA}">
  <a:tblStyle styleId="{0A1D01C9-99D7-4F34-AD5D-4141390A42CA}" styleName="Table_0">
    <a:wholeTbl>
      <a:tcTxStyle>
        <a:font>
          <a:latin typeface="Arial"/>
          <a:ea typeface="Arial"/>
          <a:cs typeface="Arial"/>
        </a:font>
        <a:srgbClr val="000000"/>
      </a:tcTxStyle>
      <a:tcStyle>
        <a:tcBdr>
          <a:left>
            <a:ln cap="flat" cmpd="sng">
              <a:solidFill>
                <a:srgbClr val="000000"/>
              </a:solidFill>
              <a:prstDash val="solid"/>
              <a:round/>
              <a:headEnd len="sm" w="sm" type="none"/>
              <a:tailEnd len="sm" w="sm" type="none"/>
            </a:ln>
          </a:left>
          <a:right>
            <a:ln cap="flat" cmpd="sng">
              <a:solidFill>
                <a:srgbClr val="000000"/>
              </a:solidFill>
              <a:prstDash val="solid"/>
              <a:round/>
              <a:headEnd len="sm" w="sm" type="none"/>
              <a:tailEnd len="sm" w="sm" type="none"/>
            </a:ln>
          </a:right>
          <a:top>
            <a:ln cap="flat" cmpd="sng">
              <a:solidFill>
                <a:srgbClr val="000000"/>
              </a:solidFill>
              <a:prstDash val="solid"/>
              <a:round/>
              <a:headEnd len="sm" w="sm" type="none"/>
              <a:tailEnd len="sm" w="sm" type="none"/>
            </a:ln>
          </a:top>
          <a:bottom>
            <a:ln cap="flat" cmpd="sng">
              <a:solidFill>
                <a:srgbClr val="000000"/>
              </a:solidFill>
              <a:prstDash val="solid"/>
              <a:round/>
              <a:headEnd len="sm" w="sm" type="none"/>
              <a:tailEnd len="sm" w="sm" type="none"/>
            </a:ln>
          </a:bottom>
          <a:insideH>
            <a:ln cap="flat" cmpd="sng">
              <a:solidFill>
                <a:srgbClr val="000000"/>
              </a:solidFill>
              <a:prstDash val="solid"/>
              <a:round/>
              <a:headEnd len="sm" w="sm" type="none"/>
              <a:tailEnd len="sm" w="sm" type="none"/>
            </a:ln>
          </a:insideH>
          <a:insideV>
            <a:ln cap="flat" cmpd="sng">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 styleId="{0020ECEF-A32C-41BF-881E-E9FD2788F6A1}" styleName="Table_1">
    <a:wholeTbl>
      <a:tcTxStyle>
        <a:font>
          <a:latin typeface="Arial"/>
          <a:ea typeface="Arial"/>
          <a:cs typeface="Arial"/>
        </a:font>
        <a:srgbClr val="000000"/>
      </a:tcTxStyle>
      <a:tcStyle>
        <a:tcBdr>
          <a:left>
            <a:ln cap="flat" cmpd="sng" w="12700">
              <a:solidFill>
                <a:srgbClr val="000000"/>
              </a:solidFill>
              <a:prstDash val="solid"/>
              <a:round/>
              <a:headEnd len="sm" w="sm" type="none"/>
              <a:tailEnd len="sm" w="sm" type="none"/>
            </a:ln>
          </a:left>
          <a:right>
            <a:ln cap="flat" cmpd="sng" w="12700">
              <a:solidFill>
                <a:srgbClr val="000000"/>
              </a:solidFill>
              <a:prstDash val="solid"/>
              <a:round/>
              <a:headEnd len="sm" w="sm" type="none"/>
              <a:tailEnd len="sm" w="sm" type="none"/>
            </a:ln>
          </a:right>
          <a:top>
            <a:ln cap="flat" cmpd="sng" w="12700">
              <a:solidFill>
                <a:srgbClr val="000000"/>
              </a:solidFill>
              <a:prstDash val="solid"/>
              <a:round/>
              <a:headEnd len="sm" w="sm" type="none"/>
              <a:tailEnd len="sm" w="sm" type="none"/>
            </a:ln>
          </a:top>
          <a:bottom>
            <a:ln cap="flat" cmpd="sng" w="12700">
              <a:solidFill>
                <a:srgbClr val="000000"/>
              </a:solidFill>
              <a:prstDash val="solid"/>
              <a:round/>
              <a:headEnd len="sm" w="sm" type="none"/>
              <a:tailEnd len="sm" w="sm" type="none"/>
            </a:ln>
          </a:bottom>
          <a:insideH>
            <a:ln cap="flat" cmpd="sng" w="12700">
              <a:solidFill>
                <a:srgbClr val="000000"/>
              </a:solidFill>
              <a:prstDash val="solid"/>
              <a:round/>
              <a:headEnd len="sm" w="sm" type="none"/>
              <a:tailEnd len="sm" w="sm" type="none"/>
            </a:ln>
          </a:insideH>
          <a:insideV>
            <a:ln cap="flat" cmpd="sng" w="12700">
              <a:solidFill>
                <a:srgbClr val="000000"/>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190" Type="http://schemas.openxmlformats.org/officeDocument/2006/relationships/slide" Target="slides/slide185.xml"/><Relationship Id="rId42" Type="http://schemas.openxmlformats.org/officeDocument/2006/relationships/slide" Target="slides/slide37.xml"/><Relationship Id="rId41" Type="http://schemas.openxmlformats.org/officeDocument/2006/relationships/slide" Target="slides/slide36.xml"/><Relationship Id="rId44" Type="http://schemas.openxmlformats.org/officeDocument/2006/relationships/slide" Target="slides/slide39.xml"/><Relationship Id="rId194" Type="http://schemas.openxmlformats.org/officeDocument/2006/relationships/slide" Target="slides/slide189.xml"/><Relationship Id="rId43" Type="http://schemas.openxmlformats.org/officeDocument/2006/relationships/slide" Target="slides/slide38.xml"/><Relationship Id="rId193" Type="http://schemas.openxmlformats.org/officeDocument/2006/relationships/slide" Target="slides/slide188.xml"/><Relationship Id="rId46" Type="http://schemas.openxmlformats.org/officeDocument/2006/relationships/slide" Target="slides/slide41.xml"/><Relationship Id="rId192" Type="http://schemas.openxmlformats.org/officeDocument/2006/relationships/slide" Target="slides/slide187.xml"/><Relationship Id="rId45" Type="http://schemas.openxmlformats.org/officeDocument/2006/relationships/slide" Target="slides/slide40.xml"/><Relationship Id="rId191" Type="http://schemas.openxmlformats.org/officeDocument/2006/relationships/slide" Target="slides/slide186.xml"/><Relationship Id="rId48" Type="http://schemas.openxmlformats.org/officeDocument/2006/relationships/slide" Target="slides/slide43.xml"/><Relationship Id="rId187" Type="http://schemas.openxmlformats.org/officeDocument/2006/relationships/slide" Target="slides/slide182.xml"/><Relationship Id="rId47" Type="http://schemas.openxmlformats.org/officeDocument/2006/relationships/slide" Target="slides/slide42.xml"/><Relationship Id="rId186" Type="http://schemas.openxmlformats.org/officeDocument/2006/relationships/slide" Target="slides/slide181.xml"/><Relationship Id="rId185" Type="http://schemas.openxmlformats.org/officeDocument/2006/relationships/slide" Target="slides/slide180.xml"/><Relationship Id="rId49" Type="http://schemas.openxmlformats.org/officeDocument/2006/relationships/slide" Target="slides/slide44.xml"/><Relationship Id="rId184" Type="http://schemas.openxmlformats.org/officeDocument/2006/relationships/slide" Target="slides/slide179.xml"/><Relationship Id="rId189" Type="http://schemas.openxmlformats.org/officeDocument/2006/relationships/slide" Target="slides/slide184.xml"/><Relationship Id="rId188" Type="http://schemas.openxmlformats.org/officeDocument/2006/relationships/slide" Target="slides/slide183.xml"/><Relationship Id="rId31" Type="http://schemas.openxmlformats.org/officeDocument/2006/relationships/slide" Target="slides/slide26.xml"/><Relationship Id="rId30" Type="http://schemas.openxmlformats.org/officeDocument/2006/relationships/slide" Target="slides/slide25.xml"/><Relationship Id="rId33" Type="http://schemas.openxmlformats.org/officeDocument/2006/relationships/slide" Target="slides/slide28.xml"/><Relationship Id="rId183" Type="http://schemas.openxmlformats.org/officeDocument/2006/relationships/slide" Target="slides/slide178.xml"/><Relationship Id="rId32" Type="http://schemas.openxmlformats.org/officeDocument/2006/relationships/slide" Target="slides/slide27.xml"/><Relationship Id="rId182" Type="http://schemas.openxmlformats.org/officeDocument/2006/relationships/slide" Target="slides/slide177.xml"/><Relationship Id="rId35" Type="http://schemas.openxmlformats.org/officeDocument/2006/relationships/slide" Target="slides/slide30.xml"/><Relationship Id="rId181" Type="http://schemas.openxmlformats.org/officeDocument/2006/relationships/slide" Target="slides/slide176.xml"/><Relationship Id="rId34" Type="http://schemas.openxmlformats.org/officeDocument/2006/relationships/slide" Target="slides/slide29.xml"/><Relationship Id="rId180" Type="http://schemas.openxmlformats.org/officeDocument/2006/relationships/slide" Target="slides/slide175.xml"/><Relationship Id="rId37" Type="http://schemas.openxmlformats.org/officeDocument/2006/relationships/slide" Target="slides/slide32.xml"/><Relationship Id="rId176" Type="http://schemas.openxmlformats.org/officeDocument/2006/relationships/slide" Target="slides/slide171.xml"/><Relationship Id="rId36" Type="http://schemas.openxmlformats.org/officeDocument/2006/relationships/slide" Target="slides/slide31.xml"/><Relationship Id="rId175" Type="http://schemas.openxmlformats.org/officeDocument/2006/relationships/slide" Target="slides/slide170.xml"/><Relationship Id="rId39" Type="http://schemas.openxmlformats.org/officeDocument/2006/relationships/slide" Target="slides/slide34.xml"/><Relationship Id="rId174" Type="http://schemas.openxmlformats.org/officeDocument/2006/relationships/slide" Target="slides/slide169.xml"/><Relationship Id="rId38" Type="http://schemas.openxmlformats.org/officeDocument/2006/relationships/slide" Target="slides/slide33.xml"/><Relationship Id="rId173" Type="http://schemas.openxmlformats.org/officeDocument/2006/relationships/slide" Target="slides/slide168.xml"/><Relationship Id="rId179" Type="http://schemas.openxmlformats.org/officeDocument/2006/relationships/slide" Target="slides/slide174.xml"/><Relationship Id="rId178" Type="http://schemas.openxmlformats.org/officeDocument/2006/relationships/slide" Target="slides/slide173.xml"/><Relationship Id="rId177" Type="http://schemas.openxmlformats.org/officeDocument/2006/relationships/slide" Target="slides/slide172.xml"/><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98" Type="http://schemas.openxmlformats.org/officeDocument/2006/relationships/slide" Target="slides/slide193.xml"/><Relationship Id="rId14" Type="http://schemas.openxmlformats.org/officeDocument/2006/relationships/slide" Target="slides/slide9.xml"/><Relationship Id="rId197" Type="http://schemas.openxmlformats.org/officeDocument/2006/relationships/slide" Target="slides/slide192.xml"/><Relationship Id="rId17" Type="http://schemas.openxmlformats.org/officeDocument/2006/relationships/slide" Target="slides/slide12.xml"/><Relationship Id="rId196" Type="http://schemas.openxmlformats.org/officeDocument/2006/relationships/slide" Target="slides/slide191.xml"/><Relationship Id="rId16" Type="http://schemas.openxmlformats.org/officeDocument/2006/relationships/slide" Target="slides/slide11.xml"/><Relationship Id="rId195" Type="http://schemas.openxmlformats.org/officeDocument/2006/relationships/slide" Target="slides/slide190.xml"/><Relationship Id="rId19" Type="http://schemas.openxmlformats.org/officeDocument/2006/relationships/slide" Target="slides/slide14.xml"/><Relationship Id="rId18" Type="http://schemas.openxmlformats.org/officeDocument/2006/relationships/slide" Target="slides/slide13.xml"/><Relationship Id="rId199" Type="http://schemas.openxmlformats.org/officeDocument/2006/relationships/slide" Target="slides/slide194.xml"/><Relationship Id="rId84" Type="http://schemas.openxmlformats.org/officeDocument/2006/relationships/slide" Target="slides/slide79.xml"/><Relationship Id="rId83" Type="http://schemas.openxmlformats.org/officeDocument/2006/relationships/slide" Target="slides/slide78.xml"/><Relationship Id="rId86" Type="http://schemas.openxmlformats.org/officeDocument/2006/relationships/slide" Target="slides/slide81.xml"/><Relationship Id="rId85" Type="http://schemas.openxmlformats.org/officeDocument/2006/relationships/slide" Target="slides/slide80.xml"/><Relationship Id="rId88" Type="http://schemas.openxmlformats.org/officeDocument/2006/relationships/slide" Target="slides/slide83.xml"/><Relationship Id="rId150" Type="http://schemas.openxmlformats.org/officeDocument/2006/relationships/slide" Target="slides/slide145.xml"/><Relationship Id="rId87" Type="http://schemas.openxmlformats.org/officeDocument/2006/relationships/slide" Target="slides/slide82.xml"/><Relationship Id="rId89" Type="http://schemas.openxmlformats.org/officeDocument/2006/relationships/slide" Target="slides/slide84.xml"/><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tableStyles" Target="tableStyles.xml"/><Relationship Id="rId149" Type="http://schemas.openxmlformats.org/officeDocument/2006/relationships/slide" Target="slides/slide144.xml"/><Relationship Id="rId4" Type="http://schemas.openxmlformats.org/officeDocument/2006/relationships/slideMaster" Target="slideMasters/slideMaster1.xml"/><Relationship Id="rId148" Type="http://schemas.openxmlformats.org/officeDocument/2006/relationships/slide" Target="slides/slide143.xml"/><Relationship Id="rId9" Type="http://schemas.openxmlformats.org/officeDocument/2006/relationships/slide" Target="slides/slide4.xml"/><Relationship Id="rId143" Type="http://schemas.openxmlformats.org/officeDocument/2006/relationships/slide" Target="slides/slide138.xml"/><Relationship Id="rId264" Type="http://schemas.openxmlformats.org/officeDocument/2006/relationships/font" Target="fonts/OpenSans-regular.fntdata"/><Relationship Id="rId142" Type="http://schemas.openxmlformats.org/officeDocument/2006/relationships/slide" Target="slides/slide137.xml"/><Relationship Id="rId263" Type="http://schemas.openxmlformats.org/officeDocument/2006/relationships/font" Target="fonts/HelveticaNeue-boldItalic.fntdata"/><Relationship Id="rId141" Type="http://schemas.openxmlformats.org/officeDocument/2006/relationships/slide" Target="slides/slide136.xml"/><Relationship Id="rId262" Type="http://schemas.openxmlformats.org/officeDocument/2006/relationships/font" Target="fonts/HelveticaNeue-italic.fntdata"/><Relationship Id="rId140" Type="http://schemas.openxmlformats.org/officeDocument/2006/relationships/slide" Target="slides/slide135.xml"/><Relationship Id="rId261" Type="http://schemas.openxmlformats.org/officeDocument/2006/relationships/font" Target="fonts/HelveticaNeue-bold.fntdata"/><Relationship Id="rId5" Type="http://schemas.openxmlformats.org/officeDocument/2006/relationships/notesMaster" Target="notesMasters/notesMaster1.xml"/><Relationship Id="rId147" Type="http://schemas.openxmlformats.org/officeDocument/2006/relationships/slide" Target="slides/slide142.xml"/><Relationship Id="rId268" Type="http://customschemas.google.com/relationships/presentationmetadata" Target="metadata"/><Relationship Id="rId6" Type="http://schemas.openxmlformats.org/officeDocument/2006/relationships/slide" Target="slides/slide1.xml"/><Relationship Id="rId146" Type="http://schemas.openxmlformats.org/officeDocument/2006/relationships/slide" Target="slides/slide141.xml"/><Relationship Id="rId267" Type="http://schemas.openxmlformats.org/officeDocument/2006/relationships/font" Target="fonts/OpenSans-boldItalic.fntdata"/><Relationship Id="rId7" Type="http://schemas.openxmlformats.org/officeDocument/2006/relationships/slide" Target="slides/slide2.xml"/><Relationship Id="rId145" Type="http://schemas.openxmlformats.org/officeDocument/2006/relationships/slide" Target="slides/slide140.xml"/><Relationship Id="rId266" Type="http://schemas.openxmlformats.org/officeDocument/2006/relationships/font" Target="fonts/OpenSans-italic.fntdata"/><Relationship Id="rId8" Type="http://schemas.openxmlformats.org/officeDocument/2006/relationships/slide" Target="slides/slide3.xml"/><Relationship Id="rId144" Type="http://schemas.openxmlformats.org/officeDocument/2006/relationships/slide" Target="slides/slide139.xml"/><Relationship Id="rId265" Type="http://schemas.openxmlformats.org/officeDocument/2006/relationships/font" Target="fonts/OpenSans-bold.fntdata"/><Relationship Id="rId73" Type="http://schemas.openxmlformats.org/officeDocument/2006/relationships/slide" Target="slides/slide68.xml"/><Relationship Id="rId72" Type="http://schemas.openxmlformats.org/officeDocument/2006/relationships/slide" Target="slides/slide67.xml"/><Relationship Id="rId75" Type="http://schemas.openxmlformats.org/officeDocument/2006/relationships/slide" Target="slides/slide70.xml"/><Relationship Id="rId74" Type="http://schemas.openxmlformats.org/officeDocument/2006/relationships/slide" Target="slides/slide69.xml"/><Relationship Id="rId77" Type="http://schemas.openxmlformats.org/officeDocument/2006/relationships/slide" Target="slides/slide72.xml"/><Relationship Id="rId260" Type="http://schemas.openxmlformats.org/officeDocument/2006/relationships/font" Target="fonts/HelveticaNeue-regular.fntdata"/><Relationship Id="rId76" Type="http://schemas.openxmlformats.org/officeDocument/2006/relationships/slide" Target="slides/slide71.xml"/><Relationship Id="rId79" Type="http://schemas.openxmlformats.org/officeDocument/2006/relationships/slide" Target="slides/slide74.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139" Type="http://schemas.openxmlformats.org/officeDocument/2006/relationships/slide" Target="slides/slide134.xml"/><Relationship Id="rId138" Type="http://schemas.openxmlformats.org/officeDocument/2006/relationships/slide" Target="slides/slide133.xml"/><Relationship Id="rId259" Type="http://schemas.openxmlformats.org/officeDocument/2006/relationships/font" Target="fonts/OldStandardTT-italic.fntdata"/><Relationship Id="rId137" Type="http://schemas.openxmlformats.org/officeDocument/2006/relationships/slide" Target="slides/slide132.xml"/><Relationship Id="rId258" Type="http://schemas.openxmlformats.org/officeDocument/2006/relationships/font" Target="fonts/OldStandardTT-bold.fntdata"/><Relationship Id="rId132" Type="http://schemas.openxmlformats.org/officeDocument/2006/relationships/slide" Target="slides/slide127.xml"/><Relationship Id="rId253" Type="http://schemas.openxmlformats.org/officeDocument/2006/relationships/font" Target="fonts/Montserrat-regular.fntdata"/><Relationship Id="rId131" Type="http://schemas.openxmlformats.org/officeDocument/2006/relationships/slide" Target="slides/slide126.xml"/><Relationship Id="rId252" Type="http://schemas.openxmlformats.org/officeDocument/2006/relationships/font" Target="fonts/Lato-boldItalic.fntdata"/><Relationship Id="rId130" Type="http://schemas.openxmlformats.org/officeDocument/2006/relationships/slide" Target="slides/slide125.xml"/><Relationship Id="rId251" Type="http://schemas.openxmlformats.org/officeDocument/2006/relationships/font" Target="fonts/Lato-italic.fntdata"/><Relationship Id="rId250" Type="http://schemas.openxmlformats.org/officeDocument/2006/relationships/font" Target="fonts/Lato-bold.fntdata"/><Relationship Id="rId136" Type="http://schemas.openxmlformats.org/officeDocument/2006/relationships/slide" Target="slides/slide131.xml"/><Relationship Id="rId257" Type="http://schemas.openxmlformats.org/officeDocument/2006/relationships/font" Target="fonts/OldStandardTT-regular.fntdata"/><Relationship Id="rId135" Type="http://schemas.openxmlformats.org/officeDocument/2006/relationships/slide" Target="slides/slide130.xml"/><Relationship Id="rId256" Type="http://schemas.openxmlformats.org/officeDocument/2006/relationships/font" Target="fonts/Montserrat-boldItalic.fntdata"/><Relationship Id="rId134" Type="http://schemas.openxmlformats.org/officeDocument/2006/relationships/slide" Target="slides/slide129.xml"/><Relationship Id="rId255" Type="http://schemas.openxmlformats.org/officeDocument/2006/relationships/font" Target="fonts/Montserrat-italic.fntdata"/><Relationship Id="rId133" Type="http://schemas.openxmlformats.org/officeDocument/2006/relationships/slide" Target="slides/slide128.xml"/><Relationship Id="rId254" Type="http://schemas.openxmlformats.org/officeDocument/2006/relationships/font" Target="fonts/Montserrat-bold.fntdata"/><Relationship Id="rId62" Type="http://schemas.openxmlformats.org/officeDocument/2006/relationships/slide" Target="slides/slide57.xml"/><Relationship Id="rId61" Type="http://schemas.openxmlformats.org/officeDocument/2006/relationships/slide" Target="slides/slide56.xml"/><Relationship Id="rId64" Type="http://schemas.openxmlformats.org/officeDocument/2006/relationships/slide" Target="slides/slide59.xml"/><Relationship Id="rId63" Type="http://schemas.openxmlformats.org/officeDocument/2006/relationships/slide" Target="slides/slide58.xml"/><Relationship Id="rId66" Type="http://schemas.openxmlformats.org/officeDocument/2006/relationships/slide" Target="slides/slide61.xml"/><Relationship Id="rId172" Type="http://schemas.openxmlformats.org/officeDocument/2006/relationships/slide" Target="slides/slide167.xml"/><Relationship Id="rId65" Type="http://schemas.openxmlformats.org/officeDocument/2006/relationships/slide" Target="slides/slide60.xml"/><Relationship Id="rId171" Type="http://schemas.openxmlformats.org/officeDocument/2006/relationships/slide" Target="slides/slide166.xml"/><Relationship Id="rId68" Type="http://schemas.openxmlformats.org/officeDocument/2006/relationships/slide" Target="slides/slide63.xml"/><Relationship Id="rId170" Type="http://schemas.openxmlformats.org/officeDocument/2006/relationships/slide" Target="slides/slide165.xml"/><Relationship Id="rId67" Type="http://schemas.openxmlformats.org/officeDocument/2006/relationships/slide" Target="slides/slide62.xml"/><Relationship Id="rId60" Type="http://schemas.openxmlformats.org/officeDocument/2006/relationships/slide" Target="slides/slide55.xml"/><Relationship Id="rId165" Type="http://schemas.openxmlformats.org/officeDocument/2006/relationships/slide" Target="slides/slide160.xml"/><Relationship Id="rId69" Type="http://schemas.openxmlformats.org/officeDocument/2006/relationships/slide" Target="slides/slide64.xml"/><Relationship Id="rId164" Type="http://schemas.openxmlformats.org/officeDocument/2006/relationships/slide" Target="slides/slide159.xml"/><Relationship Id="rId163" Type="http://schemas.openxmlformats.org/officeDocument/2006/relationships/slide" Target="slides/slide158.xml"/><Relationship Id="rId162" Type="http://schemas.openxmlformats.org/officeDocument/2006/relationships/slide" Target="slides/slide157.xml"/><Relationship Id="rId169" Type="http://schemas.openxmlformats.org/officeDocument/2006/relationships/slide" Target="slides/slide164.xml"/><Relationship Id="rId168" Type="http://schemas.openxmlformats.org/officeDocument/2006/relationships/slide" Target="slides/slide163.xml"/><Relationship Id="rId167" Type="http://schemas.openxmlformats.org/officeDocument/2006/relationships/slide" Target="slides/slide162.xml"/><Relationship Id="rId166" Type="http://schemas.openxmlformats.org/officeDocument/2006/relationships/slide" Target="slides/slide161.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55" Type="http://schemas.openxmlformats.org/officeDocument/2006/relationships/slide" Target="slides/slide50.xml"/><Relationship Id="rId161" Type="http://schemas.openxmlformats.org/officeDocument/2006/relationships/slide" Target="slides/slide156.xml"/><Relationship Id="rId54" Type="http://schemas.openxmlformats.org/officeDocument/2006/relationships/slide" Target="slides/slide49.xml"/><Relationship Id="rId160" Type="http://schemas.openxmlformats.org/officeDocument/2006/relationships/slide" Target="slides/slide155.xml"/><Relationship Id="rId57" Type="http://schemas.openxmlformats.org/officeDocument/2006/relationships/slide" Target="slides/slide52.xml"/><Relationship Id="rId56" Type="http://schemas.openxmlformats.org/officeDocument/2006/relationships/slide" Target="slides/slide51.xml"/><Relationship Id="rId159" Type="http://schemas.openxmlformats.org/officeDocument/2006/relationships/slide" Target="slides/slide154.xml"/><Relationship Id="rId59" Type="http://schemas.openxmlformats.org/officeDocument/2006/relationships/slide" Target="slides/slide54.xml"/><Relationship Id="rId154" Type="http://schemas.openxmlformats.org/officeDocument/2006/relationships/slide" Target="slides/slide149.xml"/><Relationship Id="rId58" Type="http://schemas.openxmlformats.org/officeDocument/2006/relationships/slide" Target="slides/slide53.xml"/><Relationship Id="rId153" Type="http://schemas.openxmlformats.org/officeDocument/2006/relationships/slide" Target="slides/slide148.xml"/><Relationship Id="rId152" Type="http://schemas.openxmlformats.org/officeDocument/2006/relationships/slide" Target="slides/slide147.xml"/><Relationship Id="rId151" Type="http://schemas.openxmlformats.org/officeDocument/2006/relationships/slide" Target="slides/slide146.xml"/><Relationship Id="rId158" Type="http://schemas.openxmlformats.org/officeDocument/2006/relationships/slide" Target="slides/slide153.xml"/><Relationship Id="rId157" Type="http://schemas.openxmlformats.org/officeDocument/2006/relationships/slide" Target="slides/slide152.xml"/><Relationship Id="rId156" Type="http://schemas.openxmlformats.org/officeDocument/2006/relationships/slide" Target="slides/slide151.xml"/><Relationship Id="rId155" Type="http://schemas.openxmlformats.org/officeDocument/2006/relationships/slide" Target="slides/slide150.xml"/><Relationship Id="rId107" Type="http://schemas.openxmlformats.org/officeDocument/2006/relationships/slide" Target="slides/slide102.xml"/><Relationship Id="rId228" Type="http://schemas.openxmlformats.org/officeDocument/2006/relationships/slide" Target="slides/slide223.xml"/><Relationship Id="rId106" Type="http://schemas.openxmlformats.org/officeDocument/2006/relationships/slide" Target="slides/slide101.xml"/><Relationship Id="rId227" Type="http://schemas.openxmlformats.org/officeDocument/2006/relationships/slide" Target="slides/slide222.xml"/><Relationship Id="rId105" Type="http://schemas.openxmlformats.org/officeDocument/2006/relationships/slide" Target="slides/slide100.xml"/><Relationship Id="rId226" Type="http://schemas.openxmlformats.org/officeDocument/2006/relationships/slide" Target="slides/slide221.xml"/><Relationship Id="rId104" Type="http://schemas.openxmlformats.org/officeDocument/2006/relationships/slide" Target="slides/slide99.xml"/><Relationship Id="rId225" Type="http://schemas.openxmlformats.org/officeDocument/2006/relationships/slide" Target="slides/slide220.xml"/><Relationship Id="rId109" Type="http://schemas.openxmlformats.org/officeDocument/2006/relationships/slide" Target="slides/slide104.xml"/><Relationship Id="rId108" Type="http://schemas.openxmlformats.org/officeDocument/2006/relationships/slide" Target="slides/slide103.xml"/><Relationship Id="rId229" Type="http://schemas.openxmlformats.org/officeDocument/2006/relationships/slide" Target="slides/slide224.xml"/><Relationship Id="rId220" Type="http://schemas.openxmlformats.org/officeDocument/2006/relationships/slide" Target="slides/slide215.xml"/><Relationship Id="rId103" Type="http://schemas.openxmlformats.org/officeDocument/2006/relationships/slide" Target="slides/slide98.xml"/><Relationship Id="rId224" Type="http://schemas.openxmlformats.org/officeDocument/2006/relationships/slide" Target="slides/slide219.xml"/><Relationship Id="rId102" Type="http://schemas.openxmlformats.org/officeDocument/2006/relationships/slide" Target="slides/slide97.xml"/><Relationship Id="rId223" Type="http://schemas.openxmlformats.org/officeDocument/2006/relationships/slide" Target="slides/slide218.xml"/><Relationship Id="rId101" Type="http://schemas.openxmlformats.org/officeDocument/2006/relationships/slide" Target="slides/slide96.xml"/><Relationship Id="rId222" Type="http://schemas.openxmlformats.org/officeDocument/2006/relationships/slide" Target="slides/slide217.xml"/><Relationship Id="rId100" Type="http://schemas.openxmlformats.org/officeDocument/2006/relationships/slide" Target="slides/slide95.xml"/><Relationship Id="rId221" Type="http://schemas.openxmlformats.org/officeDocument/2006/relationships/slide" Target="slides/slide216.xml"/><Relationship Id="rId217" Type="http://schemas.openxmlformats.org/officeDocument/2006/relationships/slide" Target="slides/slide212.xml"/><Relationship Id="rId216" Type="http://schemas.openxmlformats.org/officeDocument/2006/relationships/slide" Target="slides/slide211.xml"/><Relationship Id="rId215" Type="http://schemas.openxmlformats.org/officeDocument/2006/relationships/slide" Target="slides/slide210.xml"/><Relationship Id="rId214" Type="http://schemas.openxmlformats.org/officeDocument/2006/relationships/slide" Target="slides/slide209.xml"/><Relationship Id="rId219" Type="http://schemas.openxmlformats.org/officeDocument/2006/relationships/slide" Target="slides/slide214.xml"/><Relationship Id="rId218" Type="http://schemas.openxmlformats.org/officeDocument/2006/relationships/slide" Target="slides/slide213.xml"/><Relationship Id="rId213" Type="http://schemas.openxmlformats.org/officeDocument/2006/relationships/slide" Target="slides/slide208.xml"/><Relationship Id="rId212" Type="http://schemas.openxmlformats.org/officeDocument/2006/relationships/slide" Target="slides/slide207.xml"/><Relationship Id="rId211" Type="http://schemas.openxmlformats.org/officeDocument/2006/relationships/slide" Target="slides/slide206.xml"/><Relationship Id="rId210" Type="http://schemas.openxmlformats.org/officeDocument/2006/relationships/slide" Target="slides/slide205.xml"/><Relationship Id="rId129" Type="http://schemas.openxmlformats.org/officeDocument/2006/relationships/slide" Target="slides/slide124.xml"/><Relationship Id="rId128" Type="http://schemas.openxmlformats.org/officeDocument/2006/relationships/slide" Target="slides/slide123.xml"/><Relationship Id="rId249" Type="http://schemas.openxmlformats.org/officeDocument/2006/relationships/font" Target="fonts/Lato-regular.fntdata"/><Relationship Id="rId127" Type="http://schemas.openxmlformats.org/officeDocument/2006/relationships/slide" Target="slides/slide122.xml"/><Relationship Id="rId248" Type="http://schemas.openxmlformats.org/officeDocument/2006/relationships/slide" Target="slides/slide243.xml"/><Relationship Id="rId126" Type="http://schemas.openxmlformats.org/officeDocument/2006/relationships/slide" Target="slides/slide121.xml"/><Relationship Id="rId247" Type="http://schemas.openxmlformats.org/officeDocument/2006/relationships/slide" Target="slides/slide242.xml"/><Relationship Id="rId121" Type="http://schemas.openxmlformats.org/officeDocument/2006/relationships/slide" Target="slides/slide116.xml"/><Relationship Id="rId242" Type="http://schemas.openxmlformats.org/officeDocument/2006/relationships/slide" Target="slides/slide237.xml"/><Relationship Id="rId120" Type="http://schemas.openxmlformats.org/officeDocument/2006/relationships/slide" Target="slides/slide115.xml"/><Relationship Id="rId241" Type="http://schemas.openxmlformats.org/officeDocument/2006/relationships/slide" Target="slides/slide236.xml"/><Relationship Id="rId240" Type="http://schemas.openxmlformats.org/officeDocument/2006/relationships/slide" Target="slides/slide235.xml"/><Relationship Id="rId125" Type="http://schemas.openxmlformats.org/officeDocument/2006/relationships/slide" Target="slides/slide120.xml"/><Relationship Id="rId246" Type="http://schemas.openxmlformats.org/officeDocument/2006/relationships/slide" Target="slides/slide241.xml"/><Relationship Id="rId124" Type="http://schemas.openxmlformats.org/officeDocument/2006/relationships/slide" Target="slides/slide119.xml"/><Relationship Id="rId245" Type="http://schemas.openxmlformats.org/officeDocument/2006/relationships/slide" Target="slides/slide240.xml"/><Relationship Id="rId123" Type="http://schemas.openxmlformats.org/officeDocument/2006/relationships/slide" Target="slides/slide118.xml"/><Relationship Id="rId244" Type="http://schemas.openxmlformats.org/officeDocument/2006/relationships/slide" Target="slides/slide239.xml"/><Relationship Id="rId122" Type="http://schemas.openxmlformats.org/officeDocument/2006/relationships/slide" Target="slides/slide117.xml"/><Relationship Id="rId243" Type="http://schemas.openxmlformats.org/officeDocument/2006/relationships/slide" Target="slides/slide238.xml"/><Relationship Id="rId95" Type="http://schemas.openxmlformats.org/officeDocument/2006/relationships/slide" Target="slides/slide90.xml"/><Relationship Id="rId94" Type="http://schemas.openxmlformats.org/officeDocument/2006/relationships/slide" Target="slides/slide89.xml"/><Relationship Id="rId97" Type="http://schemas.openxmlformats.org/officeDocument/2006/relationships/slide" Target="slides/slide92.xml"/><Relationship Id="rId96" Type="http://schemas.openxmlformats.org/officeDocument/2006/relationships/slide" Target="slides/slide91.xml"/><Relationship Id="rId99" Type="http://schemas.openxmlformats.org/officeDocument/2006/relationships/slide" Target="slides/slide94.xml"/><Relationship Id="rId98" Type="http://schemas.openxmlformats.org/officeDocument/2006/relationships/slide" Target="slides/slide93.xml"/><Relationship Id="rId91" Type="http://schemas.openxmlformats.org/officeDocument/2006/relationships/slide" Target="slides/slide86.xml"/><Relationship Id="rId90" Type="http://schemas.openxmlformats.org/officeDocument/2006/relationships/slide" Target="slides/slide85.xml"/><Relationship Id="rId93" Type="http://schemas.openxmlformats.org/officeDocument/2006/relationships/slide" Target="slides/slide88.xml"/><Relationship Id="rId92" Type="http://schemas.openxmlformats.org/officeDocument/2006/relationships/slide" Target="slides/slide87.xml"/><Relationship Id="rId118" Type="http://schemas.openxmlformats.org/officeDocument/2006/relationships/slide" Target="slides/slide113.xml"/><Relationship Id="rId239" Type="http://schemas.openxmlformats.org/officeDocument/2006/relationships/slide" Target="slides/slide234.xml"/><Relationship Id="rId117" Type="http://schemas.openxmlformats.org/officeDocument/2006/relationships/slide" Target="slides/slide112.xml"/><Relationship Id="rId238" Type="http://schemas.openxmlformats.org/officeDocument/2006/relationships/slide" Target="slides/slide233.xml"/><Relationship Id="rId116" Type="http://schemas.openxmlformats.org/officeDocument/2006/relationships/slide" Target="slides/slide111.xml"/><Relationship Id="rId237" Type="http://schemas.openxmlformats.org/officeDocument/2006/relationships/slide" Target="slides/slide232.xml"/><Relationship Id="rId115" Type="http://schemas.openxmlformats.org/officeDocument/2006/relationships/slide" Target="slides/slide110.xml"/><Relationship Id="rId236" Type="http://schemas.openxmlformats.org/officeDocument/2006/relationships/slide" Target="slides/slide231.xml"/><Relationship Id="rId119" Type="http://schemas.openxmlformats.org/officeDocument/2006/relationships/slide" Target="slides/slide114.xml"/><Relationship Id="rId110" Type="http://schemas.openxmlformats.org/officeDocument/2006/relationships/slide" Target="slides/slide105.xml"/><Relationship Id="rId231" Type="http://schemas.openxmlformats.org/officeDocument/2006/relationships/slide" Target="slides/slide226.xml"/><Relationship Id="rId230" Type="http://schemas.openxmlformats.org/officeDocument/2006/relationships/slide" Target="slides/slide225.xml"/><Relationship Id="rId114" Type="http://schemas.openxmlformats.org/officeDocument/2006/relationships/slide" Target="slides/slide109.xml"/><Relationship Id="rId235" Type="http://schemas.openxmlformats.org/officeDocument/2006/relationships/slide" Target="slides/slide230.xml"/><Relationship Id="rId113" Type="http://schemas.openxmlformats.org/officeDocument/2006/relationships/slide" Target="slides/slide108.xml"/><Relationship Id="rId234" Type="http://schemas.openxmlformats.org/officeDocument/2006/relationships/slide" Target="slides/slide229.xml"/><Relationship Id="rId112" Type="http://schemas.openxmlformats.org/officeDocument/2006/relationships/slide" Target="slides/slide107.xml"/><Relationship Id="rId233" Type="http://schemas.openxmlformats.org/officeDocument/2006/relationships/slide" Target="slides/slide228.xml"/><Relationship Id="rId111" Type="http://schemas.openxmlformats.org/officeDocument/2006/relationships/slide" Target="slides/slide106.xml"/><Relationship Id="rId232" Type="http://schemas.openxmlformats.org/officeDocument/2006/relationships/slide" Target="slides/slide227.xml"/><Relationship Id="rId206" Type="http://schemas.openxmlformats.org/officeDocument/2006/relationships/slide" Target="slides/slide201.xml"/><Relationship Id="rId205" Type="http://schemas.openxmlformats.org/officeDocument/2006/relationships/slide" Target="slides/slide200.xml"/><Relationship Id="rId204" Type="http://schemas.openxmlformats.org/officeDocument/2006/relationships/slide" Target="slides/slide199.xml"/><Relationship Id="rId203" Type="http://schemas.openxmlformats.org/officeDocument/2006/relationships/slide" Target="slides/slide198.xml"/><Relationship Id="rId209" Type="http://schemas.openxmlformats.org/officeDocument/2006/relationships/slide" Target="slides/slide204.xml"/><Relationship Id="rId208" Type="http://schemas.openxmlformats.org/officeDocument/2006/relationships/slide" Target="slides/slide203.xml"/><Relationship Id="rId207" Type="http://schemas.openxmlformats.org/officeDocument/2006/relationships/slide" Target="slides/slide202.xml"/><Relationship Id="rId202" Type="http://schemas.openxmlformats.org/officeDocument/2006/relationships/slide" Target="slides/slide197.xml"/><Relationship Id="rId201" Type="http://schemas.openxmlformats.org/officeDocument/2006/relationships/slide" Target="slides/slide196.xml"/><Relationship Id="rId200" Type="http://schemas.openxmlformats.org/officeDocument/2006/relationships/slide" Target="slides/slide19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 name="Shape 73"/>
        <p:cNvGrpSpPr/>
        <p:nvPr/>
      </p:nvGrpSpPr>
      <p:grpSpPr>
        <a:xfrm>
          <a:off x="0" y="0"/>
          <a:ext cx="0" cy="0"/>
          <a:chOff x="0" y="0"/>
          <a:chExt cx="0" cy="0"/>
        </a:xfrm>
      </p:grpSpPr>
      <p:sp>
        <p:nvSpPr>
          <p:cNvPr id="74" name="Google Shape;74;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 name="Google Shape;75;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 name="Google Shape;76;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31e3dac571a_0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 name="Google Shape;172;g31e3dac571a_0_7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 name="Google Shape;173;g31e3dac571a_0_7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2" name="Shape 932"/>
        <p:cNvGrpSpPr/>
        <p:nvPr/>
      </p:nvGrpSpPr>
      <p:grpSpPr>
        <a:xfrm>
          <a:off x="0" y="0"/>
          <a:ext cx="0" cy="0"/>
          <a:chOff x="0" y="0"/>
          <a:chExt cx="0" cy="0"/>
        </a:xfrm>
      </p:grpSpPr>
      <p:sp>
        <p:nvSpPr>
          <p:cNvPr id="933" name="Google Shape;933;g31e3dac571a_0_8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4" name="Google Shape;934;g31e3dac571a_0_8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35" name="Google Shape;935;g31e3dac571a_0_8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0" name="Shape 940"/>
        <p:cNvGrpSpPr/>
        <p:nvPr/>
      </p:nvGrpSpPr>
      <p:grpSpPr>
        <a:xfrm>
          <a:off x="0" y="0"/>
          <a:ext cx="0" cy="0"/>
          <a:chOff x="0" y="0"/>
          <a:chExt cx="0" cy="0"/>
        </a:xfrm>
      </p:grpSpPr>
      <p:sp>
        <p:nvSpPr>
          <p:cNvPr id="941" name="Google Shape;941;g31e3dac571a_0_8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2" name="Google Shape;942;g31e3dac571a_0_82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43" name="Google Shape;943;g31e3dac571a_0_82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8" name="Shape 948"/>
        <p:cNvGrpSpPr/>
        <p:nvPr/>
      </p:nvGrpSpPr>
      <p:grpSpPr>
        <a:xfrm>
          <a:off x="0" y="0"/>
          <a:ext cx="0" cy="0"/>
          <a:chOff x="0" y="0"/>
          <a:chExt cx="0" cy="0"/>
        </a:xfrm>
      </p:grpSpPr>
      <p:sp>
        <p:nvSpPr>
          <p:cNvPr id="949" name="Google Shape;949;g31e3dac571a_0_8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0" name="Google Shape;950;g31e3dac571a_0_8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1" name="Google Shape;951;g31e3dac571a_0_8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6" name="Shape 956"/>
        <p:cNvGrpSpPr/>
        <p:nvPr/>
      </p:nvGrpSpPr>
      <p:grpSpPr>
        <a:xfrm>
          <a:off x="0" y="0"/>
          <a:ext cx="0" cy="0"/>
          <a:chOff x="0" y="0"/>
          <a:chExt cx="0" cy="0"/>
        </a:xfrm>
      </p:grpSpPr>
      <p:sp>
        <p:nvSpPr>
          <p:cNvPr id="957" name="Google Shape;957;g31e3dac571a_0_8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8" name="Google Shape;958;g31e3dac571a_0_8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59" name="Google Shape;959;g31e3dac571a_0_8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5" name="Shape 965"/>
        <p:cNvGrpSpPr/>
        <p:nvPr/>
      </p:nvGrpSpPr>
      <p:grpSpPr>
        <a:xfrm>
          <a:off x="0" y="0"/>
          <a:ext cx="0" cy="0"/>
          <a:chOff x="0" y="0"/>
          <a:chExt cx="0" cy="0"/>
        </a:xfrm>
      </p:grpSpPr>
      <p:sp>
        <p:nvSpPr>
          <p:cNvPr id="966" name="Google Shape;966;g31e3dac571a_0_8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67" name="Google Shape;967;g31e3dac571a_0_8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8" name="Google Shape;968;g31e3dac571a_0_8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73" name="Shape 973"/>
        <p:cNvGrpSpPr/>
        <p:nvPr/>
      </p:nvGrpSpPr>
      <p:grpSpPr>
        <a:xfrm>
          <a:off x="0" y="0"/>
          <a:ext cx="0" cy="0"/>
          <a:chOff x="0" y="0"/>
          <a:chExt cx="0" cy="0"/>
        </a:xfrm>
      </p:grpSpPr>
      <p:sp>
        <p:nvSpPr>
          <p:cNvPr id="974" name="Google Shape;974;g31e3dac571a_0_8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75" name="Google Shape;975;g31e3dac571a_0_8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76" name="Google Shape;976;g31e3dac571a_0_8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1" name="Shape 981"/>
        <p:cNvGrpSpPr/>
        <p:nvPr/>
      </p:nvGrpSpPr>
      <p:grpSpPr>
        <a:xfrm>
          <a:off x="0" y="0"/>
          <a:ext cx="0" cy="0"/>
          <a:chOff x="0" y="0"/>
          <a:chExt cx="0" cy="0"/>
        </a:xfrm>
      </p:grpSpPr>
      <p:sp>
        <p:nvSpPr>
          <p:cNvPr id="982" name="Google Shape;982;g31e3dac571a_0_8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83" name="Google Shape;983;g31e3dac571a_0_8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84" name="Google Shape;984;g31e3dac571a_0_8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9" name="Shape 989"/>
        <p:cNvGrpSpPr/>
        <p:nvPr/>
      </p:nvGrpSpPr>
      <p:grpSpPr>
        <a:xfrm>
          <a:off x="0" y="0"/>
          <a:ext cx="0" cy="0"/>
          <a:chOff x="0" y="0"/>
          <a:chExt cx="0" cy="0"/>
        </a:xfrm>
      </p:grpSpPr>
      <p:sp>
        <p:nvSpPr>
          <p:cNvPr id="990" name="Google Shape;990;g31e3dac571a_0_8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1" name="Google Shape;991;g31e3dac571a_0_8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92" name="Google Shape;992;g31e3dac571a_0_8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7" name="Shape 997"/>
        <p:cNvGrpSpPr/>
        <p:nvPr/>
      </p:nvGrpSpPr>
      <p:grpSpPr>
        <a:xfrm>
          <a:off x="0" y="0"/>
          <a:ext cx="0" cy="0"/>
          <a:chOff x="0" y="0"/>
          <a:chExt cx="0" cy="0"/>
        </a:xfrm>
      </p:grpSpPr>
      <p:sp>
        <p:nvSpPr>
          <p:cNvPr id="998" name="Google Shape;998;g31e3dac571a_0_8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99" name="Google Shape;999;g31e3dac571a_0_8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0" name="Google Shape;1000;g31e3dac571a_0_8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05" name="Shape 1005"/>
        <p:cNvGrpSpPr/>
        <p:nvPr/>
      </p:nvGrpSpPr>
      <p:grpSpPr>
        <a:xfrm>
          <a:off x="0" y="0"/>
          <a:ext cx="0" cy="0"/>
          <a:chOff x="0" y="0"/>
          <a:chExt cx="0" cy="0"/>
        </a:xfrm>
      </p:grpSpPr>
      <p:sp>
        <p:nvSpPr>
          <p:cNvPr id="1006" name="Google Shape;1006;g31e3dac571a_0_8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07" name="Google Shape;1007;g31e3dac571a_0_8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08" name="Google Shape;1008;g31e3dac571a_0_8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1e3dac571a_0_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g31e3dac571a_0_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 name="Google Shape;182;g31e3dac571a_0_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13" name="Shape 1013"/>
        <p:cNvGrpSpPr/>
        <p:nvPr/>
      </p:nvGrpSpPr>
      <p:grpSpPr>
        <a:xfrm>
          <a:off x="0" y="0"/>
          <a:ext cx="0" cy="0"/>
          <a:chOff x="0" y="0"/>
          <a:chExt cx="0" cy="0"/>
        </a:xfrm>
      </p:grpSpPr>
      <p:sp>
        <p:nvSpPr>
          <p:cNvPr id="1014" name="Google Shape;1014;g31e3dac571a_0_8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5" name="Google Shape;1015;g31e3dac571a_0_8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16" name="Google Shape;1016;g31e3dac571a_0_8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1" name="Shape 1021"/>
        <p:cNvGrpSpPr/>
        <p:nvPr/>
      </p:nvGrpSpPr>
      <p:grpSpPr>
        <a:xfrm>
          <a:off x="0" y="0"/>
          <a:ext cx="0" cy="0"/>
          <a:chOff x="0" y="0"/>
          <a:chExt cx="0" cy="0"/>
        </a:xfrm>
      </p:grpSpPr>
      <p:sp>
        <p:nvSpPr>
          <p:cNvPr id="1022" name="Google Shape;1022;g31e3dac571a_0_8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23" name="Google Shape;1023;g31e3dac571a_0_8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24" name="Google Shape;1024;g31e3dac571a_0_8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9" name="Shape 1029"/>
        <p:cNvGrpSpPr/>
        <p:nvPr/>
      </p:nvGrpSpPr>
      <p:grpSpPr>
        <a:xfrm>
          <a:off x="0" y="0"/>
          <a:ext cx="0" cy="0"/>
          <a:chOff x="0" y="0"/>
          <a:chExt cx="0" cy="0"/>
        </a:xfrm>
      </p:grpSpPr>
      <p:sp>
        <p:nvSpPr>
          <p:cNvPr id="1030" name="Google Shape;1030;g31e3dac571a_0_9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1" name="Google Shape;1031;g31e3dac571a_0_9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32" name="Google Shape;1032;g31e3dac571a_0_9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7" name="Shape 1037"/>
        <p:cNvGrpSpPr/>
        <p:nvPr/>
      </p:nvGrpSpPr>
      <p:grpSpPr>
        <a:xfrm>
          <a:off x="0" y="0"/>
          <a:ext cx="0" cy="0"/>
          <a:chOff x="0" y="0"/>
          <a:chExt cx="0" cy="0"/>
        </a:xfrm>
      </p:grpSpPr>
      <p:sp>
        <p:nvSpPr>
          <p:cNvPr id="1038" name="Google Shape;1038;g31e3dac571a_0_9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39" name="Google Shape;1039;g31e3dac571a_0_9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0" name="Google Shape;1040;g31e3dac571a_0_9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45" name="Shape 1045"/>
        <p:cNvGrpSpPr/>
        <p:nvPr/>
      </p:nvGrpSpPr>
      <p:grpSpPr>
        <a:xfrm>
          <a:off x="0" y="0"/>
          <a:ext cx="0" cy="0"/>
          <a:chOff x="0" y="0"/>
          <a:chExt cx="0" cy="0"/>
        </a:xfrm>
      </p:grpSpPr>
      <p:sp>
        <p:nvSpPr>
          <p:cNvPr id="1046" name="Google Shape;1046;g31e3dac571a_0_9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7" name="Google Shape;1047;g31e3dac571a_0_9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48" name="Google Shape;1048;g31e3dac571a_0_9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53" name="Shape 1053"/>
        <p:cNvGrpSpPr/>
        <p:nvPr/>
      </p:nvGrpSpPr>
      <p:grpSpPr>
        <a:xfrm>
          <a:off x="0" y="0"/>
          <a:ext cx="0" cy="0"/>
          <a:chOff x="0" y="0"/>
          <a:chExt cx="0" cy="0"/>
        </a:xfrm>
      </p:grpSpPr>
      <p:sp>
        <p:nvSpPr>
          <p:cNvPr id="1054" name="Google Shape;1054;g31e3dac571a_0_9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55" name="Google Shape;1055;g31e3dac571a_0_9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6" name="Google Shape;1056;g31e3dac571a_0_9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2" name="Shape 1062"/>
        <p:cNvGrpSpPr/>
        <p:nvPr/>
      </p:nvGrpSpPr>
      <p:grpSpPr>
        <a:xfrm>
          <a:off x="0" y="0"/>
          <a:ext cx="0" cy="0"/>
          <a:chOff x="0" y="0"/>
          <a:chExt cx="0" cy="0"/>
        </a:xfrm>
      </p:grpSpPr>
      <p:sp>
        <p:nvSpPr>
          <p:cNvPr id="1063" name="Google Shape;1063;g31e3dac571a_0_9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64" name="Google Shape;1064;g31e3dac571a_0_9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65" name="Google Shape;1065;g31e3dac571a_0_9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0" name="Shape 1070"/>
        <p:cNvGrpSpPr/>
        <p:nvPr/>
      </p:nvGrpSpPr>
      <p:grpSpPr>
        <a:xfrm>
          <a:off x="0" y="0"/>
          <a:ext cx="0" cy="0"/>
          <a:chOff x="0" y="0"/>
          <a:chExt cx="0" cy="0"/>
        </a:xfrm>
      </p:grpSpPr>
      <p:sp>
        <p:nvSpPr>
          <p:cNvPr id="1071" name="Google Shape;1071;g31e3dac571a_0_9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72" name="Google Shape;1072;g31e3dac571a_0_9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73" name="Google Shape;1073;g31e3dac571a_0_9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78" name="Shape 1078"/>
        <p:cNvGrpSpPr/>
        <p:nvPr/>
      </p:nvGrpSpPr>
      <p:grpSpPr>
        <a:xfrm>
          <a:off x="0" y="0"/>
          <a:ext cx="0" cy="0"/>
          <a:chOff x="0" y="0"/>
          <a:chExt cx="0" cy="0"/>
        </a:xfrm>
      </p:grpSpPr>
      <p:sp>
        <p:nvSpPr>
          <p:cNvPr id="1079" name="Google Shape;1079;g31e3dac571a_0_9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0" name="Google Shape;1080;g31e3dac571a_0_9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1" name="Google Shape;1081;g31e3dac571a_0_9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86" name="Shape 1086"/>
        <p:cNvGrpSpPr/>
        <p:nvPr/>
      </p:nvGrpSpPr>
      <p:grpSpPr>
        <a:xfrm>
          <a:off x="0" y="0"/>
          <a:ext cx="0" cy="0"/>
          <a:chOff x="0" y="0"/>
          <a:chExt cx="0" cy="0"/>
        </a:xfrm>
      </p:grpSpPr>
      <p:sp>
        <p:nvSpPr>
          <p:cNvPr id="1087" name="Google Shape;1087;g31e3dac571a_0_9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88" name="Google Shape;1088;g31e3dac571a_0_9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89" name="Google Shape;1089;g31e3dac571a_0_9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g31e3dac571a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g31e3dac571a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 name="Google Shape;190;g31e3dac571a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4" name="Shape 1094"/>
        <p:cNvGrpSpPr/>
        <p:nvPr/>
      </p:nvGrpSpPr>
      <p:grpSpPr>
        <a:xfrm>
          <a:off x="0" y="0"/>
          <a:ext cx="0" cy="0"/>
          <a:chOff x="0" y="0"/>
          <a:chExt cx="0" cy="0"/>
        </a:xfrm>
      </p:grpSpPr>
      <p:sp>
        <p:nvSpPr>
          <p:cNvPr id="1095" name="Google Shape;1095;g31e3dac571a_0_9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96" name="Google Shape;1096;g31e3dac571a_0_9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97" name="Google Shape;1097;g31e3dac571a_0_9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2" name="Shape 1102"/>
        <p:cNvGrpSpPr/>
        <p:nvPr/>
      </p:nvGrpSpPr>
      <p:grpSpPr>
        <a:xfrm>
          <a:off x="0" y="0"/>
          <a:ext cx="0" cy="0"/>
          <a:chOff x="0" y="0"/>
          <a:chExt cx="0" cy="0"/>
        </a:xfrm>
      </p:grpSpPr>
      <p:sp>
        <p:nvSpPr>
          <p:cNvPr id="1103" name="Google Shape;1103;g31e3dac571a_0_9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04" name="Google Shape;1104;g31e3dac571a_0_9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05" name="Google Shape;1105;g31e3dac571a_0_9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0" name="Shape 1110"/>
        <p:cNvGrpSpPr/>
        <p:nvPr/>
      </p:nvGrpSpPr>
      <p:grpSpPr>
        <a:xfrm>
          <a:off x="0" y="0"/>
          <a:ext cx="0" cy="0"/>
          <a:chOff x="0" y="0"/>
          <a:chExt cx="0" cy="0"/>
        </a:xfrm>
      </p:grpSpPr>
      <p:sp>
        <p:nvSpPr>
          <p:cNvPr id="1111" name="Google Shape;1111;g31e3dac571a_0_9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12" name="Google Shape;1112;g31e3dac571a_0_9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13" name="Google Shape;1113;g31e3dac571a_0_9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8" name="Shape 1118"/>
        <p:cNvGrpSpPr/>
        <p:nvPr/>
      </p:nvGrpSpPr>
      <p:grpSpPr>
        <a:xfrm>
          <a:off x="0" y="0"/>
          <a:ext cx="0" cy="0"/>
          <a:chOff x="0" y="0"/>
          <a:chExt cx="0" cy="0"/>
        </a:xfrm>
      </p:grpSpPr>
      <p:sp>
        <p:nvSpPr>
          <p:cNvPr id="1119" name="Google Shape;1119;g31e3dac571a_0_9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0" name="Google Shape;1120;g31e3dac571a_0_9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21" name="Google Shape;1121;g31e3dac571a_0_9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7" name="Shape 1127"/>
        <p:cNvGrpSpPr/>
        <p:nvPr/>
      </p:nvGrpSpPr>
      <p:grpSpPr>
        <a:xfrm>
          <a:off x="0" y="0"/>
          <a:ext cx="0" cy="0"/>
          <a:chOff x="0" y="0"/>
          <a:chExt cx="0" cy="0"/>
        </a:xfrm>
      </p:grpSpPr>
      <p:sp>
        <p:nvSpPr>
          <p:cNvPr id="1128" name="Google Shape;1128;g31e3dac571a_0_9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29" name="Google Shape;1129;g31e3dac571a_0_9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0" name="Google Shape;1130;g31e3dac571a_0_9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5" name="Shape 1135"/>
        <p:cNvGrpSpPr/>
        <p:nvPr/>
      </p:nvGrpSpPr>
      <p:grpSpPr>
        <a:xfrm>
          <a:off x="0" y="0"/>
          <a:ext cx="0" cy="0"/>
          <a:chOff x="0" y="0"/>
          <a:chExt cx="0" cy="0"/>
        </a:xfrm>
      </p:grpSpPr>
      <p:sp>
        <p:nvSpPr>
          <p:cNvPr id="1136" name="Google Shape;1136;g31e3dac571a_0_9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7" name="Google Shape;1137;g31e3dac571a_0_9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38" name="Google Shape;1138;g31e3dac571a_0_9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43" name="Shape 1143"/>
        <p:cNvGrpSpPr/>
        <p:nvPr/>
      </p:nvGrpSpPr>
      <p:grpSpPr>
        <a:xfrm>
          <a:off x="0" y="0"/>
          <a:ext cx="0" cy="0"/>
          <a:chOff x="0" y="0"/>
          <a:chExt cx="0" cy="0"/>
        </a:xfrm>
      </p:grpSpPr>
      <p:sp>
        <p:nvSpPr>
          <p:cNvPr id="1144" name="Google Shape;1144;g31e3dac571a_0_10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45" name="Google Shape;1145;g31e3dac571a_0_10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6" name="Google Shape;1146;g31e3dac571a_0_10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1" name="Shape 1151"/>
        <p:cNvGrpSpPr/>
        <p:nvPr/>
      </p:nvGrpSpPr>
      <p:grpSpPr>
        <a:xfrm>
          <a:off x="0" y="0"/>
          <a:ext cx="0" cy="0"/>
          <a:chOff x="0" y="0"/>
          <a:chExt cx="0" cy="0"/>
        </a:xfrm>
      </p:grpSpPr>
      <p:sp>
        <p:nvSpPr>
          <p:cNvPr id="1152" name="Google Shape;1152;g31e3dac571a_0_10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53" name="Google Shape;1153;g31e3dac571a_0_10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54" name="Google Shape;1154;g31e3dac571a_0_10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0" name="Shape 1160"/>
        <p:cNvGrpSpPr/>
        <p:nvPr/>
      </p:nvGrpSpPr>
      <p:grpSpPr>
        <a:xfrm>
          <a:off x="0" y="0"/>
          <a:ext cx="0" cy="0"/>
          <a:chOff x="0" y="0"/>
          <a:chExt cx="0" cy="0"/>
        </a:xfrm>
      </p:grpSpPr>
      <p:sp>
        <p:nvSpPr>
          <p:cNvPr id="1161" name="Google Shape;1161;g31e3dac571a_0_10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62" name="Google Shape;1162;g31e3dac571a_0_10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63" name="Google Shape;1163;g31e3dac571a_0_10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8" name="Shape 1168"/>
        <p:cNvGrpSpPr/>
        <p:nvPr/>
      </p:nvGrpSpPr>
      <p:grpSpPr>
        <a:xfrm>
          <a:off x="0" y="0"/>
          <a:ext cx="0" cy="0"/>
          <a:chOff x="0" y="0"/>
          <a:chExt cx="0" cy="0"/>
        </a:xfrm>
      </p:grpSpPr>
      <p:sp>
        <p:nvSpPr>
          <p:cNvPr id="1169" name="Google Shape;1169;g31e3dac571a_0_10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0" name="Google Shape;1170;g31e3dac571a_0_10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1" name="Google Shape;1171;g31e3dac571a_0_10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31e3dac571a_0_1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 name="Google Shape;198;g31e3dac571a_0_1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 name="Google Shape;199;g31e3dac571a_0_1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76" name="Shape 1176"/>
        <p:cNvGrpSpPr/>
        <p:nvPr/>
      </p:nvGrpSpPr>
      <p:grpSpPr>
        <a:xfrm>
          <a:off x="0" y="0"/>
          <a:ext cx="0" cy="0"/>
          <a:chOff x="0" y="0"/>
          <a:chExt cx="0" cy="0"/>
        </a:xfrm>
      </p:grpSpPr>
      <p:sp>
        <p:nvSpPr>
          <p:cNvPr id="1177" name="Google Shape;1177;g31e3dac571a_0_10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8" name="Google Shape;1178;g31e3dac571a_0_10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79" name="Google Shape;1179;g31e3dac571a_0_10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84" name="Shape 1184"/>
        <p:cNvGrpSpPr/>
        <p:nvPr/>
      </p:nvGrpSpPr>
      <p:grpSpPr>
        <a:xfrm>
          <a:off x="0" y="0"/>
          <a:ext cx="0" cy="0"/>
          <a:chOff x="0" y="0"/>
          <a:chExt cx="0" cy="0"/>
        </a:xfrm>
      </p:grpSpPr>
      <p:sp>
        <p:nvSpPr>
          <p:cNvPr id="1185" name="Google Shape;1185;g31e3dac571a_0_10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6" name="Google Shape;1186;g31e3dac571a_0_10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7" name="Google Shape;1187;g31e3dac571a_0_10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2" name="Shape 1192"/>
        <p:cNvGrpSpPr/>
        <p:nvPr/>
      </p:nvGrpSpPr>
      <p:grpSpPr>
        <a:xfrm>
          <a:off x="0" y="0"/>
          <a:ext cx="0" cy="0"/>
          <a:chOff x="0" y="0"/>
          <a:chExt cx="0" cy="0"/>
        </a:xfrm>
      </p:grpSpPr>
      <p:sp>
        <p:nvSpPr>
          <p:cNvPr id="1193" name="Google Shape;1193;g31e3dac571a_0_10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94" name="Google Shape;1194;g31e3dac571a_0_10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95" name="Google Shape;1195;g31e3dac571a_0_10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0" name="Shape 1200"/>
        <p:cNvGrpSpPr/>
        <p:nvPr/>
      </p:nvGrpSpPr>
      <p:grpSpPr>
        <a:xfrm>
          <a:off x="0" y="0"/>
          <a:ext cx="0" cy="0"/>
          <a:chOff x="0" y="0"/>
          <a:chExt cx="0" cy="0"/>
        </a:xfrm>
      </p:grpSpPr>
      <p:sp>
        <p:nvSpPr>
          <p:cNvPr id="1201" name="Google Shape;1201;g31e3dac571a_0_10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02" name="Google Shape;1202;g31e3dac571a_0_10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03" name="Google Shape;1203;g31e3dac571a_0_10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08" name="Shape 1208"/>
        <p:cNvGrpSpPr/>
        <p:nvPr/>
      </p:nvGrpSpPr>
      <p:grpSpPr>
        <a:xfrm>
          <a:off x="0" y="0"/>
          <a:ext cx="0" cy="0"/>
          <a:chOff x="0" y="0"/>
          <a:chExt cx="0" cy="0"/>
        </a:xfrm>
      </p:grpSpPr>
      <p:sp>
        <p:nvSpPr>
          <p:cNvPr id="1209" name="Google Shape;1209;g31e3dac571a_0_10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0" name="Google Shape;1210;g31e3dac571a_0_10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1" name="Google Shape;1211;g31e3dac571a_0_10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6" name="Shape 1216"/>
        <p:cNvGrpSpPr/>
        <p:nvPr/>
      </p:nvGrpSpPr>
      <p:grpSpPr>
        <a:xfrm>
          <a:off x="0" y="0"/>
          <a:ext cx="0" cy="0"/>
          <a:chOff x="0" y="0"/>
          <a:chExt cx="0" cy="0"/>
        </a:xfrm>
      </p:grpSpPr>
      <p:sp>
        <p:nvSpPr>
          <p:cNvPr id="1217" name="Google Shape;1217;g31e3dac571a_0_10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8" name="Google Shape;1218;g31e3dac571a_0_10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19" name="Google Shape;1219;g31e3dac571a_0_10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4" name="Shape 1224"/>
        <p:cNvGrpSpPr/>
        <p:nvPr/>
      </p:nvGrpSpPr>
      <p:grpSpPr>
        <a:xfrm>
          <a:off x="0" y="0"/>
          <a:ext cx="0" cy="0"/>
          <a:chOff x="0" y="0"/>
          <a:chExt cx="0" cy="0"/>
        </a:xfrm>
      </p:grpSpPr>
      <p:sp>
        <p:nvSpPr>
          <p:cNvPr id="1225" name="Google Shape;1225;g31e3dac571a_0_10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26" name="Google Shape;1226;g31e3dac571a_0_10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7" name="Google Shape;1227;g31e3dac571a_0_10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32" name="Shape 1232"/>
        <p:cNvGrpSpPr/>
        <p:nvPr/>
      </p:nvGrpSpPr>
      <p:grpSpPr>
        <a:xfrm>
          <a:off x="0" y="0"/>
          <a:ext cx="0" cy="0"/>
          <a:chOff x="0" y="0"/>
          <a:chExt cx="0" cy="0"/>
        </a:xfrm>
      </p:grpSpPr>
      <p:sp>
        <p:nvSpPr>
          <p:cNvPr id="1233" name="Google Shape;1233;g31e3dac571a_0_10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4" name="Google Shape;1234;g31e3dac571a_0_10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35" name="Google Shape;1235;g31e3dac571a_0_10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0" name="Shape 1240"/>
        <p:cNvGrpSpPr/>
        <p:nvPr/>
      </p:nvGrpSpPr>
      <p:grpSpPr>
        <a:xfrm>
          <a:off x="0" y="0"/>
          <a:ext cx="0" cy="0"/>
          <a:chOff x="0" y="0"/>
          <a:chExt cx="0" cy="0"/>
        </a:xfrm>
      </p:grpSpPr>
      <p:sp>
        <p:nvSpPr>
          <p:cNvPr id="1241" name="Google Shape;1241;g31e3dac571a_0_10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2" name="Google Shape;1242;g31e3dac571a_0_10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3" name="Google Shape;1243;g31e3dac571a_0_10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8" name="Shape 1248"/>
        <p:cNvGrpSpPr/>
        <p:nvPr/>
      </p:nvGrpSpPr>
      <p:grpSpPr>
        <a:xfrm>
          <a:off x="0" y="0"/>
          <a:ext cx="0" cy="0"/>
          <a:chOff x="0" y="0"/>
          <a:chExt cx="0" cy="0"/>
        </a:xfrm>
      </p:grpSpPr>
      <p:sp>
        <p:nvSpPr>
          <p:cNvPr id="1249" name="Google Shape;1249;g31e3dac571a_0_10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0" name="Google Shape;1250;g31e3dac571a_0_10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1" name="Google Shape;1251;g31e3dac571a_0_10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 name="Shape 204"/>
        <p:cNvGrpSpPr/>
        <p:nvPr/>
      </p:nvGrpSpPr>
      <p:grpSpPr>
        <a:xfrm>
          <a:off x="0" y="0"/>
          <a:ext cx="0" cy="0"/>
          <a:chOff x="0" y="0"/>
          <a:chExt cx="0" cy="0"/>
        </a:xfrm>
      </p:grpSpPr>
      <p:sp>
        <p:nvSpPr>
          <p:cNvPr id="205" name="Google Shape;205;g31e3dac571a_0_1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 name="Google Shape;206;g31e3dac571a_0_1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1e3dac571a_0_1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56" name="Shape 1256"/>
        <p:cNvGrpSpPr/>
        <p:nvPr/>
      </p:nvGrpSpPr>
      <p:grpSpPr>
        <a:xfrm>
          <a:off x="0" y="0"/>
          <a:ext cx="0" cy="0"/>
          <a:chOff x="0" y="0"/>
          <a:chExt cx="0" cy="0"/>
        </a:xfrm>
      </p:grpSpPr>
      <p:sp>
        <p:nvSpPr>
          <p:cNvPr id="1257" name="Google Shape;1257;g31e3dac571a_0_11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58" name="Google Shape;1258;g31e3dac571a_0_11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59" name="Google Shape;1259;g31e3dac571a_0_11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4" name="Shape 1264"/>
        <p:cNvGrpSpPr/>
        <p:nvPr/>
      </p:nvGrpSpPr>
      <p:grpSpPr>
        <a:xfrm>
          <a:off x="0" y="0"/>
          <a:ext cx="0" cy="0"/>
          <a:chOff x="0" y="0"/>
          <a:chExt cx="0" cy="0"/>
        </a:xfrm>
      </p:grpSpPr>
      <p:sp>
        <p:nvSpPr>
          <p:cNvPr id="1265" name="Google Shape;1265;g31e3dac571a_0_1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66" name="Google Shape;1266;g31e3dac571a_0_11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67" name="Google Shape;1267;g31e3dac571a_0_11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3" name="Shape 1273"/>
        <p:cNvGrpSpPr/>
        <p:nvPr/>
      </p:nvGrpSpPr>
      <p:grpSpPr>
        <a:xfrm>
          <a:off x="0" y="0"/>
          <a:ext cx="0" cy="0"/>
          <a:chOff x="0" y="0"/>
          <a:chExt cx="0" cy="0"/>
        </a:xfrm>
      </p:grpSpPr>
      <p:sp>
        <p:nvSpPr>
          <p:cNvPr id="1274" name="Google Shape;1274;g31e3dac571a_0_1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75" name="Google Shape;1275;g31e3dac571a_0_1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76" name="Google Shape;1276;g31e3dac571a_0_1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0" name="Shape 1280"/>
        <p:cNvGrpSpPr/>
        <p:nvPr/>
      </p:nvGrpSpPr>
      <p:grpSpPr>
        <a:xfrm>
          <a:off x="0" y="0"/>
          <a:ext cx="0" cy="0"/>
          <a:chOff x="0" y="0"/>
          <a:chExt cx="0" cy="0"/>
        </a:xfrm>
      </p:grpSpPr>
      <p:sp>
        <p:nvSpPr>
          <p:cNvPr id="1281" name="Google Shape;1281;g31e3dac571a_0_11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82" name="Google Shape;1282;g31e3dac571a_0_11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83" name="Google Shape;1283;g31e3dac571a_0_11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8" name="Shape 1288"/>
        <p:cNvGrpSpPr/>
        <p:nvPr/>
      </p:nvGrpSpPr>
      <p:grpSpPr>
        <a:xfrm>
          <a:off x="0" y="0"/>
          <a:ext cx="0" cy="0"/>
          <a:chOff x="0" y="0"/>
          <a:chExt cx="0" cy="0"/>
        </a:xfrm>
      </p:grpSpPr>
      <p:sp>
        <p:nvSpPr>
          <p:cNvPr id="1289" name="Google Shape;1289;g31e3dac571a_0_11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0" name="Google Shape;1290;g31e3dac571a_0_11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1" name="Google Shape;1291;g31e3dac571a_0_11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96" name="Shape 1296"/>
        <p:cNvGrpSpPr/>
        <p:nvPr/>
      </p:nvGrpSpPr>
      <p:grpSpPr>
        <a:xfrm>
          <a:off x="0" y="0"/>
          <a:ext cx="0" cy="0"/>
          <a:chOff x="0" y="0"/>
          <a:chExt cx="0" cy="0"/>
        </a:xfrm>
      </p:grpSpPr>
      <p:sp>
        <p:nvSpPr>
          <p:cNvPr id="1297" name="Google Shape;1297;g31e3dac571a_0_1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8" name="Google Shape;1298;g31e3dac571a_0_1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99" name="Google Shape;1299;g31e3dac571a_0_1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4" name="Shape 1304"/>
        <p:cNvGrpSpPr/>
        <p:nvPr/>
      </p:nvGrpSpPr>
      <p:grpSpPr>
        <a:xfrm>
          <a:off x="0" y="0"/>
          <a:ext cx="0" cy="0"/>
          <a:chOff x="0" y="0"/>
          <a:chExt cx="0" cy="0"/>
        </a:xfrm>
      </p:grpSpPr>
      <p:sp>
        <p:nvSpPr>
          <p:cNvPr id="1305" name="Google Shape;1305;g31e3dac571a_0_1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06" name="Google Shape;1306;g31e3dac571a_0_1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7" name="Google Shape;1307;g31e3dac571a_0_1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2" name="Shape 1312"/>
        <p:cNvGrpSpPr/>
        <p:nvPr/>
      </p:nvGrpSpPr>
      <p:grpSpPr>
        <a:xfrm>
          <a:off x="0" y="0"/>
          <a:ext cx="0" cy="0"/>
          <a:chOff x="0" y="0"/>
          <a:chExt cx="0" cy="0"/>
        </a:xfrm>
      </p:grpSpPr>
      <p:sp>
        <p:nvSpPr>
          <p:cNvPr id="1313" name="Google Shape;1313;g31e3dac571a_0_11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14" name="Google Shape;1314;g31e3dac571a_0_11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15" name="Google Shape;1315;g31e3dac571a_0_11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0" name="Shape 1320"/>
        <p:cNvGrpSpPr/>
        <p:nvPr/>
      </p:nvGrpSpPr>
      <p:grpSpPr>
        <a:xfrm>
          <a:off x="0" y="0"/>
          <a:ext cx="0" cy="0"/>
          <a:chOff x="0" y="0"/>
          <a:chExt cx="0" cy="0"/>
        </a:xfrm>
      </p:grpSpPr>
      <p:sp>
        <p:nvSpPr>
          <p:cNvPr id="1321" name="Google Shape;1321;g31e3dac571a_0_11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22" name="Google Shape;1322;g31e3dac571a_0_11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23" name="Google Shape;1323;g31e3dac571a_0_11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8" name="Shape 1328"/>
        <p:cNvGrpSpPr/>
        <p:nvPr/>
      </p:nvGrpSpPr>
      <p:grpSpPr>
        <a:xfrm>
          <a:off x="0" y="0"/>
          <a:ext cx="0" cy="0"/>
          <a:chOff x="0" y="0"/>
          <a:chExt cx="0" cy="0"/>
        </a:xfrm>
      </p:grpSpPr>
      <p:sp>
        <p:nvSpPr>
          <p:cNvPr id="1329" name="Google Shape;1329;g31e3dac571a_0_11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0" name="Google Shape;1330;g31e3dac571a_0_11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1" name="Google Shape;1331;g31e3dac571a_0_11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31e3dac571a_0_1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4" name="Google Shape;214;g31e3dac571a_0_1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15" name="Google Shape;215;g31e3dac571a_0_1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6" name="Shape 1336"/>
        <p:cNvGrpSpPr/>
        <p:nvPr/>
      </p:nvGrpSpPr>
      <p:grpSpPr>
        <a:xfrm>
          <a:off x="0" y="0"/>
          <a:ext cx="0" cy="0"/>
          <a:chOff x="0" y="0"/>
          <a:chExt cx="0" cy="0"/>
        </a:xfrm>
      </p:grpSpPr>
      <p:sp>
        <p:nvSpPr>
          <p:cNvPr id="1337" name="Google Shape;1337;g31e3dac571a_0_11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8" name="Google Shape;1338;g31e3dac571a_0_11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39" name="Google Shape;1339;g31e3dac571a_0_11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44" name="Shape 1344"/>
        <p:cNvGrpSpPr/>
        <p:nvPr/>
      </p:nvGrpSpPr>
      <p:grpSpPr>
        <a:xfrm>
          <a:off x="0" y="0"/>
          <a:ext cx="0" cy="0"/>
          <a:chOff x="0" y="0"/>
          <a:chExt cx="0" cy="0"/>
        </a:xfrm>
      </p:grpSpPr>
      <p:sp>
        <p:nvSpPr>
          <p:cNvPr id="1345" name="Google Shape;1345;g31e3dac571a_0_11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46" name="Google Shape;1346;g31e3dac571a_0_11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47" name="Google Shape;1347;g31e3dac571a_0_11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2" name="Shape 1352"/>
        <p:cNvGrpSpPr/>
        <p:nvPr/>
      </p:nvGrpSpPr>
      <p:grpSpPr>
        <a:xfrm>
          <a:off x="0" y="0"/>
          <a:ext cx="0" cy="0"/>
          <a:chOff x="0" y="0"/>
          <a:chExt cx="0" cy="0"/>
        </a:xfrm>
      </p:grpSpPr>
      <p:sp>
        <p:nvSpPr>
          <p:cNvPr id="1353" name="Google Shape;1353;g31e3dac571a_0_11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54" name="Google Shape;1354;g31e3dac571a_0_11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5" name="Google Shape;1355;g31e3dac571a_0_11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0" name="Shape 1360"/>
        <p:cNvGrpSpPr/>
        <p:nvPr/>
      </p:nvGrpSpPr>
      <p:grpSpPr>
        <a:xfrm>
          <a:off x="0" y="0"/>
          <a:ext cx="0" cy="0"/>
          <a:chOff x="0" y="0"/>
          <a:chExt cx="0" cy="0"/>
        </a:xfrm>
      </p:grpSpPr>
      <p:sp>
        <p:nvSpPr>
          <p:cNvPr id="1361" name="Google Shape;1361;g31e3dac571a_0_11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62" name="Google Shape;1362;g31e3dac571a_0_11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63" name="Google Shape;1363;g31e3dac571a_0_11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8" name="Shape 1368"/>
        <p:cNvGrpSpPr/>
        <p:nvPr/>
      </p:nvGrpSpPr>
      <p:grpSpPr>
        <a:xfrm>
          <a:off x="0" y="0"/>
          <a:ext cx="0" cy="0"/>
          <a:chOff x="0" y="0"/>
          <a:chExt cx="0" cy="0"/>
        </a:xfrm>
      </p:grpSpPr>
      <p:sp>
        <p:nvSpPr>
          <p:cNvPr id="1369" name="Google Shape;1369;g31e3dac571a_0_12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0" name="Google Shape;1370;g31e3dac571a_0_12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71" name="Google Shape;1371;g31e3dac571a_0_12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7" name="Shape 1377"/>
        <p:cNvGrpSpPr/>
        <p:nvPr/>
      </p:nvGrpSpPr>
      <p:grpSpPr>
        <a:xfrm>
          <a:off x="0" y="0"/>
          <a:ext cx="0" cy="0"/>
          <a:chOff x="0" y="0"/>
          <a:chExt cx="0" cy="0"/>
        </a:xfrm>
      </p:grpSpPr>
      <p:sp>
        <p:nvSpPr>
          <p:cNvPr id="1378" name="Google Shape;1378;g31e3dac571a_0_12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79" name="Google Shape;1379;g31e3dac571a_0_12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0" name="Google Shape;1380;g31e3dac571a_0_12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5" name="Shape 1385"/>
        <p:cNvGrpSpPr/>
        <p:nvPr/>
      </p:nvGrpSpPr>
      <p:grpSpPr>
        <a:xfrm>
          <a:off x="0" y="0"/>
          <a:ext cx="0" cy="0"/>
          <a:chOff x="0" y="0"/>
          <a:chExt cx="0" cy="0"/>
        </a:xfrm>
      </p:grpSpPr>
      <p:sp>
        <p:nvSpPr>
          <p:cNvPr id="1386" name="Google Shape;1386;g31e3dac571a_0_12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7" name="Google Shape;1387;g31e3dac571a_0_12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88" name="Google Shape;1388;g31e3dac571a_0_12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3" name="Shape 1393"/>
        <p:cNvGrpSpPr/>
        <p:nvPr/>
      </p:nvGrpSpPr>
      <p:grpSpPr>
        <a:xfrm>
          <a:off x="0" y="0"/>
          <a:ext cx="0" cy="0"/>
          <a:chOff x="0" y="0"/>
          <a:chExt cx="0" cy="0"/>
        </a:xfrm>
      </p:grpSpPr>
      <p:sp>
        <p:nvSpPr>
          <p:cNvPr id="1394" name="Google Shape;1394;g31e3dac571a_0_12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95" name="Google Shape;1395;g31e3dac571a_0_12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6" name="Google Shape;1396;g31e3dac571a_0_12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01" name="Shape 1401"/>
        <p:cNvGrpSpPr/>
        <p:nvPr/>
      </p:nvGrpSpPr>
      <p:grpSpPr>
        <a:xfrm>
          <a:off x="0" y="0"/>
          <a:ext cx="0" cy="0"/>
          <a:chOff x="0" y="0"/>
          <a:chExt cx="0" cy="0"/>
        </a:xfrm>
      </p:grpSpPr>
      <p:sp>
        <p:nvSpPr>
          <p:cNvPr id="1402" name="Google Shape;1402;g31e3dac571a_0_123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03" name="Google Shape;1403;g31e3dac571a_0_123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04" name="Google Shape;1404;g31e3dac571a_0_123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0" name="Shape 1410"/>
        <p:cNvGrpSpPr/>
        <p:nvPr/>
      </p:nvGrpSpPr>
      <p:grpSpPr>
        <a:xfrm>
          <a:off x="0" y="0"/>
          <a:ext cx="0" cy="0"/>
          <a:chOff x="0" y="0"/>
          <a:chExt cx="0" cy="0"/>
        </a:xfrm>
      </p:grpSpPr>
      <p:sp>
        <p:nvSpPr>
          <p:cNvPr id="1411" name="Google Shape;1411;g31e3dac571a_0_12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2" name="Google Shape;1412;g31e3dac571a_0_12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13" name="Google Shape;1413;g31e3dac571a_0_12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1" name="Shape 221"/>
        <p:cNvGrpSpPr/>
        <p:nvPr/>
      </p:nvGrpSpPr>
      <p:grpSpPr>
        <a:xfrm>
          <a:off x="0" y="0"/>
          <a:ext cx="0" cy="0"/>
          <a:chOff x="0" y="0"/>
          <a:chExt cx="0" cy="0"/>
        </a:xfrm>
      </p:grpSpPr>
      <p:sp>
        <p:nvSpPr>
          <p:cNvPr id="222" name="Google Shape;222;g31e3dac571a_0_1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3" name="Google Shape;223;g31e3dac571a_0_1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24" name="Google Shape;224;g31e3dac571a_0_1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8" name="Shape 1418"/>
        <p:cNvGrpSpPr/>
        <p:nvPr/>
      </p:nvGrpSpPr>
      <p:grpSpPr>
        <a:xfrm>
          <a:off x="0" y="0"/>
          <a:ext cx="0" cy="0"/>
          <a:chOff x="0" y="0"/>
          <a:chExt cx="0" cy="0"/>
        </a:xfrm>
      </p:grpSpPr>
      <p:sp>
        <p:nvSpPr>
          <p:cNvPr id="1419" name="Google Shape;1419;g31e3dac571a_0_12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0" name="Google Shape;1420;g31e3dac571a_0_12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1" name="Google Shape;1421;g31e3dac571a_0_12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6" name="Shape 1426"/>
        <p:cNvGrpSpPr/>
        <p:nvPr/>
      </p:nvGrpSpPr>
      <p:grpSpPr>
        <a:xfrm>
          <a:off x="0" y="0"/>
          <a:ext cx="0" cy="0"/>
          <a:chOff x="0" y="0"/>
          <a:chExt cx="0" cy="0"/>
        </a:xfrm>
      </p:grpSpPr>
      <p:sp>
        <p:nvSpPr>
          <p:cNvPr id="1427" name="Google Shape;1427;g31e3dac571a_0_12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28" name="Google Shape;1428;g31e3dac571a_0_12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29" name="Google Shape;1429;g31e3dac571a_0_12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34" name="Shape 1434"/>
        <p:cNvGrpSpPr/>
        <p:nvPr/>
      </p:nvGrpSpPr>
      <p:grpSpPr>
        <a:xfrm>
          <a:off x="0" y="0"/>
          <a:ext cx="0" cy="0"/>
          <a:chOff x="0" y="0"/>
          <a:chExt cx="0" cy="0"/>
        </a:xfrm>
      </p:grpSpPr>
      <p:sp>
        <p:nvSpPr>
          <p:cNvPr id="1435" name="Google Shape;1435;g31e3dac571a_0_12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6" name="Google Shape;1436;g31e3dac571a_0_126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37" name="Google Shape;1437;g31e3dac571a_0_126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42" name="Shape 1442"/>
        <p:cNvGrpSpPr/>
        <p:nvPr/>
      </p:nvGrpSpPr>
      <p:grpSpPr>
        <a:xfrm>
          <a:off x="0" y="0"/>
          <a:ext cx="0" cy="0"/>
          <a:chOff x="0" y="0"/>
          <a:chExt cx="0" cy="0"/>
        </a:xfrm>
      </p:grpSpPr>
      <p:sp>
        <p:nvSpPr>
          <p:cNvPr id="1443" name="Google Shape;1443;g31e3dac571a_0_1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44" name="Google Shape;1444;g31e3dac571a_0_1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45" name="Google Shape;1445;g31e3dac571a_0_1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1" name="Shape 1451"/>
        <p:cNvGrpSpPr/>
        <p:nvPr/>
      </p:nvGrpSpPr>
      <p:grpSpPr>
        <a:xfrm>
          <a:off x="0" y="0"/>
          <a:ext cx="0" cy="0"/>
          <a:chOff x="0" y="0"/>
          <a:chExt cx="0" cy="0"/>
        </a:xfrm>
      </p:grpSpPr>
      <p:sp>
        <p:nvSpPr>
          <p:cNvPr id="1452" name="Google Shape;1452;g31e3dac571a_0_13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53" name="Google Shape;1453;g31e3dac571a_0_13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54" name="Google Shape;1454;g31e3dac571a_0_13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9" name="Shape 1459"/>
        <p:cNvGrpSpPr/>
        <p:nvPr/>
      </p:nvGrpSpPr>
      <p:grpSpPr>
        <a:xfrm>
          <a:off x="0" y="0"/>
          <a:ext cx="0" cy="0"/>
          <a:chOff x="0" y="0"/>
          <a:chExt cx="0" cy="0"/>
        </a:xfrm>
      </p:grpSpPr>
      <p:sp>
        <p:nvSpPr>
          <p:cNvPr id="1460" name="Google Shape;1460;g31e3dac571a_0_12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1" name="Google Shape;1461;g31e3dac571a_0_12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62" name="Google Shape;1462;g31e3dac571a_0_12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7" name="Shape 1467"/>
        <p:cNvGrpSpPr/>
        <p:nvPr/>
      </p:nvGrpSpPr>
      <p:grpSpPr>
        <a:xfrm>
          <a:off x="0" y="0"/>
          <a:ext cx="0" cy="0"/>
          <a:chOff x="0" y="0"/>
          <a:chExt cx="0" cy="0"/>
        </a:xfrm>
      </p:grpSpPr>
      <p:sp>
        <p:nvSpPr>
          <p:cNvPr id="1468" name="Google Shape;1468;g31e3dac571a_0_1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69" name="Google Shape;1469;g31e3dac571a_0_12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0" name="Google Shape;1470;g31e3dac571a_0_12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5" name="Shape 1475"/>
        <p:cNvGrpSpPr/>
        <p:nvPr/>
      </p:nvGrpSpPr>
      <p:grpSpPr>
        <a:xfrm>
          <a:off x="0" y="0"/>
          <a:ext cx="0" cy="0"/>
          <a:chOff x="0" y="0"/>
          <a:chExt cx="0" cy="0"/>
        </a:xfrm>
      </p:grpSpPr>
      <p:sp>
        <p:nvSpPr>
          <p:cNvPr id="1476" name="Google Shape;1476;g31e3dac571a_0_13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77" name="Google Shape;1477;g31e3dac571a_0_13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78" name="Google Shape;1478;g31e3dac571a_0_13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3" name="Shape 1483"/>
        <p:cNvGrpSpPr/>
        <p:nvPr/>
      </p:nvGrpSpPr>
      <p:grpSpPr>
        <a:xfrm>
          <a:off x="0" y="0"/>
          <a:ext cx="0" cy="0"/>
          <a:chOff x="0" y="0"/>
          <a:chExt cx="0" cy="0"/>
        </a:xfrm>
      </p:grpSpPr>
      <p:sp>
        <p:nvSpPr>
          <p:cNvPr id="1484" name="Google Shape;1484;g31e3dac571a_0_1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85" name="Google Shape;1485;g31e3dac571a_0_12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86" name="Google Shape;1486;g31e3dac571a_0_12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1" name="Shape 1491"/>
        <p:cNvGrpSpPr/>
        <p:nvPr/>
      </p:nvGrpSpPr>
      <p:grpSpPr>
        <a:xfrm>
          <a:off x="0" y="0"/>
          <a:ext cx="0" cy="0"/>
          <a:chOff x="0" y="0"/>
          <a:chExt cx="0" cy="0"/>
        </a:xfrm>
      </p:grpSpPr>
      <p:sp>
        <p:nvSpPr>
          <p:cNvPr id="1492" name="Google Shape;1492;g31e3dac571a_0_13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3" name="Google Shape;1493;g31e3dac571a_0_13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494" name="Google Shape;1494;g31e3dac571a_0_13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31e3dac571a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1" name="Google Shape;231;g31e3dac571a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32" name="Google Shape;232;g31e3dac571a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99" name="Shape 1499"/>
        <p:cNvGrpSpPr/>
        <p:nvPr/>
      </p:nvGrpSpPr>
      <p:grpSpPr>
        <a:xfrm>
          <a:off x="0" y="0"/>
          <a:ext cx="0" cy="0"/>
          <a:chOff x="0" y="0"/>
          <a:chExt cx="0" cy="0"/>
        </a:xfrm>
      </p:grpSpPr>
      <p:sp>
        <p:nvSpPr>
          <p:cNvPr id="1500" name="Google Shape;1500;g31e3dac571a_0_13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1" name="Google Shape;1501;g31e3dac571a_0_132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02" name="Google Shape;1502;g31e3dac571a_0_132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7" name="Shape 1507"/>
        <p:cNvGrpSpPr/>
        <p:nvPr/>
      </p:nvGrpSpPr>
      <p:grpSpPr>
        <a:xfrm>
          <a:off x="0" y="0"/>
          <a:ext cx="0" cy="0"/>
          <a:chOff x="0" y="0"/>
          <a:chExt cx="0" cy="0"/>
        </a:xfrm>
      </p:grpSpPr>
      <p:sp>
        <p:nvSpPr>
          <p:cNvPr id="1508" name="Google Shape;1508;g31e3dac571a_0_13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09" name="Google Shape;1509;g31e3dac571a_0_134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0" name="Google Shape;1510;g31e3dac571a_0_134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15" name="Shape 1515"/>
        <p:cNvGrpSpPr/>
        <p:nvPr/>
      </p:nvGrpSpPr>
      <p:grpSpPr>
        <a:xfrm>
          <a:off x="0" y="0"/>
          <a:ext cx="0" cy="0"/>
          <a:chOff x="0" y="0"/>
          <a:chExt cx="0" cy="0"/>
        </a:xfrm>
      </p:grpSpPr>
      <p:sp>
        <p:nvSpPr>
          <p:cNvPr id="1516" name="Google Shape;1516;g31e3dac571a_0_13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17" name="Google Shape;1517;g31e3dac571a_0_134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18" name="Google Shape;1518;g31e3dac571a_0_134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3" name="Shape 1523"/>
        <p:cNvGrpSpPr/>
        <p:nvPr/>
      </p:nvGrpSpPr>
      <p:grpSpPr>
        <a:xfrm>
          <a:off x="0" y="0"/>
          <a:ext cx="0" cy="0"/>
          <a:chOff x="0" y="0"/>
          <a:chExt cx="0" cy="0"/>
        </a:xfrm>
      </p:grpSpPr>
      <p:sp>
        <p:nvSpPr>
          <p:cNvPr id="1524" name="Google Shape;1524;g31e3dac571a_0_13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5" name="Google Shape;1525;g31e3dac571a_0_13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26" name="Google Shape;1526;g31e3dac571a_0_13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1" name="Shape 1531"/>
        <p:cNvGrpSpPr/>
        <p:nvPr/>
      </p:nvGrpSpPr>
      <p:grpSpPr>
        <a:xfrm>
          <a:off x="0" y="0"/>
          <a:ext cx="0" cy="0"/>
          <a:chOff x="0" y="0"/>
          <a:chExt cx="0" cy="0"/>
        </a:xfrm>
      </p:grpSpPr>
      <p:sp>
        <p:nvSpPr>
          <p:cNvPr id="1532" name="Google Shape;1532;g31e3dac571a_0_13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33" name="Google Shape;1533;g31e3dac571a_0_13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34" name="Google Shape;1534;g31e3dac571a_0_13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9" name="Shape 1539"/>
        <p:cNvGrpSpPr/>
        <p:nvPr/>
      </p:nvGrpSpPr>
      <p:grpSpPr>
        <a:xfrm>
          <a:off x="0" y="0"/>
          <a:ext cx="0" cy="0"/>
          <a:chOff x="0" y="0"/>
          <a:chExt cx="0" cy="0"/>
        </a:xfrm>
      </p:grpSpPr>
      <p:sp>
        <p:nvSpPr>
          <p:cNvPr id="1540" name="Google Shape;1540;g31e3dac571a_0_13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1" name="Google Shape;1541;g31e3dac571a_0_13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42" name="Google Shape;1542;g31e3dac571a_0_13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47" name="Shape 1547"/>
        <p:cNvGrpSpPr/>
        <p:nvPr/>
      </p:nvGrpSpPr>
      <p:grpSpPr>
        <a:xfrm>
          <a:off x="0" y="0"/>
          <a:ext cx="0" cy="0"/>
          <a:chOff x="0" y="0"/>
          <a:chExt cx="0" cy="0"/>
        </a:xfrm>
      </p:grpSpPr>
      <p:sp>
        <p:nvSpPr>
          <p:cNvPr id="1548" name="Google Shape;1548;g31e3dac571a_0_138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9" name="Google Shape;1549;g31e3dac571a_0_138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0" name="Google Shape;1550;g31e3dac571a_0_138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55" name="Shape 1555"/>
        <p:cNvGrpSpPr/>
        <p:nvPr/>
      </p:nvGrpSpPr>
      <p:grpSpPr>
        <a:xfrm>
          <a:off x="0" y="0"/>
          <a:ext cx="0" cy="0"/>
          <a:chOff x="0" y="0"/>
          <a:chExt cx="0" cy="0"/>
        </a:xfrm>
      </p:grpSpPr>
      <p:sp>
        <p:nvSpPr>
          <p:cNvPr id="1556" name="Google Shape;1556;g31e3dac571a_0_13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7" name="Google Shape;1557;g31e3dac571a_0_139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58" name="Google Shape;1558;g31e3dac571a_0_139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3" name="Shape 1563"/>
        <p:cNvGrpSpPr/>
        <p:nvPr/>
      </p:nvGrpSpPr>
      <p:grpSpPr>
        <a:xfrm>
          <a:off x="0" y="0"/>
          <a:ext cx="0" cy="0"/>
          <a:chOff x="0" y="0"/>
          <a:chExt cx="0" cy="0"/>
        </a:xfrm>
      </p:grpSpPr>
      <p:sp>
        <p:nvSpPr>
          <p:cNvPr id="1564" name="Google Shape;1564;g31e3dac571a_0_14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65" name="Google Shape;1565;g31e3dac571a_0_14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6" name="Google Shape;1566;g31e3dac571a_0_14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1" name="Shape 1571"/>
        <p:cNvGrpSpPr/>
        <p:nvPr/>
      </p:nvGrpSpPr>
      <p:grpSpPr>
        <a:xfrm>
          <a:off x="0" y="0"/>
          <a:ext cx="0" cy="0"/>
          <a:chOff x="0" y="0"/>
          <a:chExt cx="0" cy="0"/>
        </a:xfrm>
      </p:grpSpPr>
      <p:sp>
        <p:nvSpPr>
          <p:cNvPr id="1572" name="Google Shape;1572;g31e3dac571a_0_14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73" name="Google Shape;1573;g31e3dac571a_0_14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74" name="Google Shape;1574;g31e3dac571a_0_14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g31e3dac571a_0_1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9" name="Google Shape;239;g31e3dac571a_0_1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0" name="Google Shape;240;g31e3dac571a_0_1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9" name="Shape 1579"/>
        <p:cNvGrpSpPr/>
        <p:nvPr/>
      </p:nvGrpSpPr>
      <p:grpSpPr>
        <a:xfrm>
          <a:off x="0" y="0"/>
          <a:ext cx="0" cy="0"/>
          <a:chOff x="0" y="0"/>
          <a:chExt cx="0" cy="0"/>
        </a:xfrm>
      </p:grpSpPr>
      <p:sp>
        <p:nvSpPr>
          <p:cNvPr id="1580" name="Google Shape;1580;g31e3dac571a_0_14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1" name="Google Shape;1581;g31e3dac571a_0_141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82" name="Google Shape;1582;g31e3dac571a_0_141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87" name="Shape 1587"/>
        <p:cNvGrpSpPr/>
        <p:nvPr/>
      </p:nvGrpSpPr>
      <p:grpSpPr>
        <a:xfrm>
          <a:off x="0" y="0"/>
          <a:ext cx="0" cy="0"/>
          <a:chOff x="0" y="0"/>
          <a:chExt cx="0" cy="0"/>
        </a:xfrm>
      </p:grpSpPr>
      <p:sp>
        <p:nvSpPr>
          <p:cNvPr id="1588" name="Google Shape;1588;g31e3dac571a_0_14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89" name="Google Shape;1589;g31e3dac571a_0_142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0" name="Google Shape;1590;g31e3dac571a_0_142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5" name="Shape 1595"/>
        <p:cNvGrpSpPr/>
        <p:nvPr/>
      </p:nvGrpSpPr>
      <p:grpSpPr>
        <a:xfrm>
          <a:off x="0" y="0"/>
          <a:ext cx="0" cy="0"/>
          <a:chOff x="0" y="0"/>
          <a:chExt cx="0" cy="0"/>
        </a:xfrm>
      </p:grpSpPr>
      <p:sp>
        <p:nvSpPr>
          <p:cNvPr id="1596" name="Google Shape;1596;g31e3dac571a_0_1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97" name="Google Shape;1597;g31e3dac571a_0_14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98" name="Google Shape;1598;g31e3dac571a_0_14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3" name="Shape 1603"/>
        <p:cNvGrpSpPr/>
        <p:nvPr/>
      </p:nvGrpSpPr>
      <p:grpSpPr>
        <a:xfrm>
          <a:off x="0" y="0"/>
          <a:ext cx="0" cy="0"/>
          <a:chOff x="0" y="0"/>
          <a:chExt cx="0" cy="0"/>
        </a:xfrm>
      </p:grpSpPr>
      <p:sp>
        <p:nvSpPr>
          <p:cNvPr id="1604" name="Google Shape;1604;g31e3dac571a_0_1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5" name="Google Shape;1605;g31e3dac571a_0_1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06" name="Google Shape;1606;g31e3dac571a_0_1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1" name="Shape 1611"/>
        <p:cNvGrpSpPr/>
        <p:nvPr/>
      </p:nvGrpSpPr>
      <p:grpSpPr>
        <a:xfrm>
          <a:off x="0" y="0"/>
          <a:ext cx="0" cy="0"/>
          <a:chOff x="0" y="0"/>
          <a:chExt cx="0" cy="0"/>
        </a:xfrm>
      </p:grpSpPr>
      <p:sp>
        <p:nvSpPr>
          <p:cNvPr id="1612" name="Google Shape;1612;g31e3dac571a_0_14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3" name="Google Shape;1613;g31e3dac571a_0_14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14" name="Google Shape;1614;g31e3dac571a_0_14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9" name="Shape 1619"/>
        <p:cNvGrpSpPr/>
        <p:nvPr/>
      </p:nvGrpSpPr>
      <p:grpSpPr>
        <a:xfrm>
          <a:off x="0" y="0"/>
          <a:ext cx="0" cy="0"/>
          <a:chOff x="0" y="0"/>
          <a:chExt cx="0" cy="0"/>
        </a:xfrm>
      </p:grpSpPr>
      <p:sp>
        <p:nvSpPr>
          <p:cNvPr id="1620" name="Google Shape;1620;g31e3dac571a_0_14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1" name="Google Shape;1621;g31e3dac571a_0_145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22" name="Google Shape;1622;g31e3dac571a_0_145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7" name="Shape 1627"/>
        <p:cNvGrpSpPr/>
        <p:nvPr/>
      </p:nvGrpSpPr>
      <p:grpSpPr>
        <a:xfrm>
          <a:off x="0" y="0"/>
          <a:ext cx="0" cy="0"/>
          <a:chOff x="0" y="0"/>
          <a:chExt cx="0" cy="0"/>
        </a:xfrm>
      </p:grpSpPr>
      <p:sp>
        <p:nvSpPr>
          <p:cNvPr id="1628" name="Google Shape;1628;g31e3dac571a_0_146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9" name="Google Shape;1629;g31e3dac571a_0_146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0" name="Google Shape;1630;g31e3dac571a_0_146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35" name="Shape 1635"/>
        <p:cNvGrpSpPr/>
        <p:nvPr/>
      </p:nvGrpSpPr>
      <p:grpSpPr>
        <a:xfrm>
          <a:off x="0" y="0"/>
          <a:ext cx="0" cy="0"/>
          <a:chOff x="0" y="0"/>
          <a:chExt cx="0" cy="0"/>
        </a:xfrm>
      </p:grpSpPr>
      <p:sp>
        <p:nvSpPr>
          <p:cNvPr id="1636" name="Google Shape;1636;g31e3dac571a_0_1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7" name="Google Shape;1637;g31e3dac571a_0_1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38" name="Google Shape;1638;g31e3dac571a_0_1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43" name="Shape 1643"/>
        <p:cNvGrpSpPr/>
        <p:nvPr/>
      </p:nvGrpSpPr>
      <p:grpSpPr>
        <a:xfrm>
          <a:off x="0" y="0"/>
          <a:ext cx="0" cy="0"/>
          <a:chOff x="0" y="0"/>
          <a:chExt cx="0" cy="0"/>
        </a:xfrm>
      </p:grpSpPr>
      <p:sp>
        <p:nvSpPr>
          <p:cNvPr id="1644" name="Google Shape;1644;g31e3dac571a_0_14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45" name="Google Shape;1645;g31e3dac571a_0_14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6" name="Google Shape;1646;g31e3dac571a_0_14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1" name="Shape 1651"/>
        <p:cNvGrpSpPr/>
        <p:nvPr/>
      </p:nvGrpSpPr>
      <p:grpSpPr>
        <a:xfrm>
          <a:off x="0" y="0"/>
          <a:ext cx="0" cy="0"/>
          <a:chOff x="0" y="0"/>
          <a:chExt cx="0" cy="0"/>
        </a:xfrm>
      </p:grpSpPr>
      <p:sp>
        <p:nvSpPr>
          <p:cNvPr id="1652" name="Google Shape;1652;g31e3dac571a_0_1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53" name="Google Shape;1653;g31e3dac571a_0_1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54" name="Google Shape;1654;g31e3dac571a_0_1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g31e3dac571a_0_1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g31e3dac571a_0_1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9" name="Google Shape;249;g31e3dac571a_0_1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59" name="Shape 1659"/>
        <p:cNvGrpSpPr/>
        <p:nvPr/>
      </p:nvGrpSpPr>
      <p:grpSpPr>
        <a:xfrm>
          <a:off x="0" y="0"/>
          <a:ext cx="0" cy="0"/>
          <a:chOff x="0" y="0"/>
          <a:chExt cx="0" cy="0"/>
        </a:xfrm>
      </p:grpSpPr>
      <p:sp>
        <p:nvSpPr>
          <p:cNvPr id="1660" name="Google Shape;1660;g31e3dac571a_0_1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1" name="Google Shape;1661;g31e3dac571a_0_1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62" name="Google Shape;1662;g31e3dac571a_0_1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7" name="Shape 1667"/>
        <p:cNvGrpSpPr/>
        <p:nvPr/>
      </p:nvGrpSpPr>
      <p:grpSpPr>
        <a:xfrm>
          <a:off x="0" y="0"/>
          <a:ext cx="0" cy="0"/>
          <a:chOff x="0" y="0"/>
          <a:chExt cx="0" cy="0"/>
        </a:xfrm>
      </p:grpSpPr>
      <p:sp>
        <p:nvSpPr>
          <p:cNvPr id="1668" name="Google Shape;1668;g31e3dac571a_0_1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69" name="Google Shape;1669;g31e3dac571a_0_1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0" name="Google Shape;1670;g31e3dac571a_0_1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5" name="Shape 1675"/>
        <p:cNvGrpSpPr/>
        <p:nvPr/>
      </p:nvGrpSpPr>
      <p:grpSpPr>
        <a:xfrm>
          <a:off x="0" y="0"/>
          <a:ext cx="0" cy="0"/>
          <a:chOff x="0" y="0"/>
          <a:chExt cx="0" cy="0"/>
        </a:xfrm>
      </p:grpSpPr>
      <p:sp>
        <p:nvSpPr>
          <p:cNvPr id="1676" name="Google Shape;1676;g31e3dac571a_0_1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77" name="Google Shape;1677;g31e3dac571a_0_1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78" name="Google Shape;1678;g31e3dac571a_0_1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3" name="Shape 1683"/>
        <p:cNvGrpSpPr/>
        <p:nvPr/>
      </p:nvGrpSpPr>
      <p:grpSpPr>
        <a:xfrm>
          <a:off x="0" y="0"/>
          <a:ext cx="0" cy="0"/>
          <a:chOff x="0" y="0"/>
          <a:chExt cx="0" cy="0"/>
        </a:xfrm>
      </p:grpSpPr>
      <p:sp>
        <p:nvSpPr>
          <p:cNvPr id="1684" name="Google Shape;1684;g31e3dac571a_0_15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85" name="Google Shape;1685;g31e3dac571a_0_15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86" name="Google Shape;1686;g31e3dac571a_0_15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1" name="Shape 1691"/>
        <p:cNvGrpSpPr/>
        <p:nvPr/>
      </p:nvGrpSpPr>
      <p:grpSpPr>
        <a:xfrm>
          <a:off x="0" y="0"/>
          <a:ext cx="0" cy="0"/>
          <a:chOff x="0" y="0"/>
          <a:chExt cx="0" cy="0"/>
        </a:xfrm>
      </p:grpSpPr>
      <p:sp>
        <p:nvSpPr>
          <p:cNvPr id="1692" name="Google Shape;1692;g31e3dac571a_0_15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93" name="Google Shape;1693;g31e3dac571a_0_152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94" name="Google Shape;1694;g31e3dac571a_0_152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9" name="Shape 1699"/>
        <p:cNvGrpSpPr/>
        <p:nvPr/>
      </p:nvGrpSpPr>
      <p:grpSpPr>
        <a:xfrm>
          <a:off x="0" y="0"/>
          <a:ext cx="0" cy="0"/>
          <a:chOff x="0" y="0"/>
          <a:chExt cx="0" cy="0"/>
        </a:xfrm>
      </p:grpSpPr>
      <p:sp>
        <p:nvSpPr>
          <p:cNvPr id="1700" name="Google Shape;1700;g31e3dac571a_0_1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1" name="Google Shape;1701;g31e3dac571a_0_1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02" name="Google Shape;1702;g31e3dac571a_0_1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7" name="Shape 1707"/>
        <p:cNvGrpSpPr/>
        <p:nvPr/>
      </p:nvGrpSpPr>
      <p:grpSpPr>
        <a:xfrm>
          <a:off x="0" y="0"/>
          <a:ext cx="0" cy="0"/>
          <a:chOff x="0" y="0"/>
          <a:chExt cx="0" cy="0"/>
        </a:xfrm>
      </p:grpSpPr>
      <p:sp>
        <p:nvSpPr>
          <p:cNvPr id="1708" name="Google Shape;1708;g31e3dac571a_0_15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9" name="Google Shape;1709;g31e3dac571a_0_15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0" name="Google Shape;1710;g31e3dac571a_0_15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5" name="Shape 1715"/>
        <p:cNvGrpSpPr/>
        <p:nvPr/>
      </p:nvGrpSpPr>
      <p:grpSpPr>
        <a:xfrm>
          <a:off x="0" y="0"/>
          <a:ext cx="0" cy="0"/>
          <a:chOff x="0" y="0"/>
          <a:chExt cx="0" cy="0"/>
        </a:xfrm>
      </p:grpSpPr>
      <p:sp>
        <p:nvSpPr>
          <p:cNvPr id="1716" name="Google Shape;1716;g31e3dac571a_0_15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17" name="Google Shape;1717;g31e3dac571a_0_15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18" name="Google Shape;1718;g31e3dac571a_0_15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23" name="Shape 1723"/>
        <p:cNvGrpSpPr/>
        <p:nvPr/>
      </p:nvGrpSpPr>
      <p:grpSpPr>
        <a:xfrm>
          <a:off x="0" y="0"/>
          <a:ext cx="0" cy="0"/>
          <a:chOff x="0" y="0"/>
          <a:chExt cx="0" cy="0"/>
        </a:xfrm>
      </p:grpSpPr>
      <p:sp>
        <p:nvSpPr>
          <p:cNvPr id="1724" name="Google Shape;1724;g31e3dac571a_0_15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25" name="Google Shape;1725;g31e3dac571a_0_15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26" name="Google Shape;1726;g31e3dac571a_0_15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1" name="Shape 1731"/>
        <p:cNvGrpSpPr/>
        <p:nvPr/>
      </p:nvGrpSpPr>
      <p:grpSpPr>
        <a:xfrm>
          <a:off x="0" y="0"/>
          <a:ext cx="0" cy="0"/>
          <a:chOff x="0" y="0"/>
          <a:chExt cx="0" cy="0"/>
        </a:xfrm>
      </p:grpSpPr>
      <p:sp>
        <p:nvSpPr>
          <p:cNvPr id="1732" name="Google Shape;1732;g31e3dac571a_0_6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33" name="Google Shape;1733;g31e3dac571a_0_61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34" name="Google Shape;1734;g31e3dac571a_0_61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g31e3dac571a_0_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g31e3dac571a_0_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 name="Google Shape;91;g31e3dac571a_0_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31e3dac571a_0_1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g31e3dac571a_0_14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57" name="Google Shape;257;g31e3dac571a_0_14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38" name="Shape 1738"/>
        <p:cNvGrpSpPr/>
        <p:nvPr/>
      </p:nvGrpSpPr>
      <p:grpSpPr>
        <a:xfrm>
          <a:off x="0" y="0"/>
          <a:ext cx="0" cy="0"/>
          <a:chOff x="0" y="0"/>
          <a:chExt cx="0" cy="0"/>
        </a:xfrm>
      </p:grpSpPr>
      <p:sp>
        <p:nvSpPr>
          <p:cNvPr id="1739" name="Google Shape;1739;g31e3dac571a_0_15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0" name="Google Shape;1740;g31e3dac571a_0_15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1" name="Google Shape;1741;g31e3dac571a_0_15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6" name="Shape 1746"/>
        <p:cNvGrpSpPr/>
        <p:nvPr/>
      </p:nvGrpSpPr>
      <p:grpSpPr>
        <a:xfrm>
          <a:off x="0" y="0"/>
          <a:ext cx="0" cy="0"/>
          <a:chOff x="0" y="0"/>
          <a:chExt cx="0" cy="0"/>
        </a:xfrm>
      </p:grpSpPr>
      <p:sp>
        <p:nvSpPr>
          <p:cNvPr id="1747" name="Google Shape;1747;g31e3dac571a_0_15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48" name="Google Shape;1748;g31e3dac571a_0_156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49" name="Google Shape;1749;g31e3dac571a_0_156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4" name="Shape 1754"/>
        <p:cNvGrpSpPr/>
        <p:nvPr/>
      </p:nvGrpSpPr>
      <p:grpSpPr>
        <a:xfrm>
          <a:off x="0" y="0"/>
          <a:ext cx="0" cy="0"/>
          <a:chOff x="0" y="0"/>
          <a:chExt cx="0" cy="0"/>
        </a:xfrm>
      </p:grpSpPr>
      <p:sp>
        <p:nvSpPr>
          <p:cNvPr id="1755" name="Google Shape;1755;g31e3dac571a_0_15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56" name="Google Shape;1756;g31e3dac571a_0_15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57" name="Google Shape;1757;g31e3dac571a_0_15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2" name="Shape 1762"/>
        <p:cNvGrpSpPr/>
        <p:nvPr/>
      </p:nvGrpSpPr>
      <p:grpSpPr>
        <a:xfrm>
          <a:off x="0" y="0"/>
          <a:ext cx="0" cy="0"/>
          <a:chOff x="0" y="0"/>
          <a:chExt cx="0" cy="0"/>
        </a:xfrm>
      </p:grpSpPr>
      <p:sp>
        <p:nvSpPr>
          <p:cNvPr id="1763" name="Google Shape;1763;g31e3dac571a_0_158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64" name="Google Shape;1764;g31e3dac571a_0_158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65" name="Google Shape;1765;g31e3dac571a_0_158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0" name="Shape 1770"/>
        <p:cNvGrpSpPr/>
        <p:nvPr/>
      </p:nvGrpSpPr>
      <p:grpSpPr>
        <a:xfrm>
          <a:off x="0" y="0"/>
          <a:ext cx="0" cy="0"/>
          <a:chOff x="0" y="0"/>
          <a:chExt cx="0" cy="0"/>
        </a:xfrm>
      </p:grpSpPr>
      <p:sp>
        <p:nvSpPr>
          <p:cNvPr id="1771" name="Google Shape;1771;g31e3dac571a_0_15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2" name="Google Shape;1772;g31e3dac571a_0_15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73" name="Google Shape;1773;g31e3dac571a_0_15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8" name="Shape 1778"/>
        <p:cNvGrpSpPr/>
        <p:nvPr/>
      </p:nvGrpSpPr>
      <p:grpSpPr>
        <a:xfrm>
          <a:off x="0" y="0"/>
          <a:ext cx="0" cy="0"/>
          <a:chOff x="0" y="0"/>
          <a:chExt cx="0" cy="0"/>
        </a:xfrm>
      </p:grpSpPr>
      <p:sp>
        <p:nvSpPr>
          <p:cNvPr id="1779" name="Google Shape;1779;g31e3dac571a_0_1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0" name="Google Shape;1780;g31e3dac571a_0_1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1" name="Google Shape;1781;g31e3dac571a_0_1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6" name="Shape 1786"/>
        <p:cNvGrpSpPr/>
        <p:nvPr/>
      </p:nvGrpSpPr>
      <p:grpSpPr>
        <a:xfrm>
          <a:off x="0" y="0"/>
          <a:ext cx="0" cy="0"/>
          <a:chOff x="0" y="0"/>
          <a:chExt cx="0" cy="0"/>
        </a:xfrm>
      </p:grpSpPr>
      <p:sp>
        <p:nvSpPr>
          <p:cNvPr id="1787" name="Google Shape;1787;g31e3dac571a_0_1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88" name="Google Shape;1788;g31e3dac571a_0_1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89" name="Google Shape;1789;g31e3dac571a_0_1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4" name="Shape 1794"/>
        <p:cNvGrpSpPr/>
        <p:nvPr/>
      </p:nvGrpSpPr>
      <p:grpSpPr>
        <a:xfrm>
          <a:off x="0" y="0"/>
          <a:ext cx="0" cy="0"/>
          <a:chOff x="0" y="0"/>
          <a:chExt cx="0" cy="0"/>
        </a:xfrm>
      </p:grpSpPr>
      <p:sp>
        <p:nvSpPr>
          <p:cNvPr id="1795" name="Google Shape;1795;g31e3dac571a_0_16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6" name="Google Shape;1796;g31e3dac571a_0_16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797" name="Google Shape;1797;g31e3dac571a_0_16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02" name="Shape 1802"/>
        <p:cNvGrpSpPr/>
        <p:nvPr/>
      </p:nvGrpSpPr>
      <p:grpSpPr>
        <a:xfrm>
          <a:off x="0" y="0"/>
          <a:ext cx="0" cy="0"/>
          <a:chOff x="0" y="0"/>
          <a:chExt cx="0" cy="0"/>
        </a:xfrm>
      </p:grpSpPr>
      <p:sp>
        <p:nvSpPr>
          <p:cNvPr id="1803" name="Google Shape;1803;g31e3dac571a_0_1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04" name="Google Shape;1804;g31e3dac571a_0_1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05" name="Google Shape;1805;g31e3dac571a_0_1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0" name="Shape 1810"/>
        <p:cNvGrpSpPr/>
        <p:nvPr/>
      </p:nvGrpSpPr>
      <p:grpSpPr>
        <a:xfrm>
          <a:off x="0" y="0"/>
          <a:ext cx="0" cy="0"/>
          <a:chOff x="0" y="0"/>
          <a:chExt cx="0" cy="0"/>
        </a:xfrm>
      </p:grpSpPr>
      <p:sp>
        <p:nvSpPr>
          <p:cNvPr id="1811" name="Google Shape;1811;g31e3dac571a_0_1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2" name="Google Shape;1812;g31e3dac571a_0_1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13" name="Google Shape;1813;g31e3dac571a_0_1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31e3dac571a_0_1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7" name="Google Shape;267;g31e3dac571a_0_1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68" name="Google Shape;268;g31e3dac571a_0_1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18" name="Shape 1818"/>
        <p:cNvGrpSpPr/>
        <p:nvPr/>
      </p:nvGrpSpPr>
      <p:grpSpPr>
        <a:xfrm>
          <a:off x="0" y="0"/>
          <a:ext cx="0" cy="0"/>
          <a:chOff x="0" y="0"/>
          <a:chExt cx="0" cy="0"/>
        </a:xfrm>
      </p:grpSpPr>
      <p:sp>
        <p:nvSpPr>
          <p:cNvPr id="1819" name="Google Shape;1819;g31e3dac571a_0_1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0" name="Google Shape;1820;g31e3dac571a_0_16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1" name="Google Shape;1821;g31e3dac571a_0_16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6" name="Shape 1826"/>
        <p:cNvGrpSpPr/>
        <p:nvPr/>
      </p:nvGrpSpPr>
      <p:grpSpPr>
        <a:xfrm>
          <a:off x="0" y="0"/>
          <a:ext cx="0" cy="0"/>
          <a:chOff x="0" y="0"/>
          <a:chExt cx="0" cy="0"/>
        </a:xfrm>
      </p:grpSpPr>
      <p:sp>
        <p:nvSpPr>
          <p:cNvPr id="1827" name="Google Shape;1827;g31e3dac571a_0_1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28" name="Google Shape;1828;g31e3dac571a_0_16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29" name="Google Shape;1829;g31e3dac571a_0_16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34" name="Shape 1834"/>
        <p:cNvGrpSpPr/>
        <p:nvPr/>
      </p:nvGrpSpPr>
      <p:grpSpPr>
        <a:xfrm>
          <a:off x="0" y="0"/>
          <a:ext cx="0" cy="0"/>
          <a:chOff x="0" y="0"/>
          <a:chExt cx="0" cy="0"/>
        </a:xfrm>
      </p:grpSpPr>
      <p:sp>
        <p:nvSpPr>
          <p:cNvPr id="1835" name="Google Shape;1835;g31e3dac571a_0_1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36" name="Google Shape;1836;g31e3dac571a_0_16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37" name="Google Shape;1837;g31e3dac571a_0_16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2" name="Shape 1842"/>
        <p:cNvGrpSpPr/>
        <p:nvPr/>
      </p:nvGrpSpPr>
      <p:grpSpPr>
        <a:xfrm>
          <a:off x="0" y="0"/>
          <a:ext cx="0" cy="0"/>
          <a:chOff x="0" y="0"/>
          <a:chExt cx="0" cy="0"/>
        </a:xfrm>
      </p:grpSpPr>
      <p:sp>
        <p:nvSpPr>
          <p:cNvPr id="1843" name="Google Shape;1843;g31e3dac571a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4" name="Google Shape;1844;g31e3dac571a_0_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45" name="Google Shape;1845;g31e3dac571a_0_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0" name="Shape 1850"/>
        <p:cNvGrpSpPr/>
        <p:nvPr/>
      </p:nvGrpSpPr>
      <p:grpSpPr>
        <a:xfrm>
          <a:off x="0" y="0"/>
          <a:ext cx="0" cy="0"/>
          <a:chOff x="0" y="0"/>
          <a:chExt cx="0" cy="0"/>
        </a:xfrm>
      </p:grpSpPr>
      <p:sp>
        <p:nvSpPr>
          <p:cNvPr id="1851" name="Google Shape;1851;g31e3dac571a_0_16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52" name="Google Shape;1852;g31e3dac571a_0_165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53" name="Google Shape;1853;g31e3dac571a_0_165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9" name="Shape 1859"/>
        <p:cNvGrpSpPr/>
        <p:nvPr/>
      </p:nvGrpSpPr>
      <p:grpSpPr>
        <a:xfrm>
          <a:off x="0" y="0"/>
          <a:ext cx="0" cy="0"/>
          <a:chOff x="0" y="0"/>
          <a:chExt cx="0" cy="0"/>
        </a:xfrm>
      </p:grpSpPr>
      <p:sp>
        <p:nvSpPr>
          <p:cNvPr id="1860" name="Google Shape;1860;g31e3dac571a_0_16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1" name="Google Shape;1861;g31e3dac571a_0_16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62" name="Google Shape;1862;g31e3dac571a_0_16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7" name="Shape 1867"/>
        <p:cNvGrpSpPr/>
        <p:nvPr/>
      </p:nvGrpSpPr>
      <p:grpSpPr>
        <a:xfrm>
          <a:off x="0" y="0"/>
          <a:ext cx="0" cy="0"/>
          <a:chOff x="0" y="0"/>
          <a:chExt cx="0" cy="0"/>
        </a:xfrm>
      </p:grpSpPr>
      <p:sp>
        <p:nvSpPr>
          <p:cNvPr id="1868" name="Google Shape;1868;g31e3dac571a_0_167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9" name="Google Shape;1869;g31e3dac571a_0_167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0" name="Google Shape;1870;g31e3dac571a_0_167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6" name="Shape 1876"/>
        <p:cNvGrpSpPr/>
        <p:nvPr/>
      </p:nvGrpSpPr>
      <p:grpSpPr>
        <a:xfrm>
          <a:off x="0" y="0"/>
          <a:ext cx="0" cy="0"/>
          <a:chOff x="0" y="0"/>
          <a:chExt cx="0" cy="0"/>
        </a:xfrm>
      </p:grpSpPr>
      <p:sp>
        <p:nvSpPr>
          <p:cNvPr id="1877" name="Google Shape;1877;g31e3dac571a_0_16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78" name="Google Shape;1878;g31e3dac571a_0_16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9" name="Google Shape;1879;g31e3dac571a_0_16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4" name="Shape 1884"/>
        <p:cNvGrpSpPr/>
        <p:nvPr/>
      </p:nvGrpSpPr>
      <p:grpSpPr>
        <a:xfrm>
          <a:off x="0" y="0"/>
          <a:ext cx="0" cy="0"/>
          <a:chOff x="0" y="0"/>
          <a:chExt cx="0" cy="0"/>
        </a:xfrm>
      </p:grpSpPr>
      <p:sp>
        <p:nvSpPr>
          <p:cNvPr id="1885" name="Google Shape;1885;g31e3dac571a_0_16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6" name="Google Shape;1886;g31e3dac571a_0_16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87" name="Google Shape;1887;g31e3dac571a_0_16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3" name="Shape 1893"/>
        <p:cNvGrpSpPr/>
        <p:nvPr/>
      </p:nvGrpSpPr>
      <p:grpSpPr>
        <a:xfrm>
          <a:off x="0" y="0"/>
          <a:ext cx="0" cy="0"/>
          <a:chOff x="0" y="0"/>
          <a:chExt cx="0" cy="0"/>
        </a:xfrm>
      </p:grpSpPr>
      <p:sp>
        <p:nvSpPr>
          <p:cNvPr id="1894" name="Google Shape;1894;g31e3dac571a_0_17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5" name="Google Shape;1895;g31e3dac571a_0_17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96" name="Google Shape;1896;g31e3dac571a_0_17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3" name="Shape 273"/>
        <p:cNvGrpSpPr/>
        <p:nvPr/>
      </p:nvGrpSpPr>
      <p:grpSpPr>
        <a:xfrm>
          <a:off x="0" y="0"/>
          <a:ext cx="0" cy="0"/>
          <a:chOff x="0" y="0"/>
          <a:chExt cx="0" cy="0"/>
        </a:xfrm>
      </p:grpSpPr>
      <p:sp>
        <p:nvSpPr>
          <p:cNvPr id="274" name="Google Shape;274;g31e3dac571a_0_1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5" name="Google Shape;275;g31e3dac571a_0_1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76" name="Google Shape;276;g31e3dac571a_0_1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1" name="Shape 1901"/>
        <p:cNvGrpSpPr/>
        <p:nvPr/>
      </p:nvGrpSpPr>
      <p:grpSpPr>
        <a:xfrm>
          <a:off x="0" y="0"/>
          <a:ext cx="0" cy="0"/>
          <a:chOff x="0" y="0"/>
          <a:chExt cx="0" cy="0"/>
        </a:xfrm>
      </p:grpSpPr>
      <p:sp>
        <p:nvSpPr>
          <p:cNvPr id="1902" name="Google Shape;1902;g31e3dac571a_0_17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03" name="Google Shape;1903;g31e3dac571a_0_17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04" name="Google Shape;1904;g31e3dac571a_0_17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09" name="Shape 1909"/>
        <p:cNvGrpSpPr/>
        <p:nvPr/>
      </p:nvGrpSpPr>
      <p:grpSpPr>
        <a:xfrm>
          <a:off x="0" y="0"/>
          <a:ext cx="0" cy="0"/>
          <a:chOff x="0" y="0"/>
          <a:chExt cx="0" cy="0"/>
        </a:xfrm>
      </p:grpSpPr>
      <p:sp>
        <p:nvSpPr>
          <p:cNvPr id="1910" name="Google Shape;1910;g31e3dac571a_0_17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1" name="Google Shape;1911;g31e3dac571a_0_17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12" name="Google Shape;1912;g31e3dac571a_0_17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7" name="Shape 1917"/>
        <p:cNvGrpSpPr/>
        <p:nvPr/>
      </p:nvGrpSpPr>
      <p:grpSpPr>
        <a:xfrm>
          <a:off x="0" y="0"/>
          <a:ext cx="0" cy="0"/>
          <a:chOff x="0" y="0"/>
          <a:chExt cx="0" cy="0"/>
        </a:xfrm>
      </p:grpSpPr>
      <p:sp>
        <p:nvSpPr>
          <p:cNvPr id="1918" name="Google Shape;1918;g31e3dac571a_0_17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19" name="Google Shape;1919;g31e3dac571a_0_17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0" name="Google Shape;1920;g31e3dac571a_0_17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5" name="Shape 1925"/>
        <p:cNvGrpSpPr/>
        <p:nvPr/>
      </p:nvGrpSpPr>
      <p:grpSpPr>
        <a:xfrm>
          <a:off x="0" y="0"/>
          <a:ext cx="0" cy="0"/>
          <a:chOff x="0" y="0"/>
          <a:chExt cx="0" cy="0"/>
        </a:xfrm>
      </p:grpSpPr>
      <p:sp>
        <p:nvSpPr>
          <p:cNvPr id="1926" name="Google Shape;1926;g31e3dac571a_0_17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7" name="Google Shape;1927;g31e3dac571a_0_173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28" name="Google Shape;1928;g31e3dac571a_0_173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33" name="Shape 1933"/>
        <p:cNvGrpSpPr/>
        <p:nvPr/>
      </p:nvGrpSpPr>
      <p:grpSpPr>
        <a:xfrm>
          <a:off x="0" y="0"/>
          <a:ext cx="0" cy="0"/>
          <a:chOff x="0" y="0"/>
          <a:chExt cx="0" cy="0"/>
        </a:xfrm>
      </p:grpSpPr>
      <p:sp>
        <p:nvSpPr>
          <p:cNvPr id="1934" name="Google Shape;1934;g31e3dac571a_0_17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5" name="Google Shape;1935;g31e3dac571a_0_173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6" name="Google Shape;1936;g31e3dac571a_0_173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2" name="Shape 1942"/>
        <p:cNvGrpSpPr/>
        <p:nvPr/>
      </p:nvGrpSpPr>
      <p:grpSpPr>
        <a:xfrm>
          <a:off x="0" y="0"/>
          <a:ext cx="0" cy="0"/>
          <a:chOff x="0" y="0"/>
          <a:chExt cx="0" cy="0"/>
        </a:xfrm>
      </p:grpSpPr>
      <p:sp>
        <p:nvSpPr>
          <p:cNvPr id="1943" name="Google Shape;1943;g31e3dac571a_0_17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44" name="Google Shape;1944;g31e3dac571a_0_17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45" name="Google Shape;1945;g31e3dac571a_0_17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0" name="Shape 1950"/>
        <p:cNvGrpSpPr/>
        <p:nvPr/>
      </p:nvGrpSpPr>
      <p:grpSpPr>
        <a:xfrm>
          <a:off x="0" y="0"/>
          <a:ext cx="0" cy="0"/>
          <a:chOff x="0" y="0"/>
          <a:chExt cx="0" cy="0"/>
        </a:xfrm>
      </p:grpSpPr>
      <p:sp>
        <p:nvSpPr>
          <p:cNvPr id="1951" name="Google Shape;1951;g31e3dac571a_0_17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52" name="Google Shape;1952;g31e3dac571a_0_17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53" name="Google Shape;1953;g31e3dac571a_0_17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8" name="Shape 1958"/>
        <p:cNvGrpSpPr/>
        <p:nvPr/>
      </p:nvGrpSpPr>
      <p:grpSpPr>
        <a:xfrm>
          <a:off x="0" y="0"/>
          <a:ext cx="0" cy="0"/>
          <a:chOff x="0" y="0"/>
          <a:chExt cx="0" cy="0"/>
        </a:xfrm>
      </p:grpSpPr>
      <p:sp>
        <p:nvSpPr>
          <p:cNvPr id="1959" name="Google Shape;1959;g31e3dac571a_0_17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0" name="Google Shape;1960;g31e3dac571a_0_17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1" name="Google Shape;1961;g31e3dac571a_0_17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6" name="Shape 1966"/>
        <p:cNvGrpSpPr/>
        <p:nvPr/>
      </p:nvGrpSpPr>
      <p:grpSpPr>
        <a:xfrm>
          <a:off x="0" y="0"/>
          <a:ext cx="0" cy="0"/>
          <a:chOff x="0" y="0"/>
          <a:chExt cx="0" cy="0"/>
        </a:xfrm>
      </p:grpSpPr>
      <p:sp>
        <p:nvSpPr>
          <p:cNvPr id="1967" name="Google Shape;1967;g31e3dac571a_0_17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68" name="Google Shape;1968;g31e3dac571a_0_17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69" name="Google Shape;1969;g31e3dac571a_0_17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5" name="Shape 1975"/>
        <p:cNvGrpSpPr/>
        <p:nvPr/>
      </p:nvGrpSpPr>
      <p:grpSpPr>
        <a:xfrm>
          <a:off x="0" y="0"/>
          <a:ext cx="0" cy="0"/>
          <a:chOff x="0" y="0"/>
          <a:chExt cx="0" cy="0"/>
        </a:xfrm>
      </p:grpSpPr>
      <p:sp>
        <p:nvSpPr>
          <p:cNvPr id="1976" name="Google Shape;1976;g31e3dac571a_0_17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7" name="Google Shape;1977;g31e3dac571a_0_177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78" name="Google Shape;1978;g31e3dac571a_0_177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31e3dac571a_0_1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g31e3dac571a_0_1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85" name="Google Shape;285;g31e3dac571a_0_1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3" name="Shape 1983"/>
        <p:cNvGrpSpPr/>
        <p:nvPr/>
      </p:nvGrpSpPr>
      <p:grpSpPr>
        <a:xfrm>
          <a:off x="0" y="0"/>
          <a:ext cx="0" cy="0"/>
          <a:chOff x="0" y="0"/>
          <a:chExt cx="0" cy="0"/>
        </a:xfrm>
      </p:grpSpPr>
      <p:sp>
        <p:nvSpPr>
          <p:cNvPr id="1984" name="Google Shape;1984;g31e3dac571a_0_17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85" name="Google Shape;1985;g31e3dac571a_0_17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86" name="Google Shape;1986;g31e3dac571a_0_17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1" name="Shape 1991"/>
        <p:cNvGrpSpPr/>
        <p:nvPr/>
      </p:nvGrpSpPr>
      <p:grpSpPr>
        <a:xfrm>
          <a:off x="0" y="0"/>
          <a:ext cx="0" cy="0"/>
          <a:chOff x="0" y="0"/>
          <a:chExt cx="0" cy="0"/>
        </a:xfrm>
      </p:grpSpPr>
      <p:sp>
        <p:nvSpPr>
          <p:cNvPr id="1992" name="Google Shape;1992;g31e3dac571a_0_17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93" name="Google Shape;1993;g31e3dac571a_0_17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94" name="Google Shape;1994;g31e3dac571a_0_17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9" name="Shape 1999"/>
        <p:cNvGrpSpPr/>
        <p:nvPr/>
      </p:nvGrpSpPr>
      <p:grpSpPr>
        <a:xfrm>
          <a:off x="0" y="0"/>
          <a:ext cx="0" cy="0"/>
          <a:chOff x="0" y="0"/>
          <a:chExt cx="0" cy="0"/>
        </a:xfrm>
      </p:grpSpPr>
      <p:sp>
        <p:nvSpPr>
          <p:cNvPr id="2000" name="Google Shape;2000;g31e3dac571a_0_17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1" name="Google Shape;2001;g31e3dac571a_0_17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02" name="Google Shape;2002;g31e3dac571a_0_17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07" name="Shape 2007"/>
        <p:cNvGrpSpPr/>
        <p:nvPr/>
      </p:nvGrpSpPr>
      <p:grpSpPr>
        <a:xfrm>
          <a:off x="0" y="0"/>
          <a:ext cx="0" cy="0"/>
          <a:chOff x="0" y="0"/>
          <a:chExt cx="0" cy="0"/>
        </a:xfrm>
      </p:grpSpPr>
      <p:sp>
        <p:nvSpPr>
          <p:cNvPr id="2008" name="Google Shape;2008;g31e3dac571a_0_18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9" name="Google Shape;2009;g31e3dac571a_0_18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0" name="Google Shape;2010;g31e3dac571a_0_18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5" name="Shape 2015"/>
        <p:cNvGrpSpPr/>
        <p:nvPr/>
      </p:nvGrpSpPr>
      <p:grpSpPr>
        <a:xfrm>
          <a:off x="0" y="0"/>
          <a:ext cx="0" cy="0"/>
          <a:chOff x="0" y="0"/>
          <a:chExt cx="0" cy="0"/>
        </a:xfrm>
      </p:grpSpPr>
      <p:sp>
        <p:nvSpPr>
          <p:cNvPr id="2016" name="Google Shape;2016;g31e3dac571a_0_18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17" name="Google Shape;2017;g31e3dac571a_0_18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8" name="Google Shape;2018;g31e3dac571a_0_18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23" name="Shape 2023"/>
        <p:cNvGrpSpPr/>
        <p:nvPr/>
      </p:nvGrpSpPr>
      <p:grpSpPr>
        <a:xfrm>
          <a:off x="0" y="0"/>
          <a:ext cx="0" cy="0"/>
          <a:chOff x="0" y="0"/>
          <a:chExt cx="0" cy="0"/>
        </a:xfrm>
      </p:grpSpPr>
      <p:sp>
        <p:nvSpPr>
          <p:cNvPr id="2024" name="Google Shape;2024;g31e3dac571a_0_18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25" name="Google Shape;2025;g31e3dac571a_0_18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26" name="Google Shape;2026;g31e3dac571a_0_18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1" name="Shape 2031"/>
        <p:cNvGrpSpPr/>
        <p:nvPr/>
      </p:nvGrpSpPr>
      <p:grpSpPr>
        <a:xfrm>
          <a:off x="0" y="0"/>
          <a:ext cx="0" cy="0"/>
          <a:chOff x="0" y="0"/>
          <a:chExt cx="0" cy="0"/>
        </a:xfrm>
      </p:grpSpPr>
      <p:sp>
        <p:nvSpPr>
          <p:cNvPr id="2032" name="Google Shape;2032;g31e3dac571a_0_183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33" name="Google Shape;2033;g31e3dac571a_0_183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34" name="Google Shape;2034;g31e3dac571a_0_183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9" name="Shape 2039"/>
        <p:cNvGrpSpPr/>
        <p:nvPr/>
      </p:nvGrpSpPr>
      <p:grpSpPr>
        <a:xfrm>
          <a:off x="0" y="0"/>
          <a:ext cx="0" cy="0"/>
          <a:chOff x="0" y="0"/>
          <a:chExt cx="0" cy="0"/>
        </a:xfrm>
      </p:grpSpPr>
      <p:sp>
        <p:nvSpPr>
          <p:cNvPr id="2040" name="Google Shape;2040;g31e3dac571a_0_18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1" name="Google Shape;2041;g31e3dac571a_0_184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42" name="Google Shape;2042;g31e3dac571a_0_184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47" name="Shape 2047"/>
        <p:cNvGrpSpPr/>
        <p:nvPr/>
      </p:nvGrpSpPr>
      <p:grpSpPr>
        <a:xfrm>
          <a:off x="0" y="0"/>
          <a:ext cx="0" cy="0"/>
          <a:chOff x="0" y="0"/>
          <a:chExt cx="0" cy="0"/>
        </a:xfrm>
      </p:grpSpPr>
      <p:sp>
        <p:nvSpPr>
          <p:cNvPr id="2048" name="Google Shape;2048;g31e3dac571a_0_18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9" name="Google Shape;2049;g31e3dac571a_0_18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0" name="Google Shape;2050;g31e3dac571a_0_18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5" name="Shape 2055"/>
        <p:cNvGrpSpPr/>
        <p:nvPr/>
      </p:nvGrpSpPr>
      <p:grpSpPr>
        <a:xfrm>
          <a:off x="0" y="0"/>
          <a:ext cx="0" cy="0"/>
          <a:chOff x="0" y="0"/>
          <a:chExt cx="0" cy="0"/>
        </a:xfrm>
      </p:grpSpPr>
      <p:sp>
        <p:nvSpPr>
          <p:cNvPr id="2056" name="Google Shape;2056;g31e3dac571a_0_18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7" name="Google Shape;2057;g31e3dac571a_0_18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58" name="Google Shape;2058;g31e3dac571a_0_18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1e3dac571a_0_1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31e3dac571a_0_1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31e3dac571a_0_1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3" name="Shape 2063"/>
        <p:cNvGrpSpPr/>
        <p:nvPr/>
      </p:nvGrpSpPr>
      <p:grpSpPr>
        <a:xfrm>
          <a:off x="0" y="0"/>
          <a:ext cx="0" cy="0"/>
          <a:chOff x="0" y="0"/>
          <a:chExt cx="0" cy="0"/>
        </a:xfrm>
      </p:grpSpPr>
      <p:sp>
        <p:nvSpPr>
          <p:cNvPr id="2064" name="Google Shape;2064;g31e3dac571a_0_18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65" name="Google Shape;2065;g31e3dac571a_0_18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66" name="Google Shape;2066;g31e3dac571a_0_18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1" name="Shape 2071"/>
        <p:cNvGrpSpPr/>
        <p:nvPr/>
      </p:nvGrpSpPr>
      <p:grpSpPr>
        <a:xfrm>
          <a:off x="0" y="0"/>
          <a:ext cx="0" cy="0"/>
          <a:chOff x="0" y="0"/>
          <a:chExt cx="0" cy="0"/>
        </a:xfrm>
      </p:grpSpPr>
      <p:sp>
        <p:nvSpPr>
          <p:cNvPr id="2072" name="Google Shape;2072;g31e3dac571a_0_18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73" name="Google Shape;2073;g31e3dac571a_0_18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4" name="Google Shape;2074;g31e3dac571a_0_18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9" name="Shape 2079"/>
        <p:cNvGrpSpPr/>
        <p:nvPr/>
      </p:nvGrpSpPr>
      <p:grpSpPr>
        <a:xfrm>
          <a:off x="0" y="0"/>
          <a:ext cx="0" cy="0"/>
          <a:chOff x="0" y="0"/>
          <a:chExt cx="0" cy="0"/>
        </a:xfrm>
      </p:grpSpPr>
      <p:sp>
        <p:nvSpPr>
          <p:cNvPr id="2080" name="Google Shape;2080;g31e3dac571a_0_18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1" name="Google Shape;2081;g31e3dac571a_0_18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82" name="Google Shape;2082;g31e3dac571a_0_18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87" name="Shape 2087"/>
        <p:cNvGrpSpPr/>
        <p:nvPr/>
      </p:nvGrpSpPr>
      <p:grpSpPr>
        <a:xfrm>
          <a:off x="0" y="0"/>
          <a:ext cx="0" cy="0"/>
          <a:chOff x="0" y="0"/>
          <a:chExt cx="0" cy="0"/>
        </a:xfrm>
      </p:grpSpPr>
      <p:sp>
        <p:nvSpPr>
          <p:cNvPr id="2088" name="Google Shape;2088;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9" name="Google Shape;2089;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0" name="Google Shape;2090;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g31e3dac571a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g31e3dac571a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02" name="Google Shape;302;g31e3dac571a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7" name="Shape 307"/>
        <p:cNvGrpSpPr/>
        <p:nvPr/>
      </p:nvGrpSpPr>
      <p:grpSpPr>
        <a:xfrm>
          <a:off x="0" y="0"/>
          <a:ext cx="0" cy="0"/>
          <a:chOff x="0" y="0"/>
          <a:chExt cx="0" cy="0"/>
        </a:xfrm>
      </p:grpSpPr>
      <p:sp>
        <p:nvSpPr>
          <p:cNvPr id="308" name="Google Shape;308;g31e3dac571a_0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9" name="Google Shape;309;g31e3dac571a_0_21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0" name="Google Shape;310;g31e3dac571a_0_21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5" name="Shape 315"/>
        <p:cNvGrpSpPr/>
        <p:nvPr/>
      </p:nvGrpSpPr>
      <p:grpSpPr>
        <a:xfrm>
          <a:off x="0" y="0"/>
          <a:ext cx="0" cy="0"/>
          <a:chOff x="0" y="0"/>
          <a:chExt cx="0" cy="0"/>
        </a:xfrm>
      </p:grpSpPr>
      <p:sp>
        <p:nvSpPr>
          <p:cNvPr id="316" name="Google Shape;316;g31e3dac571a_0_2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7" name="Google Shape;317;g31e3dac571a_0_22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8" name="Google Shape;318;g31e3dac571a_0_22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31e3dac571a_0_2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5" name="Google Shape;325;g31e3dac571a_0_2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26" name="Google Shape;326;g31e3dac571a_0_2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1e3dac571a_0_2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31e3dac571a_0_2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35" name="Google Shape;335;g31e3dac571a_0_2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2" name="Shape 102"/>
        <p:cNvGrpSpPr/>
        <p:nvPr/>
      </p:nvGrpSpPr>
      <p:grpSpPr>
        <a:xfrm>
          <a:off x="0" y="0"/>
          <a:ext cx="0" cy="0"/>
          <a:chOff x="0" y="0"/>
          <a:chExt cx="0" cy="0"/>
        </a:xfrm>
      </p:grpSpPr>
      <p:sp>
        <p:nvSpPr>
          <p:cNvPr id="103" name="Google Shape;103;g31e3dac571a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4" name="Google Shape;104;g31e3dac571a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05" name="Google Shape;105;g31e3dac571a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31e3dac571a_0_2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2" name="Google Shape;342;g31e3dac571a_0_2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g31e3dac571a_0_2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9" name="Shape 349"/>
        <p:cNvGrpSpPr/>
        <p:nvPr/>
      </p:nvGrpSpPr>
      <p:grpSpPr>
        <a:xfrm>
          <a:off x="0" y="0"/>
          <a:ext cx="0" cy="0"/>
          <a:chOff x="0" y="0"/>
          <a:chExt cx="0" cy="0"/>
        </a:xfrm>
      </p:grpSpPr>
      <p:sp>
        <p:nvSpPr>
          <p:cNvPr id="350" name="Google Shape;350;g31e3dac571a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1" name="Google Shape;351;g31e3dac571a_0_1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g31e3dac571a_0_1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7" name="Shape 357"/>
        <p:cNvGrpSpPr/>
        <p:nvPr/>
      </p:nvGrpSpPr>
      <p:grpSpPr>
        <a:xfrm>
          <a:off x="0" y="0"/>
          <a:ext cx="0" cy="0"/>
          <a:chOff x="0" y="0"/>
          <a:chExt cx="0" cy="0"/>
        </a:xfrm>
      </p:grpSpPr>
      <p:sp>
        <p:nvSpPr>
          <p:cNvPr id="358" name="Google Shape;358;g31e3dac571a_0_25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9" name="Google Shape;359;g31e3dac571a_0_25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0" name="Google Shape;360;g31e3dac571a_0_25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31e3dac571a_0_2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7" name="Google Shape;367;g31e3dac571a_0_26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68" name="Google Shape;368;g31e3dac571a_0_26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3" name="Shape 373"/>
        <p:cNvGrpSpPr/>
        <p:nvPr/>
      </p:nvGrpSpPr>
      <p:grpSpPr>
        <a:xfrm>
          <a:off x="0" y="0"/>
          <a:ext cx="0" cy="0"/>
          <a:chOff x="0" y="0"/>
          <a:chExt cx="0" cy="0"/>
        </a:xfrm>
      </p:grpSpPr>
      <p:sp>
        <p:nvSpPr>
          <p:cNvPr id="374" name="Google Shape;374;g31e3dac571a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5" name="Google Shape;375;g31e3dac571a_0_21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76" name="Google Shape;376;g31e3dac571a_0_21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1" name="Shape 381"/>
        <p:cNvGrpSpPr/>
        <p:nvPr/>
      </p:nvGrpSpPr>
      <p:grpSpPr>
        <a:xfrm>
          <a:off x="0" y="0"/>
          <a:ext cx="0" cy="0"/>
          <a:chOff x="0" y="0"/>
          <a:chExt cx="0" cy="0"/>
        </a:xfrm>
      </p:grpSpPr>
      <p:sp>
        <p:nvSpPr>
          <p:cNvPr id="382" name="Google Shape;382;g31e3dac571a_0_27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3" name="Google Shape;383;g31e3dac571a_0_27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84" name="Google Shape;384;g31e3dac571a_0_27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31e3dac571a_0_29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31e3dac571a_0_29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92" name="Google Shape;392;g31e3dac571a_0_29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31e3dac571a_0_2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31e3dac571a_0_28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0" name="Google Shape;400;g31e3dac571a_0_28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31e3dac571a_0_3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31e3dac571a_0_31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08" name="Google Shape;408;g31e3dac571a_0_31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4" name="Shape 414"/>
        <p:cNvGrpSpPr/>
        <p:nvPr/>
      </p:nvGrpSpPr>
      <p:grpSpPr>
        <a:xfrm>
          <a:off x="0" y="0"/>
          <a:ext cx="0" cy="0"/>
          <a:chOff x="0" y="0"/>
          <a:chExt cx="0" cy="0"/>
        </a:xfrm>
      </p:grpSpPr>
      <p:sp>
        <p:nvSpPr>
          <p:cNvPr id="415" name="Google Shape;415;g31e3dac571a_0_3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6" name="Google Shape;416;g31e3dac571a_0_3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17" name="Google Shape;417;g31e3dac571a_0_3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1" name="Shape 111"/>
        <p:cNvGrpSpPr/>
        <p:nvPr/>
      </p:nvGrpSpPr>
      <p:grpSpPr>
        <a:xfrm>
          <a:off x="0" y="0"/>
          <a:ext cx="0" cy="0"/>
          <a:chOff x="0" y="0"/>
          <a:chExt cx="0" cy="0"/>
        </a:xfrm>
      </p:grpSpPr>
      <p:sp>
        <p:nvSpPr>
          <p:cNvPr id="112" name="Google Shape;112;g31e3dac571a_0_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3" name="Google Shape;113;g31e3dac571a_0_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4" name="Google Shape;114;g31e3dac571a_0_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3" name="Shape 423"/>
        <p:cNvGrpSpPr/>
        <p:nvPr/>
      </p:nvGrpSpPr>
      <p:grpSpPr>
        <a:xfrm>
          <a:off x="0" y="0"/>
          <a:ext cx="0" cy="0"/>
          <a:chOff x="0" y="0"/>
          <a:chExt cx="0" cy="0"/>
        </a:xfrm>
      </p:grpSpPr>
      <p:sp>
        <p:nvSpPr>
          <p:cNvPr id="424" name="Google Shape;424;g31e3dac571a_0_30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5" name="Google Shape;425;g31e3dac571a_0_30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26" name="Google Shape;426;g31e3dac571a_0_30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2" name="Shape 432"/>
        <p:cNvGrpSpPr/>
        <p:nvPr/>
      </p:nvGrpSpPr>
      <p:grpSpPr>
        <a:xfrm>
          <a:off x="0" y="0"/>
          <a:ext cx="0" cy="0"/>
          <a:chOff x="0" y="0"/>
          <a:chExt cx="0" cy="0"/>
        </a:xfrm>
      </p:grpSpPr>
      <p:sp>
        <p:nvSpPr>
          <p:cNvPr id="433" name="Google Shape;433;g31e3dac571a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4" name="Google Shape;434;g31e3dac571a_0_33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35" name="Google Shape;435;g31e3dac571a_0_33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g31e3dac571a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g31e3dac571a_0_3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43" name="Google Shape;443;g31e3dac571a_0_3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8" name="Shape 448"/>
        <p:cNvGrpSpPr/>
        <p:nvPr/>
      </p:nvGrpSpPr>
      <p:grpSpPr>
        <a:xfrm>
          <a:off x="0" y="0"/>
          <a:ext cx="0" cy="0"/>
          <a:chOff x="0" y="0"/>
          <a:chExt cx="0" cy="0"/>
        </a:xfrm>
      </p:grpSpPr>
      <p:sp>
        <p:nvSpPr>
          <p:cNvPr id="449" name="Google Shape;449;g31e3dac571a_0_3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0" name="Google Shape;450;g31e3dac571a_0_3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1" name="Google Shape;451;g31e3dac571a_0_3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7" name="Shape 457"/>
        <p:cNvGrpSpPr/>
        <p:nvPr/>
      </p:nvGrpSpPr>
      <p:grpSpPr>
        <a:xfrm>
          <a:off x="0" y="0"/>
          <a:ext cx="0" cy="0"/>
          <a:chOff x="0" y="0"/>
          <a:chExt cx="0" cy="0"/>
        </a:xfrm>
      </p:grpSpPr>
      <p:sp>
        <p:nvSpPr>
          <p:cNvPr id="458" name="Google Shape;458;g31e3dac571a_0_3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9" name="Google Shape;459;g31e3dac571a_0_3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0" name="Google Shape;460;g31e3dac571a_0_3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g31e3dac571a_0_3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g31e3dac571a_0_3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68" name="Google Shape;468;g31e3dac571a_0_3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31e3dac571a_0_3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6" name="Google Shape;476;g31e3dac571a_0_3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7" name="Google Shape;477;g31e3dac571a_0_3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3" name="Shape 483"/>
        <p:cNvGrpSpPr/>
        <p:nvPr/>
      </p:nvGrpSpPr>
      <p:grpSpPr>
        <a:xfrm>
          <a:off x="0" y="0"/>
          <a:ext cx="0" cy="0"/>
          <a:chOff x="0" y="0"/>
          <a:chExt cx="0" cy="0"/>
        </a:xfrm>
      </p:grpSpPr>
      <p:sp>
        <p:nvSpPr>
          <p:cNvPr id="484" name="Google Shape;484;g31e3dac571a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5" name="Google Shape;485;g31e3dac571a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6" name="Google Shape;486;g31e3dac571a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31e3dac571a_0_3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3" name="Google Shape;493;g31e3dac571a_0_38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4" name="Google Shape;494;g31e3dac571a_0_38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31e3dac571a_0_4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5" name="Google Shape;515;g31e3dac571a_0_4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16" name="Google Shape;516;g31e3dac571a_0_4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31e3dac571a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1" name="Google Shape;121;g31e3dac571a_0_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2" name="Google Shape;122;g31e3dac571a_0_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31e3dac571a_0_4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g31e3dac571a_0_4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25" name="Google Shape;525;g31e3dac571a_0_4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0" name="Shape 530"/>
        <p:cNvGrpSpPr/>
        <p:nvPr/>
      </p:nvGrpSpPr>
      <p:grpSpPr>
        <a:xfrm>
          <a:off x="0" y="0"/>
          <a:ext cx="0" cy="0"/>
          <a:chOff x="0" y="0"/>
          <a:chExt cx="0" cy="0"/>
        </a:xfrm>
      </p:grpSpPr>
      <p:sp>
        <p:nvSpPr>
          <p:cNvPr id="531" name="Google Shape;531;g31e3dac571a_0_4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2" name="Google Shape;532;g31e3dac571a_0_4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33" name="Google Shape;533;g31e3dac571a_0_4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8" name="Shape 538"/>
        <p:cNvGrpSpPr/>
        <p:nvPr/>
      </p:nvGrpSpPr>
      <p:grpSpPr>
        <a:xfrm>
          <a:off x="0" y="0"/>
          <a:ext cx="0" cy="0"/>
          <a:chOff x="0" y="0"/>
          <a:chExt cx="0" cy="0"/>
        </a:xfrm>
      </p:grpSpPr>
      <p:sp>
        <p:nvSpPr>
          <p:cNvPr id="539" name="Google Shape;539;g31e3dac571a_0_4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0" name="Google Shape;540;g31e3dac571a_0_4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41" name="Google Shape;541;g31e3dac571a_0_4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7" name="Shape 547"/>
        <p:cNvGrpSpPr/>
        <p:nvPr/>
      </p:nvGrpSpPr>
      <p:grpSpPr>
        <a:xfrm>
          <a:off x="0" y="0"/>
          <a:ext cx="0" cy="0"/>
          <a:chOff x="0" y="0"/>
          <a:chExt cx="0" cy="0"/>
        </a:xfrm>
      </p:grpSpPr>
      <p:sp>
        <p:nvSpPr>
          <p:cNvPr id="548" name="Google Shape;548;g31e3dac571a_0_4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9" name="Google Shape;549;g31e3dac571a_0_43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0" name="Google Shape;550;g31e3dac571a_0_43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1e3dac571a_0_4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8" name="Google Shape;558;g31e3dac571a_0_4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59" name="Google Shape;559;g31e3dac571a_0_4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1e3dac571a_0_45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6" name="Google Shape;566;g31e3dac571a_0_45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67" name="Google Shape;567;g31e3dac571a_0_45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3" name="Shape 573"/>
        <p:cNvGrpSpPr/>
        <p:nvPr/>
      </p:nvGrpSpPr>
      <p:grpSpPr>
        <a:xfrm>
          <a:off x="0" y="0"/>
          <a:ext cx="0" cy="0"/>
          <a:chOff x="0" y="0"/>
          <a:chExt cx="0" cy="0"/>
        </a:xfrm>
      </p:grpSpPr>
      <p:sp>
        <p:nvSpPr>
          <p:cNvPr id="574" name="Google Shape;574;g31e3dac571a_0_4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5" name="Google Shape;575;g31e3dac571a_0_4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76" name="Google Shape;576;g31e3dac571a_0_4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1" name="Shape 581"/>
        <p:cNvGrpSpPr/>
        <p:nvPr/>
      </p:nvGrpSpPr>
      <p:grpSpPr>
        <a:xfrm>
          <a:off x="0" y="0"/>
          <a:ext cx="0" cy="0"/>
          <a:chOff x="0" y="0"/>
          <a:chExt cx="0" cy="0"/>
        </a:xfrm>
      </p:grpSpPr>
      <p:sp>
        <p:nvSpPr>
          <p:cNvPr id="582" name="Google Shape;582;g31e3dac571a_0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g31e3dac571a_0_36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4" name="Google Shape;584;g31e3dac571a_0_36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9" name="Shape 589"/>
        <p:cNvGrpSpPr/>
        <p:nvPr/>
      </p:nvGrpSpPr>
      <p:grpSpPr>
        <a:xfrm>
          <a:off x="0" y="0"/>
          <a:ext cx="0" cy="0"/>
          <a:chOff x="0" y="0"/>
          <a:chExt cx="0" cy="0"/>
        </a:xfrm>
      </p:grpSpPr>
      <p:sp>
        <p:nvSpPr>
          <p:cNvPr id="590" name="Google Shape;590;g31e3dac571a_0_4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1" name="Google Shape;591;g31e3dac571a_0_47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92" name="Google Shape;592;g31e3dac571a_0_47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31e3dac571a_0_4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31e3dac571a_0_48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1" name="Google Shape;601;g31e3dac571a_0_48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7" name="Shape 127"/>
        <p:cNvGrpSpPr/>
        <p:nvPr/>
      </p:nvGrpSpPr>
      <p:grpSpPr>
        <a:xfrm>
          <a:off x="0" y="0"/>
          <a:ext cx="0" cy="0"/>
          <a:chOff x="0" y="0"/>
          <a:chExt cx="0" cy="0"/>
        </a:xfrm>
      </p:grpSpPr>
      <p:sp>
        <p:nvSpPr>
          <p:cNvPr id="128" name="Google Shape;128;g31e3dac571a_0_4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9" name="Google Shape;129;g31e3dac571a_0_4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0" name="Google Shape;130;g31e3dac571a_0_4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6" name="Shape 606"/>
        <p:cNvGrpSpPr/>
        <p:nvPr/>
      </p:nvGrpSpPr>
      <p:grpSpPr>
        <a:xfrm>
          <a:off x="0" y="0"/>
          <a:ext cx="0" cy="0"/>
          <a:chOff x="0" y="0"/>
          <a:chExt cx="0" cy="0"/>
        </a:xfrm>
      </p:grpSpPr>
      <p:sp>
        <p:nvSpPr>
          <p:cNvPr id="607" name="Google Shape;607;g31e3dac571a_0_4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8" name="Google Shape;608;g31e3dac571a_0_4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9" name="Google Shape;609;g31e3dac571a_0_4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5" name="Shape 615"/>
        <p:cNvGrpSpPr/>
        <p:nvPr/>
      </p:nvGrpSpPr>
      <p:grpSpPr>
        <a:xfrm>
          <a:off x="0" y="0"/>
          <a:ext cx="0" cy="0"/>
          <a:chOff x="0" y="0"/>
          <a:chExt cx="0" cy="0"/>
        </a:xfrm>
      </p:grpSpPr>
      <p:sp>
        <p:nvSpPr>
          <p:cNvPr id="616" name="Google Shape;616;g31e3dac571a_0_4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7" name="Google Shape;617;g31e3dac571a_0_4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8" name="Google Shape;618;g31e3dac571a_0_4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2" name="Shape 622"/>
        <p:cNvGrpSpPr/>
        <p:nvPr/>
      </p:nvGrpSpPr>
      <p:grpSpPr>
        <a:xfrm>
          <a:off x="0" y="0"/>
          <a:ext cx="0" cy="0"/>
          <a:chOff x="0" y="0"/>
          <a:chExt cx="0" cy="0"/>
        </a:xfrm>
      </p:grpSpPr>
      <p:sp>
        <p:nvSpPr>
          <p:cNvPr id="623" name="Google Shape;623;g31e3dac571a_0_5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4" name="Google Shape;624;g31e3dac571a_0_51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25" name="Google Shape;625;g31e3dac571a_0_51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0" name="Shape 630"/>
        <p:cNvGrpSpPr/>
        <p:nvPr/>
      </p:nvGrpSpPr>
      <p:grpSpPr>
        <a:xfrm>
          <a:off x="0" y="0"/>
          <a:ext cx="0" cy="0"/>
          <a:chOff x="0" y="0"/>
          <a:chExt cx="0" cy="0"/>
        </a:xfrm>
      </p:grpSpPr>
      <p:sp>
        <p:nvSpPr>
          <p:cNvPr id="631" name="Google Shape;631;g31e3dac571a_0_5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2" name="Google Shape;632;g31e3dac571a_0_5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3" name="Google Shape;633;g31e3dac571a_0_5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g31e3dac571a_0_5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0" name="Google Shape;640;g31e3dac571a_0_53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1" name="Google Shape;641;g31e3dac571a_0_53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6" name="Shape 646"/>
        <p:cNvGrpSpPr/>
        <p:nvPr/>
      </p:nvGrpSpPr>
      <p:grpSpPr>
        <a:xfrm>
          <a:off x="0" y="0"/>
          <a:ext cx="0" cy="0"/>
          <a:chOff x="0" y="0"/>
          <a:chExt cx="0" cy="0"/>
        </a:xfrm>
      </p:grpSpPr>
      <p:sp>
        <p:nvSpPr>
          <p:cNvPr id="647" name="Google Shape;647;g31e3dac571a_0_5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48" name="Google Shape;648;g31e3dac571a_0_54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49" name="Google Shape;649;g31e3dac571a_0_54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31e3dac571a_0_5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7" name="Google Shape;657;g31e3dac571a_0_55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58" name="Google Shape;658;g31e3dac571a_0_55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3" name="Shape 663"/>
        <p:cNvGrpSpPr/>
        <p:nvPr/>
      </p:nvGrpSpPr>
      <p:grpSpPr>
        <a:xfrm>
          <a:off x="0" y="0"/>
          <a:ext cx="0" cy="0"/>
          <a:chOff x="0" y="0"/>
          <a:chExt cx="0" cy="0"/>
        </a:xfrm>
      </p:grpSpPr>
      <p:sp>
        <p:nvSpPr>
          <p:cNvPr id="664" name="Google Shape;664;g31e3dac571a_0_4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65" name="Google Shape;665;g31e3dac571a_0_4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66" name="Google Shape;666;g31e3dac571a_0_4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31e3dac571a_0_5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31e3dac571a_0_56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73" name="Google Shape;673;g31e3dac571a_0_56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9" name="Shape 679"/>
        <p:cNvGrpSpPr/>
        <p:nvPr/>
      </p:nvGrpSpPr>
      <p:grpSpPr>
        <a:xfrm>
          <a:off x="0" y="0"/>
          <a:ext cx="0" cy="0"/>
          <a:chOff x="0" y="0"/>
          <a:chExt cx="0" cy="0"/>
        </a:xfrm>
      </p:grpSpPr>
      <p:sp>
        <p:nvSpPr>
          <p:cNvPr id="680" name="Google Shape;680;g31e3dac571a_0_5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1" name="Google Shape;681;g31e3dac571a_0_5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82" name="Google Shape;682;g31e3dac571a_0_5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6" name="Shape 136"/>
        <p:cNvGrpSpPr/>
        <p:nvPr/>
      </p:nvGrpSpPr>
      <p:grpSpPr>
        <a:xfrm>
          <a:off x="0" y="0"/>
          <a:ext cx="0" cy="0"/>
          <a:chOff x="0" y="0"/>
          <a:chExt cx="0" cy="0"/>
        </a:xfrm>
      </p:grpSpPr>
      <p:sp>
        <p:nvSpPr>
          <p:cNvPr id="137" name="Google Shape;137;g31e3dac571a_0_5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8" name="Google Shape;138;g31e3dac571a_0_5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9" name="Google Shape;139;g31e3dac571a_0_5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1e3dac571a_0_5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31e3dac571a_0_5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0" name="Google Shape;690;g31e3dac571a_0_5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1e3dac571a_0_5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8" name="Google Shape;698;g31e3dac571a_0_5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99" name="Google Shape;699;g31e3dac571a_0_5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1e3dac571a_0_58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31e3dac571a_0_58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07" name="Google Shape;707;g31e3dac571a_0_58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2" name="Shape 712"/>
        <p:cNvGrpSpPr/>
        <p:nvPr/>
      </p:nvGrpSpPr>
      <p:grpSpPr>
        <a:xfrm>
          <a:off x="0" y="0"/>
          <a:ext cx="0" cy="0"/>
          <a:chOff x="0" y="0"/>
          <a:chExt cx="0" cy="0"/>
        </a:xfrm>
      </p:grpSpPr>
      <p:sp>
        <p:nvSpPr>
          <p:cNvPr id="713" name="Google Shape;713;g31e3dac571a_0_5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4" name="Google Shape;714;g31e3dac571a_0_5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15" name="Google Shape;715;g31e3dac571a_0_5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0" name="Shape 720"/>
        <p:cNvGrpSpPr/>
        <p:nvPr/>
      </p:nvGrpSpPr>
      <p:grpSpPr>
        <a:xfrm>
          <a:off x="0" y="0"/>
          <a:ext cx="0" cy="0"/>
          <a:chOff x="0" y="0"/>
          <a:chExt cx="0" cy="0"/>
        </a:xfrm>
      </p:grpSpPr>
      <p:sp>
        <p:nvSpPr>
          <p:cNvPr id="721" name="Google Shape;721;g31e3dac571a_0_6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22" name="Google Shape;722;g31e3dac571a_0_6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23" name="Google Shape;723;g31e3dac571a_0_6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9" name="Shape 729"/>
        <p:cNvGrpSpPr/>
        <p:nvPr/>
      </p:nvGrpSpPr>
      <p:grpSpPr>
        <a:xfrm>
          <a:off x="0" y="0"/>
          <a:ext cx="0" cy="0"/>
          <a:chOff x="0" y="0"/>
          <a:chExt cx="0" cy="0"/>
        </a:xfrm>
      </p:grpSpPr>
      <p:sp>
        <p:nvSpPr>
          <p:cNvPr id="730" name="Google Shape;730;g31e3dac571a_0_6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1" name="Google Shape;731;g31e3dac571a_0_6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32" name="Google Shape;732;g31e3dac571a_0_6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7" name="Shape 737"/>
        <p:cNvGrpSpPr/>
        <p:nvPr/>
      </p:nvGrpSpPr>
      <p:grpSpPr>
        <a:xfrm>
          <a:off x="0" y="0"/>
          <a:ext cx="0" cy="0"/>
          <a:chOff x="0" y="0"/>
          <a:chExt cx="0" cy="0"/>
        </a:xfrm>
      </p:grpSpPr>
      <p:sp>
        <p:nvSpPr>
          <p:cNvPr id="738" name="Google Shape;738;g31e3dac571a_0_6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9" name="Google Shape;739;g31e3dac571a_0_62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0" name="Google Shape;740;g31e3dac571a_0_62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5" name="Shape 745"/>
        <p:cNvGrpSpPr/>
        <p:nvPr/>
      </p:nvGrpSpPr>
      <p:grpSpPr>
        <a:xfrm>
          <a:off x="0" y="0"/>
          <a:ext cx="0" cy="0"/>
          <a:chOff x="0" y="0"/>
          <a:chExt cx="0" cy="0"/>
        </a:xfrm>
      </p:grpSpPr>
      <p:sp>
        <p:nvSpPr>
          <p:cNvPr id="746" name="Google Shape;746;g31e3dac571a_0_63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47" name="Google Shape;747;g31e3dac571a_0_63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48" name="Google Shape;748;g31e3dac571a_0_63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3" name="Shape 753"/>
        <p:cNvGrpSpPr/>
        <p:nvPr/>
      </p:nvGrpSpPr>
      <p:grpSpPr>
        <a:xfrm>
          <a:off x="0" y="0"/>
          <a:ext cx="0" cy="0"/>
          <a:chOff x="0" y="0"/>
          <a:chExt cx="0" cy="0"/>
        </a:xfrm>
      </p:grpSpPr>
      <p:sp>
        <p:nvSpPr>
          <p:cNvPr id="754" name="Google Shape;754;g31e3dac571a_0_6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5" name="Google Shape;755;g31e3dac571a_0_6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56" name="Google Shape;756;g31e3dac571a_0_6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1" name="Shape 761"/>
        <p:cNvGrpSpPr/>
        <p:nvPr/>
      </p:nvGrpSpPr>
      <p:grpSpPr>
        <a:xfrm>
          <a:off x="0" y="0"/>
          <a:ext cx="0" cy="0"/>
          <a:chOff x="0" y="0"/>
          <a:chExt cx="0" cy="0"/>
        </a:xfrm>
      </p:grpSpPr>
      <p:sp>
        <p:nvSpPr>
          <p:cNvPr id="762" name="Google Shape;762;g31e3dac571a_0_6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63" name="Google Shape;763;g31e3dac571a_0_64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64" name="Google Shape;764;g31e3dac571a_0_64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3" name="Shape 153"/>
        <p:cNvGrpSpPr/>
        <p:nvPr/>
      </p:nvGrpSpPr>
      <p:grpSpPr>
        <a:xfrm>
          <a:off x="0" y="0"/>
          <a:ext cx="0" cy="0"/>
          <a:chOff x="0" y="0"/>
          <a:chExt cx="0" cy="0"/>
        </a:xfrm>
      </p:grpSpPr>
      <p:sp>
        <p:nvSpPr>
          <p:cNvPr id="154" name="Google Shape;154;g23ddd84aa1d_0_6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5" name="Google Shape;155;g23ddd84aa1d_0_64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56" name="Google Shape;156;g23ddd84aa1d_0_64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9" name="Shape 769"/>
        <p:cNvGrpSpPr/>
        <p:nvPr/>
      </p:nvGrpSpPr>
      <p:grpSpPr>
        <a:xfrm>
          <a:off x="0" y="0"/>
          <a:ext cx="0" cy="0"/>
          <a:chOff x="0" y="0"/>
          <a:chExt cx="0" cy="0"/>
        </a:xfrm>
      </p:grpSpPr>
      <p:sp>
        <p:nvSpPr>
          <p:cNvPr id="770" name="Google Shape;770;g31e3dac571a_0_6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1" name="Google Shape;771;g31e3dac571a_0_65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72" name="Google Shape;772;g31e3dac571a_0_65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31e3dac571a_0_6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31e3dac571a_0_6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0" name="Google Shape;780;g31e3dac571a_0_6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85" name="Shape 785"/>
        <p:cNvGrpSpPr/>
        <p:nvPr/>
      </p:nvGrpSpPr>
      <p:grpSpPr>
        <a:xfrm>
          <a:off x="0" y="0"/>
          <a:ext cx="0" cy="0"/>
          <a:chOff x="0" y="0"/>
          <a:chExt cx="0" cy="0"/>
        </a:xfrm>
      </p:grpSpPr>
      <p:sp>
        <p:nvSpPr>
          <p:cNvPr id="786" name="Google Shape;786;g31e3dac571a_0_66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87" name="Google Shape;787;g31e3dac571a_0_66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88" name="Google Shape;788;g31e3dac571a_0_66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3" name="Shape 793"/>
        <p:cNvGrpSpPr/>
        <p:nvPr/>
      </p:nvGrpSpPr>
      <p:grpSpPr>
        <a:xfrm>
          <a:off x="0" y="0"/>
          <a:ext cx="0" cy="0"/>
          <a:chOff x="0" y="0"/>
          <a:chExt cx="0" cy="0"/>
        </a:xfrm>
      </p:grpSpPr>
      <p:sp>
        <p:nvSpPr>
          <p:cNvPr id="794" name="Google Shape;794;g31e3dac571a_0_67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95" name="Google Shape;795;g31e3dac571a_0_67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796" name="Google Shape;796;g31e3dac571a_0_67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2" name="Shape 802"/>
        <p:cNvGrpSpPr/>
        <p:nvPr/>
      </p:nvGrpSpPr>
      <p:grpSpPr>
        <a:xfrm>
          <a:off x="0" y="0"/>
          <a:ext cx="0" cy="0"/>
          <a:chOff x="0" y="0"/>
          <a:chExt cx="0" cy="0"/>
        </a:xfrm>
      </p:grpSpPr>
      <p:sp>
        <p:nvSpPr>
          <p:cNvPr id="803" name="Google Shape;803;g31e3dac571a_0_68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4" name="Google Shape;804;g31e3dac571a_0_68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05" name="Google Shape;805;g31e3dac571a_0_68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1" name="Shape 811"/>
        <p:cNvGrpSpPr/>
        <p:nvPr/>
      </p:nvGrpSpPr>
      <p:grpSpPr>
        <a:xfrm>
          <a:off x="0" y="0"/>
          <a:ext cx="0" cy="0"/>
          <a:chOff x="0" y="0"/>
          <a:chExt cx="0" cy="0"/>
        </a:xfrm>
      </p:grpSpPr>
      <p:sp>
        <p:nvSpPr>
          <p:cNvPr id="812" name="Google Shape;812;g31e3dac571a_0_70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3" name="Google Shape;813;g31e3dac571a_0_70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14" name="Google Shape;814;g31e3dac571a_0_70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19" name="Shape 819"/>
        <p:cNvGrpSpPr/>
        <p:nvPr/>
      </p:nvGrpSpPr>
      <p:grpSpPr>
        <a:xfrm>
          <a:off x="0" y="0"/>
          <a:ext cx="0" cy="0"/>
          <a:chOff x="0" y="0"/>
          <a:chExt cx="0" cy="0"/>
        </a:xfrm>
      </p:grpSpPr>
      <p:sp>
        <p:nvSpPr>
          <p:cNvPr id="820" name="Google Shape;820;g31e3dac571a_0_7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1" name="Google Shape;821;g31e3dac571a_0_70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22" name="Google Shape;822;g31e3dac571a_0_70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7" name="Shape 827"/>
        <p:cNvGrpSpPr/>
        <p:nvPr/>
      </p:nvGrpSpPr>
      <p:grpSpPr>
        <a:xfrm>
          <a:off x="0" y="0"/>
          <a:ext cx="0" cy="0"/>
          <a:chOff x="0" y="0"/>
          <a:chExt cx="0" cy="0"/>
        </a:xfrm>
      </p:grpSpPr>
      <p:sp>
        <p:nvSpPr>
          <p:cNvPr id="828" name="Google Shape;828;g31e3dac571a_0_7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9" name="Google Shape;829;g31e3dac571a_0_71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0" name="Google Shape;830;g31e3dac571a_0_71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36" name="Shape 836"/>
        <p:cNvGrpSpPr/>
        <p:nvPr/>
      </p:nvGrpSpPr>
      <p:grpSpPr>
        <a:xfrm>
          <a:off x="0" y="0"/>
          <a:ext cx="0" cy="0"/>
          <a:chOff x="0" y="0"/>
          <a:chExt cx="0" cy="0"/>
        </a:xfrm>
      </p:grpSpPr>
      <p:sp>
        <p:nvSpPr>
          <p:cNvPr id="837" name="Google Shape;837;g31e3dac571a_0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38" name="Google Shape;838;g31e3dac571a_0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39" name="Google Shape;839;g31e3dac571a_0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8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31e3dac571a_0_7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31e3dac571a_0_72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47" name="Google Shape;847;g31e3dac571a_0_72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1" name="Shape 161"/>
        <p:cNvGrpSpPr/>
        <p:nvPr/>
      </p:nvGrpSpPr>
      <p:grpSpPr>
        <a:xfrm>
          <a:off x="0" y="0"/>
          <a:ext cx="0" cy="0"/>
          <a:chOff x="0" y="0"/>
          <a:chExt cx="0" cy="0"/>
        </a:xfrm>
      </p:grpSpPr>
      <p:sp>
        <p:nvSpPr>
          <p:cNvPr id="162" name="Google Shape;162;g23ddd84aa1d_0_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3" name="Google Shape;163;g23ddd84aa1d_0_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64" name="Google Shape;164;g23ddd84aa1d_0_1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2" name="Shape 852"/>
        <p:cNvGrpSpPr/>
        <p:nvPr/>
      </p:nvGrpSpPr>
      <p:grpSpPr>
        <a:xfrm>
          <a:off x="0" y="0"/>
          <a:ext cx="0" cy="0"/>
          <a:chOff x="0" y="0"/>
          <a:chExt cx="0" cy="0"/>
        </a:xfrm>
      </p:grpSpPr>
      <p:sp>
        <p:nvSpPr>
          <p:cNvPr id="853" name="Google Shape;853;g31e3dac571a_0_7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54" name="Google Shape;854;g31e3dac571a_0_7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55" name="Google Shape;855;g31e3dac571a_0_7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0" name="Shape 860"/>
        <p:cNvGrpSpPr/>
        <p:nvPr/>
      </p:nvGrpSpPr>
      <p:grpSpPr>
        <a:xfrm>
          <a:off x="0" y="0"/>
          <a:ext cx="0" cy="0"/>
          <a:chOff x="0" y="0"/>
          <a:chExt cx="0" cy="0"/>
        </a:xfrm>
      </p:grpSpPr>
      <p:sp>
        <p:nvSpPr>
          <p:cNvPr id="861" name="Google Shape;861;g31e3dac571a_0_7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2" name="Google Shape;862;g31e3dac571a_0_7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63" name="Google Shape;863;g31e3dac571a_0_7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8" name="Shape 868"/>
        <p:cNvGrpSpPr/>
        <p:nvPr/>
      </p:nvGrpSpPr>
      <p:grpSpPr>
        <a:xfrm>
          <a:off x="0" y="0"/>
          <a:ext cx="0" cy="0"/>
          <a:chOff x="0" y="0"/>
          <a:chExt cx="0" cy="0"/>
        </a:xfrm>
      </p:grpSpPr>
      <p:sp>
        <p:nvSpPr>
          <p:cNvPr id="869" name="Google Shape;869;g31e3dac571a_0_7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0" name="Google Shape;870;g31e3dac571a_0_75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1" name="Google Shape;871;g31e3dac571a_0_75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76" name="Shape 876"/>
        <p:cNvGrpSpPr/>
        <p:nvPr/>
      </p:nvGrpSpPr>
      <p:grpSpPr>
        <a:xfrm>
          <a:off x="0" y="0"/>
          <a:ext cx="0" cy="0"/>
          <a:chOff x="0" y="0"/>
          <a:chExt cx="0" cy="0"/>
        </a:xfrm>
      </p:grpSpPr>
      <p:sp>
        <p:nvSpPr>
          <p:cNvPr id="877" name="Google Shape;877;g31e3dac571a_0_7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8" name="Google Shape;878;g31e3dac571a_0_75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79" name="Google Shape;879;g31e3dac571a_0_75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4" name="Shape 884"/>
        <p:cNvGrpSpPr/>
        <p:nvPr/>
      </p:nvGrpSpPr>
      <p:grpSpPr>
        <a:xfrm>
          <a:off x="0" y="0"/>
          <a:ext cx="0" cy="0"/>
          <a:chOff x="0" y="0"/>
          <a:chExt cx="0" cy="0"/>
        </a:xfrm>
      </p:grpSpPr>
      <p:sp>
        <p:nvSpPr>
          <p:cNvPr id="885" name="Google Shape;885;g31e3dac571a_0_7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86" name="Google Shape;886;g31e3dac571a_0_7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87" name="Google Shape;887;g31e3dac571a_0_7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92" name="Shape 892"/>
        <p:cNvGrpSpPr/>
        <p:nvPr/>
      </p:nvGrpSpPr>
      <p:grpSpPr>
        <a:xfrm>
          <a:off x="0" y="0"/>
          <a:ext cx="0" cy="0"/>
          <a:chOff x="0" y="0"/>
          <a:chExt cx="0" cy="0"/>
        </a:xfrm>
      </p:grpSpPr>
      <p:sp>
        <p:nvSpPr>
          <p:cNvPr id="893" name="Google Shape;893;g31e3dac571a_0_77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4" name="Google Shape;894;g31e3dac571a_0_77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895" name="Google Shape;895;g31e3dac571a_0_77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0" name="Shape 900"/>
        <p:cNvGrpSpPr/>
        <p:nvPr/>
      </p:nvGrpSpPr>
      <p:grpSpPr>
        <a:xfrm>
          <a:off x="0" y="0"/>
          <a:ext cx="0" cy="0"/>
          <a:chOff x="0" y="0"/>
          <a:chExt cx="0" cy="0"/>
        </a:xfrm>
      </p:grpSpPr>
      <p:sp>
        <p:nvSpPr>
          <p:cNvPr id="901" name="Google Shape;901;g31e3dac571a_0_7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2" name="Google Shape;902;g31e3dac571a_0_7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03" name="Google Shape;903;g31e3dac571a_0_7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8" name="Shape 908"/>
        <p:cNvGrpSpPr/>
        <p:nvPr/>
      </p:nvGrpSpPr>
      <p:grpSpPr>
        <a:xfrm>
          <a:off x="0" y="0"/>
          <a:ext cx="0" cy="0"/>
          <a:chOff x="0" y="0"/>
          <a:chExt cx="0" cy="0"/>
        </a:xfrm>
      </p:grpSpPr>
      <p:sp>
        <p:nvSpPr>
          <p:cNvPr id="909" name="Google Shape;909;g31e3dac571a_0_7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0" name="Google Shape;910;g31e3dac571a_0_79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1" name="Google Shape;911;g31e3dac571a_0_79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6" name="Shape 916"/>
        <p:cNvGrpSpPr/>
        <p:nvPr/>
      </p:nvGrpSpPr>
      <p:grpSpPr>
        <a:xfrm>
          <a:off x="0" y="0"/>
          <a:ext cx="0" cy="0"/>
          <a:chOff x="0" y="0"/>
          <a:chExt cx="0" cy="0"/>
        </a:xfrm>
      </p:grpSpPr>
      <p:sp>
        <p:nvSpPr>
          <p:cNvPr id="917" name="Google Shape;917;g31e3dac571a_0_7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8" name="Google Shape;918;g31e3dac571a_0_79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19" name="Google Shape;919;g31e3dac571a_0_79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24" name="Shape 924"/>
        <p:cNvGrpSpPr/>
        <p:nvPr/>
      </p:nvGrpSpPr>
      <p:grpSpPr>
        <a:xfrm>
          <a:off x="0" y="0"/>
          <a:ext cx="0" cy="0"/>
          <a:chOff x="0" y="0"/>
          <a:chExt cx="0" cy="0"/>
        </a:xfrm>
      </p:grpSpPr>
      <p:sp>
        <p:nvSpPr>
          <p:cNvPr id="925" name="Google Shape;925;g31e3dac571a_0_8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26" name="Google Shape;926;g31e3dac571a_0_80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27" name="Google Shape;927;g31e3dac571a_0_80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Slide">
  <p:cSld name="2_Title Slide">
    <p:spTree>
      <p:nvGrpSpPr>
        <p:cNvPr id="13" name="Shape 13"/>
        <p:cNvGrpSpPr/>
        <p:nvPr/>
      </p:nvGrpSpPr>
      <p:grpSpPr>
        <a:xfrm>
          <a:off x="0" y="0"/>
          <a:ext cx="0" cy="0"/>
          <a:chOff x="0" y="0"/>
          <a:chExt cx="0" cy="0"/>
        </a:xfrm>
      </p:grpSpPr>
      <p:sp>
        <p:nvSpPr>
          <p:cNvPr id="14" name="Google Shape;14;g23ddd84aa1d_0_6423"/>
          <p:cNvSpPr/>
          <p:nvPr/>
        </p:nvSpPr>
        <p:spPr>
          <a:xfrm>
            <a:off x="0" y="0"/>
            <a:ext cx="12192000" cy="6858000"/>
          </a:xfrm>
          <a:prstGeom prst="rect">
            <a:avLst/>
          </a:prstGeom>
          <a:gradFill>
            <a:gsLst>
              <a:gs pos="0">
                <a:srgbClr val="D97C04"/>
              </a:gs>
              <a:gs pos="31000">
                <a:schemeClr val="accent1"/>
              </a:gs>
              <a:gs pos="99000">
                <a:schemeClr val="dk2"/>
              </a:gs>
              <a:gs pos="100000">
                <a:schemeClr val="dk2"/>
              </a:gs>
            </a:gsLst>
            <a:lin ang="1920016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5" name="Google Shape;15;g23ddd84aa1d_0_6423"/>
          <p:cNvSpPr/>
          <p:nvPr/>
        </p:nvSpPr>
        <p:spPr>
          <a:xfrm rot="-4038574">
            <a:off x="5748489" y="-1965204"/>
            <a:ext cx="6258166" cy="6258166"/>
          </a:xfrm>
          <a:prstGeom prst="chord">
            <a:avLst>
              <a:gd fmla="val 2700000" name="adj1"/>
              <a:gd fmla="val 16200000" name="adj2"/>
            </a:avLst>
          </a:prstGeom>
          <a:gradFill>
            <a:gsLst>
              <a:gs pos="0">
                <a:srgbClr val="FFE33C">
                  <a:alpha val="24705"/>
                </a:srgbClr>
              </a:gs>
              <a:gs pos="100000">
                <a:srgbClr val="FFF7DA">
                  <a:alpha val="0"/>
                </a:srgbClr>
              </a:gs>
            </a:gsLst>
            <a:lin ang="0"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 name="Google Shape;16;g23ddd84aa1d_0_6423"/>
          <p:cNvSpPr/>
          <p:nvPr/>
        </p:nvSpPr>
        <p:spPr>
          <a:xfrm>
            <a:off x="9258300" y="656154"/>
            <a:ext cx="507600" cy="507600"/>
          </a:xfrm>
          <a:prstGeom prst="ellipse">
            <a:avLst/>
          </a:prstGeom>
          <a:gradFill>
            <a:gsLst>
              <a:gs pos="0">
                <a:srgbClr val="A59FFF">
                  <a:alpha val="40000"/>
                </a:srgbClr>
              </a:gs>
              <a:gs pos="100000">
                <a:srgbClr val="E3E1FE">
                  <a:alpha val="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7" name="Google Shape;17;g23ddd84aa1d_0_6423"/>
          <p:cNvSpPr/>
          <p:nvPr/>
        </p:nvSpPr>
        <p:spPr>
          <a:xfrm>
            <a:off x="9431816" y="1"/>
            <a:ext cx="2763156" cy="3046516"/>
          </a:xfrm>
          <a:custGeom>
            <a:rect b="b" l="l" r="r" t="t"/>
            <a:pathLst>
              <a:path extrusionOk="0" h="4008574" w="3635732">
                <a:moveTo>
                  <a:pt x="749010" y="0"/>
                </a:moveTo>
                <a:lnTo>
                  <a:pt x="3635732" y="0"/>
                </a:lnTo>
                <a:lnTo>
                  <a:pt x="3635732" y="3588035"/>
                </a:lnTo>
                <a:lnTo>
                  <a:pt x="3600820" y="3614142"/>
                </a:lnTo>
                <a:cubicBezTo>
                  <a:pt x="3232215" y="3863166"/>
                  <a:pt x="2787857" y="4008574"/>
                  <a:pt x="2309536" y="4008574"/>
                </a:cubicBezTo>
                <a:cubicBezTo>
                  <a:pt x="1034014" y="4008574"/>
                  <a:pt x="0" y="2974560"/>
                  <a:pt x="0" y="1699038"/>
                </a:cubicBezTo>
                <a:cubicBezTo>
                  <a:pt x="0" y="1061277"/>
                  <a:pt x="258503" y="483893"/>
                  <a:pt x="676447" y="65949"/>
                </a:cubicBezTo>
                <a:close/>
              </a:path>
            </a:pathLst>
          </a:custGeom>
          <a:gradFill>
            <a:gsLst>
              <a:gs pos="0">
                <a:srgbClr val="A59FFF"/>
              </a:gs>
              <a:gs pos="79000">
                <a:srgbClr val="E3E1FE">
                  <a:alpha val="0"/>
                </a:srgbClr>
              </a:gs>
              <a:gs pos="100000">
                <a:srgbClr val="E3E1FE">
                  <a:alpha val="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8" name="Google Shape;18;g23ddd84aa1d_0_6423"/>
          <p:cNvSpPr/>
          <p:nvPr/>
        </p:nvSpPr>
        <p:spPr>
          <a:xfrm rot="10800000">
            <a:off x="9365" y="1055589"/>
            <a:ext cx="5262722" cy="5802411"/>
          </a:xfrm>
          <a:custGeom>
            <a:rect b="b" l="l" r="r" t="t"/>
            <a:pathLst>
              <a:path extrusionOk="0" h="4008574" w="3635732">
                <a:moveTo>
                  <a:pt x="749010" y="0"/>
                </a:moveTo>
                <a:lnTo>
                  <a:pt x="3635732" y="0"/>
                </a:lnTo>
                <a:lnTo>
                  <a:pt x="3635732" y="3588035"/>
                </a:lnTo>
                <a:lnTo>
                  <a:pt x="3600820" y="3614142"/>
                </a:lnTo>
                <a:cubicBezTo>
                  <a:pt x="3232215" y="3863166"/>
                  <a:pt x="2787857" y="4008574"/>
                  <a:pt x="2309536" y="4008574"/>
                </a:cubicBezTo>
                <a:cubicBezTo>
                  <a:pt x="1034014" y="4008574"/>
                  <a:pt x="0" y="2974560"/>
                  <a:pt x="0" y="1699038"/>
                </a:cubicBezTo>
                <a:cubicBezTo>
                  <a:pt x="0" y="1061277"/>
                  <a:pt x="258503" y="483893"/>
                  <a:pt x="676447" y="65949"/>
                </a:cubicBezTo>
                <a:close/>
              </a:path>
            </a:pathLst>
          </a:custGeom>
          <a:gradFill>
            <a:gsLst>
              <a:gs pos="0">
                <a:srgbClr val="A59FFF">
                  <a:alpha val="15686"/>
                </a:srgbClr>
              </a:gs>
              <a:gs pos="79000">
                <a:srgbClr val="E3E1FE">
                  <a:alpha val="0"/>
                </a:srgbClr>
              </a:gs>
              <a:gs pos="100000">
                <a:srgbClr val="E3E1FE">
                  <a:alpha val="0"/>
                </a:srgbClr>
              </a:gs>
            </a:gsLst>
            <a:lin ang="2700006"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9" name="Google Shape;19;g23ddd84aa1d_0_6423"/>
          <p:cNvSpPr/>
          <p:nvPr/>
        </p:nvSpPr>
        <p:spPr>
          <a:xfrm flipH="1">
            <a:off x="1729" y="0"/>
            <a:ext cx="3084371" cy="6869644"/>
          </a:xfrm>
          <a:custGeom>
            <a:rect b="b" l="l" r="r" t="t"/>
            <a:pathLst>
              <a:path extrusionOk="0" h="4113559" w="3031323">
                <a:moveTo>
                  <a:pt x="1028390" y="0"/>
                </a:moveTo>
                <a:lnTo>
                  <a:pt x="3031323" y="0"/>
                </a:lnTo>
                <a:lnTo>
                  <a:pt x="3031323" y="4113559"/>
                </a:lnTo>
                <a:lnTo>
                  <a:pt x="0" y="4113559"/>
                </a:lnTo>
                <a:close/>
              </a:path>
            </a:pathLst>
          </a:custGeom>
          <a:gradFill>
            <a:gsLst>
              <a:gs pos="0">
                <a:srgbClr val="821F8F">
                  <a:alpha val="0"/>
                </a:srgbClr>
              </a:gs>
              <a:gs pos="100000">
                <a:srgbClr val="FBA12C">
                  <a:alpha val="34509"/>
                </a:srgbClr>
              </a:gs>
            </a:gsLst>
            <a:lin ang="5400012"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0" name="Google Shape;20;g23ddd84aa1d_0_6423"/>
          <p:cNvSpPr txBox="1"/>
          <p:nvPr>
            <p:ph type="ctrTitle"/>
          </p:nvPr>
        </p:nvSpPr>
        <p:spPr>
          <a:xfrm>
            <a:off x="838200" y="1683173"/>
            <a:ext cx="9144000" cy="20889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Montserrat"/>
              <a:buNone/>
              <a:defRPr sz="4800">
                <a:solidFill>
                  <a:schemeClr val="lt1"/>
                </a:solidFill>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21" name="Google Shape;21;g23ddd84aa1d_0_6423"/>
          <p:cNvSpPr txBox="1"/>
          <p:nvPr>
            <p:ph idx="1" type="subTitle"/>
          </p:nvPr>
        </p:nvSpPr>
        <p:spPr>
          <a:xfrm>
            <a:off x="838200" y="3809158"/>
            <a:ext cx="9144000" cy="14487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1000"/>
              </a:spcBef>
              <a:spcAft>
                <a:spcPts val="0"/>
              </a:spcAft>
              <a:buClr>
                <a:schemeClr val="lt1"/>
              </a:buClr>
              <a:buSzPts val="1800"/>
              <a:buNone/>
              <a:defRPr sz="1800">
                <a:solidFill>
                  <a:schemeClr val="lt1"/>
                </a:solidFill>
              </a:defRPr>
            </a:lvl1pPr>
            <a:lvl2pPr lvl="1" algn="ctr">
              <a:lnSpc>
                <a:spcPct val="150000"/>
              </a:lnSpc>
              <a:spcBef>
                <a:spcPts val="1600"/>
              </a:spcBef>
              <a:spcAft>
                <a:spcPts val="0"/>
              </a:spcAft>
              <a:buClr>
                <a:schemeClr val="dk1"/>
              </a:buClr>
              <a:buSzPts val="2000"/>
              <a:buNone/>
              <a:defRPr sz="2000"/>
            </a:lvl2pPr>
            <a:lvl3pPr lvl="2" algn="ctr">
              <a:lnSpc>
                <a:spcPct val="150000"/>
              </a:lnSpc>
              <a:spcBef>
                <a:spcPts val="1600"/>
              </a:spcBef>
              <a:spcAft>
                <a:spcPts val="0"/>
              </a:spcAft>
              <a:buClr>
                <a:schemeClr val="dk1"/>
              </a:buClr>
              <a:buSzPts val="1800"/>
              <a:buNone/>
              <a:defRPr sz="1800"/>
            </a:lvl3pPr>
            <a:lvl4pPr lvl="3" algn="ctr">
              <a:lnSpc>
                <a:spcPct val="150000"/>
              </a:lnSpc>
              <a:spcBef>
                <a:spcPts val="1600"/>
              </a:spcBef>
              <a:spcAft>
                <a:spcPts val="0"/>
              </a:spcAft>
              <a:buClr>
                <a:schemeClr val="dk1"/>
              </a:buClr>
              <a:buSzPts val="1600"/>
              <a:buNone/>
              <a:defRPr sz="1600"/>
            </a:lvl4pPr>
            <a:lvl5pPr lvl="4" algn="ctr">
              <a:lnSpc>
                <a:spcPct val="150000"/>
              </a:lnSpc>
              <a:spcBef>
                <a:spcPts val="1600"/>
              </a:spcBef>
              <a:spcAft>
                <a:spcPts val="0"/>
              </a:spcAft>
              <a:buClr>
                <a:schemeClr val="dk1"/>
              </a:buClr>
              <a:buSzPts val="1600"/>
              <a:buNone/>
              <a:defRPr sz="1600"/>
            </a:lvl5pPr>
            <a:lvl6pPr lvl="5" algn="ctr">
              <a:lnSpc>
                <a:spcPct val="90000"/>
              </a:lnSpc>
              <a:spcBef>
                <a:spcPts val="1600"/>
              </a:spcBef>
              <a:spcAft>
                <a:spcPts val="0"/>
              </a:spcAft>
              <a:buClr>
                <a:schemeClr val="dk1"/>
              </a:buClr>
              <a:buSzPts val="1600"/>
              <a:buNone/>
              <a:defRPr sz="1600"/>
            </a:lvl6pPr>
            <a:lvl7pPr lvl="6" algn="ctr">
              <a:lnSpc>
                <a:spcPct val="90000"/>
              </a:lnSpc>
              <a:spcBef>
                <a:spcPts val="1600"/>
              </a:spcBef>
              <a:spcAft>
                <a:spcPts val="0"/>
              </a:spcAft>
              <a:buClr>
                <a:schemeClr val="dk1"/>
              </a:buClr>
              <a:buSzPts val="1600"/>
              <a:buNone/>
              <a:defRPr sz="1600"/>
            </a:lvl7pPr>
            <a:lvl8pPr lvl="7" algn="ctr">
              <a:lnSpc>
                <a:spcPct val="90000"/>
              </a:lnSpc>
              <a:spcBef>
                <a:spcPts val="1600"/>
              </a:spcBef>
              <a:spcAft>
                <a:spcPts val="0"/>
              </a:spcAft>
              <a:buClr>
                <a:schemeClr val="dk1"/>
              </a:buClr>
              <a:buSzPts val="1600"/>
              <a:buNone/>
              <a:defRPr sz="1600"/>
            </a:lvl8pPr>
            <a:lvl9pPr lvl="8" algn="ctr">
              <a:lnSpc>
                <a:spcPct val="90000"/>
              </a:lnSpc>
              <a:spcBef>
                <a:spcPts val="1600"/>
              </a:spcBef>
              <a:spcAft>
                <a:spcPts val="1600"/>
              </a:spcAft>
              <a:buClr>
                <a:schemeClr val="dk1"/>
              </a:buClr>
              <a:buSzPts val="1600"/>
              <a:buNone/>
              <a:defRPr sz="1600"/>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57" name="Shape 57"/>
        <p:cNvGrpSpPr/>
        <p:nvPr/>
      </p:nvGrpSpPr>
      <p:grpSpPr>
        <a:xfrm>
          <a:off x="0" y="0"/>
          <a:ext cx="0" cy="0"/>
          <a:chOff x="0" y="0"/>
          <a:chExt cx="0" cy="0"/>
        </a:xfrm>
      </p:grpSpPr>
      <p:sp>
        <p:nvSpPr>
          <p:cNvPr id="58" name="Google Shape;58;g23ddd84aa1d_0_6407"/>
          <p:cNvSpPr/>
          <p:nvPr/>
        </p:nvSpPr>
        <p:spPr>
          <a:xfrm>
            <a:off x="6096000" y="-33"/>
            <a:ext cx="6096000" cy="6858000"/>
          </a:xfrm>
          <a:prstGeom prst="rect">
            <a:avLst/>
          </a:prstGeom>
          <a:solidFill>
            <a:schemeClr val="dk1"/>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59" name="Google Shape;59;g23ddd84aa1d_0_6407"/>
          <p:cNvCxnSpPr/>
          <p:nvPr/>
        </p:nvCxnSpPr>
        <p:spPr>
          <a:xfrm>
            <a:off x="6706233" y="5994000"/>
            <a:ext cx="915300" cy="0"/>
          </a:xfrm>
          <a:prstGeom prst="straightConnector1">
            <a:avLst/>
          </a:prstGeom>
          <a:noFill/>
          <a:ln cap="flat" cmpd="sng" w="19050">
            <a:solidFill>
              <a:schemeClr val="lt2"/>
            </a:solidFill>
            <a:prstDash val="solid"/>
            <a:round/>
            <a:headEnd len="sm" w="sm" type="none"/>
            <a:tailEnd len="sm" w="sm" type="none"/>
          </a:ln>
        </p:spPr>
      </p:cxnSp>
      <p:sp>
        <p:nvSpPr>
          <p:cNvPr id="60" name="Google Shape;60;g23ddd84aa1d_0_6407"/>
          <p:cNvSpPr txBox="1"/>
          <p:nvPr>
            <p:ph type="title"/>
          </p:nvPr>
        </p:nvSpPr>
        <p:spPr>
          <a:xfrm>
            <a:off x="354000" y="1843133"/>
            <a:ext cx="5393700" cy="17775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Clr>
                <a:schemeClr val="lt2"/>
              </a:buClr>
              <a:buSzPts val="5600"/>
              <a:buNone/>
              <a:defRPr sz="5600">
                <a:solidFill>
                  <a:schemeClr val="lt2"/>
                </a:solidFill>
              </a:defRPr>
            </a:lvl1pPr>
            <a:lvl2pPr lvl="1" algn="ctr">
              <a:lnSpc>
                <a:spcPct val="100000"/>
              </a:lnSpc>
              <a:spcBef>
                <a:spcPts val="0"/>
              </a:spcBef>
              <a:spcAft>
                <a:spcPts val="0"/>
              </a:spcAft>
              <a:buClr>
                <a:schemeClr val="lt2"/>
              </a:buClr>
              <a:buSzPts val="5600"/>
              <a:buNone/>
              <a:defRPr sz="5600">
                <a:solidFill>
                  <a:schemeClr val="lt2"/>
                </a:solidFill>
              </a:defRPr>
            </a:lvl2pPr>
            <a:lvl3pPr lvl="2" algn="ctr">
              <a:lnSpc>
                <a:spcPct val="100000"/>
              </a:lnSpc>
              <a:spcBef>
                <a:spcPts val="0"/>
              </a:spcBef>
              <a:spcAft>
                <a:spcPts val="0"/>
              </a:spcAft>
              <a:buClr>
                <a:schemeClr val="lt2"/>
              </a:buClr>
              <a:buSzPts val="5600"/>
              <a:buNone/>
              <a:defRPr sz="5600">
                <a:solidFill>
                  <a:schemeClr val="lt2"/>
                </a:solidFill>
              </a:defRPr>
            </a:lvl3pPr>
            <a:lvl4pPr lvl="3" algn="ctr">
              <a:lnSpc>
                <a:spcPct val="100000"/>
              </a:lnSpc>
              <a:spcBef>
                <a:spcPts val="0"/>
              </a:spcBef>
              <a:spcAft>
                <a:spcPts val="0"/>
              </a:spcAft>
              <a:buClr>
                <a:schemeClr val="lt2"/>
              </a:buClr>
              <a:buSzPts val="5600"/>
              <a:buNone/>
              <a:defRPr sz="5600">
                <a:solidFill>
                  <a:schemeClr val="lt2"/>
                </a:solidFill>
              </a:defRPr>
            </a:lvl4pPr>
            <a:lvl5pPr lvl="4" algn="ctr">
              <a:lnSpc>
                <a:spcPct val="100000"/>
              </a:lnSpc>
              <a:spcBef>
                <a:spcPts val="0"/>
              </a:spcBef>
              <a:spcAft>
                <a:spcPts val="0"/>
              </a:spcAft>
              <a:buClr>
                <a:schemeClr val="lt2"/>
              </a:buClr>
              <a:buSzPts val="5600"/>
              <a:buNone/>
              <a:defRPr sz="5600">
                <a:solidFill>
                  <a:schemeClr val="lt2"/>
                </a:solidFill>
              </a:defRPr>
            </a:lvl5pPr>
            <a:lvl6pPr lvl="5" algn="ctr">
              <a:lnSpc>
                <a:spcPct val="100000"/>
              </a:lnSpc>
              <a:spcBef>
                <a:spcPts val="0"/>
              </a:spcBef>
              <a:spcAft>
                <a:spcPts val="0"/>
              </a:spcAft>
              <a:buClr>
                <a:schemeClr val="lt2"/>
              </a:buClr>
              <a:buSzPts val="5600"/>
              <a:buNone/>
              <a:defRPr sz="5600">
                <a:solidFill>
                  <a:schemeClr val="lt2"/>
                </a:solidFill>
              </a:defRPr>
            </a:lvl6pPr>
            <a:lvl7pPr lvl="6" algn="ctr">
              <a:lnSpc>
                <a:spcPct val="100000"/>
              </a:lnSpc>
              <a:spcBef>
                <a:spcPts val="0"/>
              </a:spcBef>
              <a:spcAft>
                <a:spcPts val="0"/>
              </a:spcAft>
              <a:buClr>
                <a:schemeClr val="lt2"/>
              </a:buClr>
              <a:buSzPts val="5600"/>
              <a:buNone/>
              <a:defRPr sz="5600">
                <a:solidFill>
                  <a:schemeClr val="lt2"/>
                </a:solidFill>
              </a:defRPr>
            </a:lvl7pPr>
            <a:lvl8pPr lvl="7" algn="ctr">
              <a:lnSpc>
                <a:spcPct val="100000"/>
              </a:lnSpc>
              <a:spcBef>
                <a:spcPts val="0"/>
              </a:spcBef>
              <a:spcAft>
                <a:spcPts val="0"/>
              </a:spcAft>
              <a:buClr>
                <a:schemeClr val="lt2"/>
              </a:buClr>
              <a:buSzPts val="5600"/>
              <a:buNone/>
              <a:defRPr sz="5600">
                <a:solidFill>
                  <a:schemeClr val="lt2"/>
                </a:solidFill>
              </a:defRPr>
            </a:lvl8pPr>
            <a:lvl9pPr lvl="8" algn="ctr">
              <a:lnSpc>
                <a:spcPct val="100000"/>
              </a:lnSpc>
              <a:spcBef>
                <a:spcPts val="0"/>
              </a:spcBef>
              <a:spcAft>
                <a:spcPts val="0"/>
              </a:spcAft>
              <a:buClr>
                <a:schemeClr val="lt2"/>
              </a:buClr>
              <a:buSzPts val="5600"/>
              <a:buNone/>
              <a:defRPr sz="5600">
                <a:solidFill>
                  <a:schemeClr val="lt2"/>
                </a:solidFill>
              </a:defRPr>
            </a:lvl9pPr>
          </a:lstStyle>
          <a:p/>
        </p:txBody>
      </p:sp>
      <p:sp>
        <p:nvSpPr>
          <p:cNvPr id="61" name="Google Shape;61;g23ddd84aa1d_0_6407"/>
          <p:cNvSpPr txBox="1"/>
          <p:nvPr>
            <p:ph idx="1" type="subTitle"/>
          </p:nvPr>
        </p:nvSpPr>
        <p:spPr>
          <a:xfrm>
            <a:off x="354000" y="3692001"/>
            <a:ext cx="5393700" cy="1794000"/>
          </a:xfrm>
          <a:prstGeom prst="rect">
            <a:avLst/>
          </a:prstGeom>
          <a:noFill/>
          <a:ln>
            <a:noFill/>
          </a:ln>
        </p:spPr>
        <p:txBody>
          <a:bodyPr anchorCtr="0" anchor="t" bIns="121900" lIns="121900" spcFirstLastPara="1" rIns="121900" wrap="square" tIns="12190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62" name="Google Shape;62;g23ddd84aa1d_0_6407"/>
          <p:cNvSpPr txBox="1"/>
          <p:nvPr>
            <p:ph idx="2" type="body"/>
          </p:nvPr>
        </p:nvSpPr>
        <p:spPr>
          <a:xfrm>
            <a:off x="6586000" y="965600"/>
            <a:ext cx="5115900" cy="4926900"/>
          </a:xfrm>
          <a:prstGeom prst="rect">
            <a:avLst/>
          </a:prstGeom>
          <a:noFill/>
          <a:ln>
            <a:noFill/>
          </a:ln>
        </p:spPr>
        <p:txBody>
          <a:bodyPr anchorCtr="0" anchor="ctr" bIns="121900" lIns="121900" spcFirstLastPara="1" rIns="121900" wrap="square" tIns="121900">
            <a:normAutofit/>
          </a:bodyPr>
          <a:lstStyle>
            <a:lvl1pPr indent="-381000" lvl="0" marL="457200" algn="l">
              <a:lnSpc>
                <a:spcPct val="115000"/>
              </a:lnSpc>
              <a:spcBef>
                <a:spcPts val="0"/>
              </a:spcBef>
              <a:spcAft>
                <a:spcPts val="0"/>
              </a:spcAft>
              <a:buClr>
                <a:schemeClr val="accent1"/>
              </a:buClr>
              <a:buSzPts val="2400"/>
              <a:buChar char="●"/>
              <a:defRPr>
                <a:solidFill>
                  <a:schemeClr val="accent1"/>
                </a:solidFill>
              </a:defRPr>
            </a:lvl1pPr>
            <a:lvl2pPr indent="-349250" lvl="1" marL="914400" algn="l">
              <a:lnSpc>
                <a:spcPct val="115000"/>
              </a:lnSpc>
              <a:spcBef>
                <a:spcPts val="0"/>
              </a:spcBef>
              <a:spcAft>
                <a:spcPts val="0"/>
              </a:spcAft>
              <a:buClr>
                <a:schemeClr val="accent1"/>
              </a:buClr>
              <a:buSzPts val="1900"/>
              <a:buChar char="○"/>
              <a:defRPr>
                <a:solidFill>
                  <a:schemeClr val="accent1"/>
                </a:solidFill>
              </a:defRPr>
            </a:lvl2pPr>
            <a:lvl3pPr indent="-349250" lvl="2" marL="1371600" algn="l">
              <a:lnSpc>
                <a:spcPct val="115000"/>
              </a:lnSpc>
              <a:spcBef>
                <a:spcPts val="0"/>
              </a:spcBef>
              <a:spcAft>
                <a:spcPts val="0"/>
              </a:spcAft>
              <a:buClr>
                <a:schemeClr val="accent1"/>
              </a:buClr>
              <a:buSzPts val="1900"/>
              <a:buChar char="■"/>
              <a:defRPr>
                <a:solidFill>
                  <a:schemeClr val="accent1"/>
                </a:solidFill>
              </a:defRPr>
            </a:lvl3pPr>
            <a:lvl4pPr indent="-349250" lvl="3" marL="1828800" algn="l">
              <a:lnSpc>
                <a:spcPct val="115000"/>
              </a:lnSpc>
              <a:spcBef>
                <a:spcPts val="0"/>
              </a:spcBef>
              <a:spcAft>
                <a:spcPts val="0"/>
              </a:spcAft>
              <a:buClr>
                <a:schemeClr val="accent1"/>
              </a:buClr>
              <a:buSzPts val="1900"/>
              <a:buChar char="●"/>
              <a:defRPr>
                <a:solidFill>
                  <a:schemeClr val="accent1"/>
                </a:solidFill>
              </a:defRPr>
            </a:lvl4pPr>
            <a:lvl5pPr indent="-349250" lvl="4" marL="2286000" algn="l">
              <a:lnSpc>
                <a:spcPct val="115000"/>
              </a:lnSpc>
              <a:spcBef>
                <a:spcPts val="0"/>
              </a:spcBef>
              <a:spcAft>
                <a:spcPts val="0"/>
              </a:spcAft>
              <a:buClr>
                <a:schemeClr val="accent1"/>
              </a:buClr>
              <a:buSzPts val="1900"/>
              <a:buChar char="○"/>
              <a:defRPr>
                <a:solidFill>
                  <a:schemeClr val="accent1"/>
                </a:solidFill>
              </a:defRPr>
            </a:lvl5pPr>
            <a:lvl6pPr indent="-349250" lvl="5" marL="2743200" algn="l">
              <a:lnSpc>
                <a:spcPct val="115000"/>
              </a:lnSpc>
              <a:spcBef>
                <a:spcPts val="0"/>
              </a:spcBef>
              <a:spcAft>
                <a:spcPts val="0"/>
              </a:spcAft>
              <a:buClr>
                <a:schemeClr val="accent1"/>
              </a:buClr>
              <a:buSzPts val="1900"/>
              <a:buChar char="■"/>
              <a:defRPr>
                <a:solidFill>
                  <a:schemeClr val="accent1"/>
                </a:solidFill>
              </a:defRPr>
            </a:lvl6pPr>
            <a:lvl7pPr indent="-349250" lvl="6" marL="3200400" algn="l">
              <a:lnSpc>
                <a:spcPct val="115000"/>
              </a:lnSpc>
              <a:spcBef>
                <a:spcPts val="0"/>
              </a:spcBef>
              <a:spcAft>
                <a:spcPts val="0"/>
              </a:spcAft>
              <a:buClr>
                <a:schemeClr val="accent1"/>
              </a:buClr>
              <a:buSzPts val="1900"/>
              <a:buChar char="●"/>
              <a:defRPr>
                <a:solidFill>
                  <a:schemeClr val="accent1"/>
                </a:solidFill>
              </a:defRPr>
            </a:lvl7pPr>
            <a:lvl8pPr indent="-349250" lvl="7" marL="3657600" algn="l">
              <a:lnSpc>
                <a:spcPct val="115000"/>
              </a:lnSpc>
              <a:spcBef>
                <a:spcPts val="0"/>
              </a:spcBef>
              <a:spcAft>
                <a:spcPts val="0"/>
              </a:spcAft>
              <a:buClr>
                <a:schemeClr val="accent1"/>
              </a:buClr>
              <a:buSzPts val="1900"/>
              <a:buChar char="○"/>
              <a:defRPr>
                <a:solidFill>
                  <a:schemeClr val="accent1"/>
                </a:solidFill>
              </a:defRPr>
            </a:lvl8pPr>
            <a:lvl9pPr indent="-349250" lvl="8" marL="4114800" algn="l">
              <a:lnSpc>
                <a:spcPct val="115000"/>
              </a:lnSpc>
              <a:spcBef>
                <a:spcPts val="0"/>
              </a:spcBef>
              <a:spcAft>
                <a:spcPts val="0"/>
              </a:spcAft>
              <a:buClr>
                <a:schemeClr val="accent1"/>
              </a:buClr>
              <a:buSzPts val="1900"/>
              <a:buChar char="■"/>
              <a:defRPr>
                <a:solidFill>
                  <a:schemeClr val="accent1"/>
                </a:solidFill>
              </a:defRPr>
            </a:lvl9pPr>
          </a:lstStyle>
          <a:p/>
        </p:txBody>
      </p:sp>
      <p:sp>
        <p:nvSpPr>
          <p:cNvPr id="63" name="Google Shape;63;g23ddd84aa1d_0_640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64" name="Shape 64"/>
        <p:cNvGrpSpPr/>
        <p:nvPr/>
      </p:nvGrpSpPr>
      <p:grpSpPr>
        <a:xfrm>
          <a:off x="0" y="0"/>
          <a:ext cx="0" cy="0"/>
          <a:chOff x="0" y="0"/>
          <a:chExt cx="0" cy="0"/>
        </a:xfrm>
      </p:grpSpPr>
      <p:sp>
        <p:nvSpPr>
          <p:cNvPr id="65" name="Google Shape;65;g23ddd84aa1d_0_6414"/>
          <p:cNvSpPr txBox="1"/>
          <p:nvPr>
            <p:ph idx="1" type="body"/>
          </p:nvPr>
        </p:nvSpPr>
        <p:spPr>
          <a:xfrm>
            <a:off x="415600" y="5640767"/>
            <a:ext cx="7998300" cy="806700"/>
          </a:xfrm>
          <a:prstGeom prst="rect">
            <a:avLst/>
          </a:prstGeom>
          <a:noFill/>
          <a:ln>
            <a:noFill/>
          </a:ln>
        </p:spPr>
        <p:txBody>
          <a:bodyPr anchorCtr="0" anchor="ctr" bIns="121900" lIns="121900" spcFirstLastPara="1" rIns="121900" wrap="square" tIns="121900">
            <a:normAutofit/>
          </a:bodyPr>
          <a:lstStyle>
            <a:lvl1pPr indent="-228600" lvl="0" marL="457200" algn="l">
              <a:lnSpc>
                <a:spcPct val="100000"/>
              </a:lnSpc>
              <a:spcBef>
                <a:spcPts val="0"/>
              </a:spcBef>
              <a:spcAft>
                <a:spcPts val="0"/>
              </a:spcAft>
              <a:buSzPts val="2400"/>
              <a:buNone/>
              <a:defRPr/>
            </a:lvl1pPr>
          </a:lstStyle>
          <a:p/>
        </p:txBody>
      </p:sp>
      <p:sp>
        <p:nvSpPr>
          <p:cNvPr id="66" name="Google Shape;66;g23ddd84aa1d_0_641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67" name="Shape 67"/>
        <p:cNvGrpSpPr/>
        <p:nvPr/>
      </p:nvGrpSpPr>
      <p:grpSpPr>
        <a:xfrm>
          <a:off x="0" y="0"/>
          <a:ext cx="0" cy="0"/>
          <a:chOff x="0" y="0"/>
          <a:chExt cx="0" cy="0"/>
        </a:xfrm>
      </p:grpSpPr>
      <p:sp>
        <p:nvSpPr>
          <p:cNvPr id="68" name="Google Shape;68;g23ddd84aa1d_0_6417"/>
          <p:cNvSpPr txBox="1"/>
          <p:nvPr>
            <p:ph hasCustomPrompt="1" type="title"/>
          </p:nvPr>
        </p:nvSpPr>
        <p:spPr>
          <a:xfrm>
            <a:off x="415600" y="1386200"/>
            <a:ext cx="11360700" cy="2808300"/>
          </a:xfrm>
          <a:prstGeom prst="rect">
            <a:avLst/>
          </a:prstGeom>
          <a:noFill/>
          <a:ln>
            <a:noFill/>
          </a:ln>
        </p:spPr>
        <p:txBody>
          <a:bodyPr anchorCtr="0" anchor="b" bIns="121900" lIns="121900" spcFirstLastPara="1" rIns="121900" wrap="square" tIns="121900">
            <a:normAutofit/>
          </a:bodyPr>
          <a:lstStyle>
            <a:lvl1pPr lvl="0" algn="ctr">
              <a:lnSpc>
                <a:spcPct val="100000"/>
              </a:lnSpc>
              <a:spcBef>
                <a:spcPts val="0"/>
              </a:spcBef>
              <a:spcAft>
                <a:spcPts val="0"/>
              </a:spcAft>
              <a:buSzPts val="18700"/>
              <a:buNone/>
              <a:defRPr b="1" sz="18700"/>
            </a:lvl1pPr>
            <a:lvl2pPr lvl="1" algn="ctr">
              <a:lnSpc>
                <a:spcPct val="100000"/>
              </a:lnSpc>
              <a:spcBef>
                <a:spcPts val="0"/>
              </a:spcBef>
              <a:spcAft>
                <a:spcPts val="0"/>
              </a:spcAft>
              <a:buSzPts val="18700"/>
              <a:buNone/>
              <a:defRPr b="1" sz="18700"/>
            </a:lvl2pPr>
            <a:lvl3pPr lvl="2" algn="ctr">
              <a:lnSpc>
                <a:spcPct val="100000"/>
              </a:lnSpc>
              <a:spcBef>
                <a:spcPts val="0"/>
              </a:spcBef>
              <a:spcAft>
                <a:spcPts val="0"/>
              </a:spcAft>
              <a:buSzPts val="18700"/>
              <a:buNone/>
              <a:defRPr b="1" sz="18700"/>
            </a:lvl3pPr>
            <a:lvl4pPr lvl="3" algn="ctr">
              <a:lnSpc>
                <a:spcPct val="100000"/>
              </a:lnSpc>
              <a:spcBef>
                <a:spcPts val="0"/>
              </a:spcBef>
              <a:spcAft>
                <a:spcPts val="0"/>
              </a:spcAft>
              <a:buSzPts val="18700"/>
              <a:buNone/>
              <a:defRPr b="1" sz="18700"/>
            </a:lvl4pPr>
            <a:lvl5pPr lvl="4" algn="ctr">
              <a:lnSpc>
                <a:spcPct val="100000"/>
              </a:lnSpc>
              <a:spcBef>
                <a:spcPts val="0"/>
              </a:spcBef>
              <a:spcAft>
                <a:spcPts val="0"/>
              </a:spcAft>
              <a:buSzPts val="18700"/>
              <a:buNone/>
              <a:defRPr b="1" sz="18700"/>
            </a:lvl5pPr>
            <a:lvl6pPr lvl="5" algn="ctr">
              <a:lnSpc>
                <a:spcPct val="100000"/>
              </a:lnSpc>
              <a:spcBef>
                <a:spcPts val="0"/>
              </a:spcBef>
              <a:spcAft>
                <a:spcPts val="0"/>
              </a:spcAft>
              <a:buSzPts val="18700"/>
              <a:buNone/>
              <a:defRPr b="1" sz="18700"/>
            </a:lvl6pPr>
            <a:lvl7pPr lvl="6" algn="ctr">
              <a:lnSpc>
                <a:spcPct val="100000"/>
              </a:lnSpc>
              <a:spcBef>
                <a:spcPts val="0"/>
              </a:spcBef>
              <a:spcAft>
                <a:spcPts val="0"/>
              </a:spcAft>
              <a:buSzPts val="18700"/>
              <a:buNone/>
              <a:defRPr b="1" sz="18700"/>
            </a:lvl7pPr>
            <a:lvl8pPr lvl="7" algn="ctr">
              <a:lnSpc>
                <a:spcPct val="100000"/>
              </a:lnSpc>
              <a:spcBef>
                <a:spcPts val="0"/>
              </a:spcBef>
              <a:spcAft>
                <a:spcPts val="0"/>
              </a:spcAft>
              <a:buSzPts val="18700"/>
              <a:buNone/>
              <a:defRPr b="1" sz="18700"/>
            </a:lvl8pPr>
            <a:lvl9pPr lvl="8" algn="ctr">
              <a:lnSpc>
                <a:spcPct val="100000"/>
              </a:lnSpc>
              <a:spcBef>
                <a:spcPts val="0"/>
              </a:spcBef>
              <a:spcAft>
                <a:spcPts val="0"/>
              </a:spcAft>
              <a:buSzPts val="18700"/>
              <a:buNone/>
              <a:defRPr b="1" sz="18700"/>
            </a:lvl9pPr>
          </a:lstStyle>
          <a:p>
            <a:r>
              <a:t>xx%</a:t>
            </a:r>
          </a:p>
        </p:txBody>
      </p:sp>
      <p:sp>
        <p:nvSpPr>
          <p:cNvPr id="69" name="Google Shape;69;g23ddd84aa1d_0_6417"/>
          <p:cNvSpPr txBox="1"/>
          <p:nvPr>
            <p:ph idx="1" type="body"/>
          </p:nvPr>
        </p:nvSpPr>
        <p:spPr>
          <a:xfrm>
            <a:off x="415600" y="4304567"/>
            <a:ext cx="11360700" cy="1734300"/>
          </a:xfrm>
          <a:prstGeom prst="rect">
            <a:avLst/>
          </a:prstGeom>
          <a:noFill/>
          <a:ln>
            <a:noFill/>
          </a:ln>
        </p:spPr>
        <p:txBody>
          <a:bodyPr anchorCtr="0" anchor="t" bIns="121900" lIns="121900" spcFirstLastPara="1" rIns="121900" wrap="square" tIns="121900">
            <a:normAutofit/>
          </a:bodyPr>
          <a:lstStyle>
            <a:lvl1pPr indent="-381000" lvl="0" marL="457200" algn="ctr">
              <a:lnSpc>
                <a:spcPct val="115000"/>
              </a:lnSpc>
              <a:spcBef>
                <a:spcPts val="0"/>
              </a:spcBef>
              <a:spcAft>
                <a:spcPts val="0"/>
              </a:spcAft>
              <a:buSzPts val="2400"/>
              <a:buChar char="●"/>
              <a:defRPr/>
            </a:lvl1pPr>
            <a:lvl2pPr indent="-349250" lvl="1" marL="914400" algn="ctr">
              <a:lnSpc>
                <a:spcPct val="115000"/>
              </a:lnSpc>
              <a:spcBef>
                <a:spcPts val="0"/>
              </a:spcBef>
              <a:spcAft>
                <a:spcPts val="0"/>
              </a:spcAft>
              <a:buSzPts val="1900"/>
              <a:buChar char="○"/>
              <a:defRPr/>
            </a:lvl2pPr>
            <a:lvl3pPr indent="-349250" lvl="2" marL="1371600" algn="ctr">
              <a:lnSpc>
                <a:spcPct val="115000"/>
              </a:lnSpc>
              <a:spcBef>
                <a:spcPts val="0"/>
              </a:spcBef>
              <a:spcAft>
                <a:spcPts val="0"/>
              </a:spcAft>
              <a:buSzPts val="1900"/>
              <a:buChar char="■"/>
              <a:defRPr/>
            </a:lvl3pPr>
            <a:lvl4pPr indent="-349250" lvl="3" marL="1828800" algn="ctr">
              <a:lnSpc>
                <a:spcPct val="115000"/>
              </a:lnSpc>
              <a:spcBef>
                <a:spcPts val="0"/>
              </a:spcBef>
              <a:spcAft>
                <a:spcPts val="0"/>
              </a:spcAft>
              <a:buSzPts val="1900"/>
              <a:buChar char="●"/>
              <a:defRPr/>
            </a:lvl4pPr>
            <a:lvl5pPr indent="-349250" lvl="4" marL="2286000" algn="ctr">
              <a:lnSpc>
                <a:spcPct val="115000"/>
              </a:lnSpc>
              <a:spcBef>
                <a:spcPts val="0"/>
              </a:spcBef>
              <a:spcAft>
                <a:spcPts val="0"/>
              </a:spcAft>
              <a:buSzPts val="1900"/>
              <a:buChar char="○"/>
              <a:defRPr/>
            </a:lvl5pPr>
            <a:lvl6pPr indent="-349250" lvl="5" marL="2743200" algn="ctr">
              <a:lnSpc>
                <a:spcPct val="115000"/>
              </a:lnSpc>
              <a:spcBef>
                <a:spcPts val="0"/>
              </a:spcBef>
              <a:spcAft>
                <a:spcPts val="0"/>
              </a:spcAft>
              <a:buSzPts val="1900"/>
              <a:buChar char="■"/>
              <a:defRPr/>
            </a:lvl6pPr>
            <a:lvl7pPr indent="-349250" lvl="6" marL="3200400" algn="ctr">
              <a:lnSpc>
                <a:spcPct val="115000"/>
              </a:lnSpc>
              <a:spcBef>
                <a:spcPts val="0"/>
              </a:spcBef>
              <a:spcAft>
                <a:spcPts val="0"/>
              </a:spcAft>
              <a:buSzPts val="1900"/>
              <a:buChar char="●"/>
              <a:defRPr/>
            </a:lvl7pPr>
            <a:lvl8pPr indent="-349250" lvl="7" marL="3657600" algn="ctr">
              <a:lnSpc>
                <a:spcPct val="115000"/>
              </a:lnSpc>
              <a:spcBef>
                <a:spcPts val="0"/>
              </a:spcBef>
              <a:spcAft>
                <a:spcPts val="0"/>
              </a:spcAft>
              <a:buSzPts val="1900"/>
              <a:buChar char="○"/>
              <a:defRPr/>
            </a:lvl8pPr>
            <a:lvl9pPr indent="-349250" lvl="8" marL="4114800" algn="ctr">
              <a:lnSpc>
                <a:spcPct val="115000"/>
              </a:lnSpc>
              <a:spcBef>
                <a:spcPts val="0"/>
              </a:spcBef>
              <a:spcAft>
                <a:spcPts val="0"/>
              </a:spcAft>
              <a:buSzPts val="1900"/>
              <a:buChar char="■"/>
              <a:defRPr/>
            </a:lvl9pPr>
          </a:lstStyle>
          <a:p/>
        </p:txBody>
      </p:sp>
      <p:sp>
        <p:nvSpPr>
          <p:cNvPr id="70" name="Google Shape;70;g23ddd84aa1d_0_641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1" name="Shape 71"/>
        <p:cNvGrpSpPr/>
        <p:nvPr/>
      </p:nvGrpSpPr>
      <p:grpSpPr>
        <a:xfrm>
          <a:off x="0" y="0"/>
          <a:ext cx="0" cy="0"/>
          <a:chOff x="0" y="0"/>
          <a:chExt cx="0" cy="0"/>
        </a:xfrm>
      </p:grpSpPr>
      <p:sp>
        <p:nvSpPr>
          <p:cNvPr id="72" name="Google Shape;72;g23ddd84aa1d_0_6421"/>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22" name="Shape 22"/>
        <p:cNvGrpSpPr/>
        <p:nvPr/>
      </p:nvGrpSpPr>
      <p:grpSpPr>
        <a:xfrm>
          <a:off x="0" y="0"/>
          <a:ext cx="0" cy="0"/>
          <a:chOff x="0" y="0"/>
          <a:chExt cx="0" cy="0"/>
        </a:xfrm>
      </p:grpSpPr>
      <p:sp>
        <p:nvSpPr>
          <p:cNvPr id="23" name="Google Shape;23;g23ddd84aa1d_0_6432"/>
          <p:cNvSpPr/>
          <p:nvPr/>
        </p:nvSpPr>
        <p:spPr>
          <a:xfrm>
            <a:off x="0" y="8074"/>
            <a:ext cx="12192000" cy="6858000"/>
          </a:xfrm>
          <a:prstGeom prst="rect">
            <a:avLst/>
          </a:prstGeom>
          <a:gradFill>
            <a:gsLst>
              <a:gs pos="0">
                <a:schemeClr val="accent1"/>
              </a:gs>
              <a:gs pos="54000">
                <a:schemeClr val="accent1"/>
              </a:gs>
              <a:gs pos="100000">
                <a:schemeClr val="dk2"/>
              </a:gs>
            </a:gsLst>
            <a:lin ang="7200017" scaled="0"/>
          </a:gra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24" name="Google Shape;24;g23ddd84aa1d_0_6432"/>
          <p:cNvSpPr/>
          <p:nvPr>
            <p:ph idx="2" type="pic"/>
          </p:nvPr>
        </p:nvSpPr>
        <p:spPr>
          <a:xfrm>
            <a:off x="0" y="8074"/>
            <a:ext cx="12192000" cy="6858000"/>
          </a:xfrm>
          <a:prstGeom prst="rect">
            <a:avLst/>
          </a:prstGeom>
          <a:noFill/>
          <a:ln>
            <a:noFill/>
          </a:ln>
          <a:effectLst>
            <a:outerShdw blurRad="50800" rotWithShape="0" algn="ctr" dir="5400000" dist="50800">
              <a:srgbClr val="000000">
                <a:alpha val="48627"/>
              </a:srgbClr>
            </a:outerShdw>
          </a:effectLst>
        </p:spPr>
      </p:sp>
      <p:sp>
        <p:nvSpPr>
          <p:cNvPr id="25" name="Google Shape;25;g23ddd84aa1d_0_6432"/>
          <p:cNvSpPr txBox="1"/>
          <p:nvPr>
            <p:ph type="ctrTitle"/>
          </p:nvPr>
        </p:nvSpPr>
        <p:spPr>
          <a:xfrm>
            <a:off x="1181100" y="2655322"/>
            <a:ext cx="9144000" cy="1952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4800"/>
              <a:buFont typeface="Montserrat"/>
              <a:buNone/>
              <a:defRPr sz="4800">
                <a:solidFill>
                  <a:schemeClr val="lt1"/>
                </a:solidFill>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26" name="Google Shape;26;g23ddd84aa1d_0_6432"/>
          <p:cNvSpPr txBox="1"/>
          <p:nvPr>
            <p:ph idx="1" type="subTitle"/>
          </p:nvPr>
        </p:nvSpPr>
        <p:spPr>
          <a:xfrm>
            <a:off x="1181100" y="4607947"/>
            <a:ext cx="8256300" cy="1354200"/>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lt1"/>
              </a:buClr>
              <a:buSzPts val="1800"/>
              <a:buNone/>
              <a:defRPr sz="1800">
                <a:solidFill>
                  <a:schemeClr val="lt1"/>
                </a:solidFill>
              </a:defRPr>
            </a:lvl1pPr>
            <a:lvl2pPr lvl="1" algn="ctr">
              <a:lnSpc>
                <a:spcPct val="150000"/>
              </a:lnSpc>
              <a:spcBef>
                <a:spcPts val="1600"/>
              </a:spcBef>
              <a:spcAft>
                <a:spcPts val="0"/>
              </a:spcAft>
              <a:buClr>
                <a:schemeClr val="dk1"/>
              </a:buClr>
              <a:buSzPts val="2000"/>
              <a:buNone/>
              <a:defRPr sz="2000"/>
            </a:lvl2pPr>
            <a:lvl3pPr lvl="2" algn="ctr">
              <a:lnSpc>
                <a:spcPct val="150000"/>
              </a:lnSpc>
              <a:spcBef>
                <a:spcPts val="1600"/>
              </a:spcBef>
              <a:spcAft>
                <a:spcPts val="0"/>
              </a:spcAft>
              <a:buClr>
                <a:schemeClr val="dk1"/>
              </a:buClr>
              <a:buSzPts val="1800"/>
              <a:buNone/>
              <a:defRPr sz="1800"/>
            </a:lvl3pPr>
            <a:lvl4pPr lvl="3" algn="ctr">
              <a:lnSpc>
                <a:spcPct val="150000"/>
              </a:lnSpc>
              <a:spcBef>
                <a:spcPts val="1600"/>
              </a:spcBef>
              <a:spcAft>
                <a:spcPts val="0"/>
              </a:spcAft>
              <a:buClr>
                <a:schemeClr val="dk1"/>
              </a:buClr>
              <a:buSzPts val="1600"/>
              <a:buNone/>
              <a:defRPr sz="1600"/>
            </a:lvl4pPr>
            <a:lvl5pPr lvl="4" algn="ctr">
              <a:lnSpc>
                <a:spcPct val="150000"/>
              </a:lnSpc>
              <a:spcBef>
                <a:spcPts val="1600"/>
              </a:spcBef>
              <a:spcAft>
                <a:spcPts val="0"/>
              </a:spcAft>
              <a:buClr>
                <a:schemeClr val="dk1"/>
              </a:buClr>
              <a:buSzPts val="1600"/>
              <a:buNone/>
              <a:defRPr sz="1600"/>
            </a:lvl5pPr>
            <a:lvl6pPr lvl="5" algn="ctr">
              <a:lnSpc>
                <a:spcPct val="90000"/>
              </a:lnSpc>
              <a:spcBef>
                <a:spcPts val="1600"/>
              </a:spcBef>
              <a:spcAft>
                <a:spcPts val="0"/>
              </a:spcAft>
              <a:buClr>
                <a:schemeClr val="dk1"/>
              </a:buClr>
              <a:buSzPts val="1600"/>
              <a:buNone/>
              <a:defRPr sz="1600"/>
            </a:lvl6pPr>
            <a:lvl7pPr lvl="6" algn="ctr">
              <a:lnSpc>
                <a:spcPct val="90000"/>
              </a:lnSpc>
              <a:spcBef>
                <a:spcPts val="1600"/>
              </a:spcBef>
              <a:spcAft>
                <a:spcPts val="0"/>
              </a:spcAft>
              <a:buClr>
                <a:schemeClr val="dk1"/>
              </a:buClr>
              <a:buSzPts val="1600"/>
              <a:buNone/>
              <a:defRPr sz="1600"/>
            </a:lvl7pPr>
            <a:lvl8pPr lvl="7" algn="ctr">
              <a:lnSpc>
                <a:spcPct val="90000"/>
              </a:lnSpc>
              <a:spcBef>
                <a:spcPts val="1600"/>
              </a:spcBef>
              <a:spcAft>
                <a:spcPts val="0"/>
              </a:spcAft>
              <a:buClr>
                <a:schemeClr val="dk1"/>
              </a:buClr>
              <a:buSzPts val="1600"/>
              <a:buNone/>
              <a:defRPr sz="1600"/>
            </a:lvl8pPr>
            <a:lvl9pPr lvl="8" algn="ctr">
              <a:lnSpc>
                <a:spcPct val="90000"/>
              </a:lnSpc>
              <a:spcBef>
                <a:spcPts val="1600"/>
              </a:spcBef>
              <a:spcAft>
                <a:spcPts val="1600"/>
              </a:spcAft>
              <a:buClr>
                <a:schemeClr val="dk1"/>
              </a:buClr>
              <a:buSzPts val="1600"/>
              <a:buNone/>
              <a:defRPr sz="16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7" name="Shape 27"/>
        <p:cNvGrpSpPr/>
        <p:nvPr/>
      </p:nvGrpSpPr>
      <p:grpSpPr>
        <a:xfrm>
          <a:off x="0" y="0"/>
          <a:ext cx="0" cy="0"/>
          <a:chOff x="0" y="0"/>
          <a:chExt cx="0" cy="0"/>
        </a:xfrm>
      </p:grpSpPr>
      <p:sp>
        <p:nvSpPr>
          <p:cNvPr id="28" name="Google Shape;28;g23ddd84aa1d_0_6377"/>
          <p:cNvSpPr/>
          <p:nvPr/>
        </p:nvSpPr>
        <p:spPr>
          <a:xfrm>
            <a:off x="0" y="133"/>
            <a:ext cx="12192000" cy="22824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9" name="Google Shape;29;g23ddd84aa1d_0_6377"/>
          <p:cNvCxnSpPr/>
          <p:nvPr/>
        </p:nvCxnSpPr>
        <p:spPr>
          <a:xfrm>
            <a:off x="855912" y="4796667"/>
            <a:ext cx="520500" cy="0"/>
          </a:xfrm>
          <a:prstGeom prst="straightConnector1">
            <a:avLst/>
          </a:prstGeom>
          <a:noFill/>
          <a:ln cap="flat" cmpd="sng" w="28575">
            <a:solidFill>
              <a:schemeClr val="accent1"/>
            </a:solidFill>
            <a:prstDash val="solid"/>
            <a:round/>
            <a:headEnd len="sm" w="sm" type="none"/>
            <a:tailEnd len="sm" w="sm" type="none"/>
          </a:ln>
        </p:spPr>
      </p:cxnSp>
      <p:sp>
        <p:nvSpPr>
          <p:cNvPr id="30" name="Google Shape;30;g23ddd84aa1d_0_6377"/>
          <p:cNvSpPr txBox="1"/>
          <p:nvPr>
            <p:ph type="ctrTitle"/>
          </p:nvPr>
        </p:nvSpPr>
        <p:spPr>
          <a:xfrm>
            <a:off x="683600" y="2524400"/>
            <a:ext cx="10824900" cy="20304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Clr>
                <a:schemeClr val="accent1"/>
              </a:buClr>
              <a:buSzPts val="5600"/>
              <a:buNone/>
              <a:defRPr sz="5600">
                <a:solidFill>
                  <a:schemeClr val="accent1"/>
                </a:solidFill>
              </a:defRPr>
            </a:lvl1pPr>
            <a:lvl2pPr lvl="1" algn="l">
              <a:lnSpc>
                <a:spcPct val="100000"/>
              </a:lnSpc>
              <a:spcBef>
                <a:spcPts val="0"/>
              </a:spcBef>
              <a:spcAft>
                <a:spcPts val="0"/>
              </a:spcAft>
              <a:buClr>
                <a:schemeClr val="accent1"/>
              </a:buClr>
              <a:buSzPts val="5600"/>
              <a:buNone/>
              <a:defRPr sz="5600">
                <a:solidFill>
                  <a:schemeClr val="accent1"/>
                </a:solidFill>
              </a:defRPr>
            </a:lvl2pPr>
            <a:lvl3pPr lvl="2" algn="l">
              <a:lnSpc>
                <a:spcPct val="100000"/>
              </a:lnSpc>
              <a:spcBef>
                <a:spcPts val="0"/>
              </a:spcBef>
              <a:spcAft>
                <a:spcPts val="0"/>
              </a:spcAft>
              <a:buClr>
                <a:schemeClr val="accent1"/>
              </a:buClr>
              <a:buSzPts val="5600"/>
              <a:buNone/>
              <a:defRPr sz="5600">
                <a:solidFill>
                  <a:schemeClr val="accent1"/>
                </a:solidFill>
              </a:defRPr>
            </a:lvl3pPr>
            <a:lvl4pPr lvl="3" algn="l">
              <a:lnSpc>
                <a:spcPct val="100000"/>
              </a:lnSpc>
              <a:spcBef>
                <a:spcPts val="0"/>
              </a:spcBef>
              <a:spcAft>
                <a:spcPts val="0"/>
              </a:spcAft>
              <a:buClr>
                <a:schemeClr val="accent1"/>
              </a:buClr>
              <a:buSzPts val="5600"/>
              <a:buNone/>
              <a:defRPr sz="5600">
                <a:solidFill>
                  <a:schemeClr val="accent1"/>
                </a:solidFill>
              </a:defRPr>
            </a:lvl4pPr>
            <a:lvl5pPr lvl="4" algn="l">
              <a:lnSpc>
                <a:spcPct val="100000"/>
              </a:lnSpc>
              <a:spcBef>
                <a:spcPts val="0"/>
              </a:spcBef>
              <a:spcAft>
                <a:spcPts val="0"/>
              </a:spcAft>
              <a:buClr>
                <a:schemeClr val="accent1"/>
              </a:buClr>
              <a:buSzPts val="5600"/>
              <a:buNone/>
              <a:defRPr sz="5600">
                <a:solidFill>
                  <a:schemeClr val="accent1"/>
                </a:solidFill>
              </a:defRPr>
            </a:lvl5pPr>
            <a:lvl6pPr lvl="5" algn="l">
              <a:lnSpc>
                <a:spcPct val="100000"/>
              </a:lnSpc>
              <a:spcBef>
                <a:spcPts val="0"/>
              </a:spcBef>
              <a:spcAft>
                <a:spcPts val="0"/>
              </a:spcAft>
              <a:buClr>
                <a:schemeClr val="accent1"/>
              </a:buClr>
              <a:buSzPts val="5600"/>
              <a:buNone/>
              <a:defRPr sz="5600">
                <a:solidFill>
                  <a:schemeClr val="accent1"/>
                </a:solidFill>
              </a:defRPr>
            </a:lvl6pPr>
            <a:lvl7pPr lvl="6" algn="l">
              <a:lnSpc>
                <a:spcPct val="100000"/>
              </a:lnSpc>
              <a:spcBef>
                <a:spcPts val="0"/>
              </a:spcBef>
              <a:spcAft>
                <a:spcPts val="0"/>
              </a:spcAft>
              <a:buClr>
                <a:schemeClr val="accent1"/>
              </a:buClr>
              <a:buSzPts val="5600"/>
              <a:buNone/>
              <a:defRPr sz="5600">
                <a:solidFill>
                  <a:schemeClr val="accent1"/>
                </a:solidFill>
              </a:defRPr>
            </a:lvl7pPr>
            <a:lvl8pPr lvl="7" algn="l">
              <a:lnSpc>
                <a:spcPct val="100000"/>
              </a:lnSpc>
              <a:spcBef>
                <a:spcPts val="0"/>
              </a:spcBef>
              <a:spcAft>
                <a:spcPts val="0"/>
              </a:spcAft>
              <a:buClr>
                <a:schemeClr val="accent1"/>
              </a:buClr>
              <a:buSzPts val="5600"/>
              <a:buNone/>
              <a:defRPr sz="5600">
                <a:solidFill>
                  <a:schemeClr val="accent1"/>
                </a:solidFill>
              </a:defRPr>
            </a:lvl8pPr>
            <a:lvl9pPr lvl="8" algn="l">
              <a:lnSpc>
                <a:spcPct val="100000"/>
              </a:lnSpc>
              <a:spcBef>
                <a:spcPts val="0"/>
              </a:spcBef>
              <a:spcAft>
                <a:spcPts val="0"/>
              </a:spcAft>
              <a:buClr>
                <a:schemeClr val="accent1"/>
              </a:buClr>
              <a:buSzPts val="5600"/>
              <a:buNone/>
              <a:defRPr sz="5600">
                <a:solidFill>
                  <a:schemeClr val="accent1"/>
                </a:solidFill>
              </a:defRPr>
            </a:lvl9pPr>
          </a:lstStyle>
          <a:p/>
        </p:txBody>
      </p:sp>
      <p:sp>
        <p:nvSpPr>
          <p:cNvPr id="31" name="Google Shape;31;g23ddd84aa1d_0_6377"/>
          <p:cNvSpPr txBox="1"/>
          <p:nvPr>
            <p:ph idx="1" type="subTitle"/>
          </p:nvPr>
        </p:nvSpPr>
        <p:spPr>
          <a:xfrm>
            <a:off x="683600" y="5120852"/>
            <a:ext cx="10824900" cy="10500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Clr>
                <a:schemeClr val="accent2"/>
              </a:buClr>
              <a:buSzPts val="3200"/>
              <a:buNone/>
              <a:defRPr sz="3200">
                <a:solidFill>
                  <a:schemeClr val="accent2"/>
                </a:solidFill>
              </a:defRPr>
            </a:lvl1pPr>
            <a:lvl2pPr lvl="1" algn="l">
              <a:lnSpc>
                <a:spcPct val="100000"/>
              </a:lnSpc>
              <a:spcBef>
                <a:spcPts val="0"/>
              </a:spcBef>
              <a:spcAft>
                <a:spcPts val="0"/>
              </a:spcAft>
              <a:buClr>
                <a:schemeClr val="accent2"/>
              </a:buClr>
              <a:buSzPts val="3200"/>
              <a:buNone/>
              <a:defRPr sz="3200">
                <a:solidFill>
                  <a:schemeClr val="accent2"/>
                </a:solidFill>
              </a:defRPr>
            </a:lvl2pPr>
            <a:lvl3pPr lvl="2" algn="l">
              <a:lnSpc>
                <a:spcPct val="100000"/>
              </a:lnSpc>
              <a:spcBef>
                <a:spcPts val="0"/>
              </a:spcBef>
              <a:spcAft>
                <a:spcPts val="0"/>
              </a:spcAft>
              <a:buClr>
                <a:schemeClr val="accent2"/>
              </a:buClr>
              <a:buSzPts val="3200"/>
              <a:buNone/>
              <a:defRPr sz="3200">
                <a:solidFill>
                  <a:schemeClr val="accent2"/>
                </a:solidFill>
              </a:defRPr>
            </a:lvl3pPr>
            <a:lvl4pPr lvl="3" algn="l">
              <a:lnSpc>
                <a:spcPct val="100000"/>
              </a:lnSpc>
              <a:spcBef>
                <a:spcPts val="0"/>
              </a:spcBef>
              <a:spcAft>
                <a:spcPts val="0"/>
              </a:spcAft>
              <a:buClr>
                <a:schemeClr val="accent2"/>
              </a:buClr>
              <a:buSzPts val="3200"/>
              <a:buNone/>
              <a:defRPr sz="3200">
                <a:solidFill>
                  <a:schemeClr val="accent2"/>
                </a:solidFill>
              </a:defRPr>
            </a:lvl4pPr>
            <a:lvl5pPr lvl="4" algn="l">
              <a:lnSpc>
                <a:spcPct val="100000"/>
              </a:lnSpc>
              <a:spcBef>
                <a:spcPts val="0"/>
              </a:spcBef>
              <a:spcAft>
                <a:spcPts val="0"/>
              </a:spcAft>
              <a:buClr>
                <a:schemeClr val="accent2"/>
              </a:buClr>
              <a:buSzPts val="3200"/>
              <a:buNone/>
              <a:defRPr sz="3200">
                <a:solidFill>
                  <a:schemeClr val="accent2"/>
                </a:solidFill>
              </a:defRPr>
            </a:lvl5pPr>
            <a:lvl6pPr lvl="5" algn="l">
              <a:lnSpc>
                <a:spcPct val="100000"/>
              </a:lnSpc>
              <a:spcBef>
                <a:spcPts val="0"/>
              </a:spcBef>
              <a:spcAft>
                <a:spcPts val="0"/>
              </a:spcAft>
              <a:buClr>
                <a:schemeClr val="accent2"/>
              </a:buClr>
              <a:buSzPts val="3200"/>
              <a:buNone/>
              <a:defRPr sz="3200">
                <a:solidFill>
                  <a:schemeClr val="accent2"/>
                </a:solidFill>
              </a:defRPr>
            </a:lvl6pPr>
            <a:lvl7pPr lvl="6" algn="l">
              <a:lnSpc>
                <a:spcPct val="100000"/>
              </a:lnSpc>
              <a:spcBef>
                <a:spcPts val="0"/>
              </a:spcBef>
              <a:spcAft>
                <a:spcPts val="0"/>
              </a:spcAft>
              <a:buClr>
                <a:schemeClr val="accent2"/>
              </a:buClr>
              <a:buSzPts val="3200"/>
              <a:buNone/>
              <a:defRPr sz="3200">
                <a:solidFill>
                  <a:schemeClr val="accent2"/>
                </a:solidFill>
              </a:defRPr>
            </a:lvl7pPr>
            <a:lvl8pPr lvl="7" algn="l">
              <a:lnSpc>
                <a:spcPct val="100000"/>
              </a:lnSpc>
              <a:spcBef>
                <a:spcPts val="0"/>
              </a:spcBef>
              <a:spcAft>
                <a:spcPts val="0"/>
              </a:spcAft>
              <a:buClr>
                <a:schemeClr val="accent2"/>
              </a:buClr>
              <a:buSzPts val="3200"/>
              <a:buNone/>
              <a:defRPr sz="3200">
                <a:solidFill>
                  <a:schemeClr val="accent2"/>
                </a:solidFill>
              </a:defRPr>
            </a:lvl8pPr>
            <a:lvl9pPr lvl="8" algn="l">
              <a:lnSpc>
                <a:spcPct val="100000"/>
              </a:lnSpc>
              <a:spcBef>
                <a:spcPts val="0"/>
              </a:spcBef>
              <a:spcAft>
                <a:spcPts val="0"/>
              </a:spcAft>
              <a:buClr>
                <a:schemeClr val="accent2"/>
              </a:buClr>
              <a:buSzPts val="3200"/>
              <a:buNone/>
              <a:defRPr sz="3200">
                <a:solidFill>
                  <a:schemeClr val="accent2"/>
                </a:solidFill>
              </a:defRPr>
            </a:lvl9pPr>
          </a:lstStyle>
          <a:p/>
        </p:txBody>
      </p:sp>
      <p:sp>
        <p:nvSpPr>
          <p:cNvPr id="32" name="Google Shape;32;g23ddd84aa1d_0_637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3" name="Shape 33"/>
        <p:cNvGrpSpPr/>
        <p:nvPr/>
      </p:nvGrpSpPr>
      <p:grpSpPr>
        <a:xfrm>
          <a:off x="0" y="0"/>
          <a:ext cx="0" cy="0"/>
          <a:chOff x="0" y="0"/>
          <a:chExt cx="0" cy="0"/>
        </a:xfrm>
      </p:grpSpPr>
      <p:cxnSp>
        <p:nvCxnSpPr>
          <p:cNvPr id="34" name="Google Shape;34;g23ddd84aa1d_0_6383"/>
          <p:cNvCxnSpPr/>
          <p:nvPr/>
        </p:nvCxnSpPr>
        <p:spPr>
          <a:xfrm>
            <a:off x="855912" y="4796667"/>
            <a:ext cx="520500" cy="0"/>
          </a:xfrm>
          <a:prstGeom prst="straightConnector1">
            <a:avLst/>
          </a:prstGeom>
          <a:noFill/>
          <a:ln cap="flat" cmpd="sng" w="28575">
            <a:solidFill>
              <a:schemeClr val="lt2"/>
            </a:solidFill>
            <a:prstDash val="solid"/>
            <a:round/>
            <a:headEnd len="sm" w="sm" type="none"/>
            <a:tailEnd len="sm" w="sm" type="none"/>
          </a:ln>
        </p:spPr>
      </p:cxnSp>
      <p:sp>
        <p:nvSpPr>
          <p:cNvPr id="35" name="Google Shape;35;g23ddd84aa1d_0_6383"/>
          <p:cNvSpPr txBox="1"/>
          <p:nvPr>
            <p:ph type="title"/>
          </p:nvPr>
        </p:nvSpPr>
        <p:spPr>
          <a:xfrm>
            <a:off x="683600" y="2524400"/>
            <a:ext cx="10824900" cy="20304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Clr>
                <a:schemeClr val="accent1"/>
              </a:buClr>
              <a:buSzPts val="8000"/>
              <a:buNone/>
              <a:defRPr sz="8000">
                <a:solidFill>
                  <a:schemeClr val="accent1"/>
                </a:solidFill>
              </a:defRPr>
            </a:lvl1pPr>
            <a:lvl2pPr lvl="1" algn="l">
              <a:lnSpc>
                <a:spcPct val="100000"/>
              </a:lnSpc>
              <a:spcBef>
                <a:spcPts val="0"/>
              </a:spcBef>
              <a:spcAft>
                <a:spcPts val="0"/>
              </a:spcAft>
              <a:buClr>
                <a:schemeClr val="accent1"/>
              </a:buClr>
              <a:buSzPts val="8000"/>
              <a:buNone/>
              <a:defRPr sz="8000">
                <a:solidFill>
                  <a:schemeClr val="accent1"/>
                </a:solidFill>
              </a:defRPr>
            </a:lvl2pPr>
            <a:lvl3pPr lvl="2" algn="l">
              <a:lnSpc>
                <a:spcPct val="100000"/>
              </a:lnSpc>
              <a:spcBef>
                <a:spcPts val="0"/>
              </a:spcBef>
              <a:spcAft>
                <a:spcPts val="0"/>
              </a:spcAft>
              <a:buClr>
                <a:schemeClr val="accent1"/>
              </a:buClr>
              <a:buSzPts val="8000"/>
              <a:buNone/>
              <a:defRPr sz="8000">
                <a:solidFill>
                  <a:schemeClr val="accent1"/>
                </a:solidFill>
              </a:defRPr>
            </a:lvl3pPr>
            <a:lvl4pPr lvl="3" algn="l">
              <a:lnSpc>
                <a:spcPct val="100000"/>
              </a:lnSpc>
              <a:spcBef>
                <a:spcPts val="0"/>
              </a:spcBef>
              <a:spcAft>
                <a:spcPts val="0"/>
              </a:spcAft>
              <a:buClr>
                <a:schemeClr val="accent1"/>
              </a:buClr>
              <a:buSzPts val="8000"/>
              <a:buNone/>
              <a:defRPr sz="8000">
                <a:solidFill>
                  <a:schemeClr val="accent1"/>
                </a:solidFill>
              </a:defRPr>
            </a:lvl4pPr>
            <a:lvl5pPr lvl="4" algn="l">
              <a:lnSpc>
                <a:spcPct val="100000"/>
              </a:lnSpc>
              <a:spcBef>
                <a:spcPts val="0"/>
              </a:spcBef>
              <a:spcAft>
                <a:spcPts val="0"/>
              </a:spcAft>
              <a:buClr>
                <a:schemeClr val="accent1"/>
              </a:buClr>
              <a:buSzPts val="8000"/>
              <a:buNone/>
              <a:defRPr sz="8000">
                <a:solidFill>
                  <a:schemeClr val="accent1"/>
                </a:solidFill>
              </a:defRPr>
            </a:lvl5pPr>
            <a:lvl6pPr lvl="5" algn="l">
              <a:lnSpc>
                <a:spcPct val="100000"/>
              </a:lnSpc>
              <a:spcBef>
                <a:spcPts val="0"/>
              </a:spcBef>
              <a:spcAft>
                <a:spcPts val="0"/>
              </a:spcAft>
              <a:buClr>
                <a:schemeClr val="accent1"/>
              </a:buClr>
              <a:buSzPts val="8000"/>
              <a:buNone/>
              <a:defRPr sz="8000">
                <a:solidFill>
                  <a:schemeClr val="accent1"/>
                </a:solidFill>
              </a:defRPr>
            </a:lvl6pPr>
            <a:lvl7pPr lvl="6" algn="l">
              <a:lnSpc>
                <a:spcPct val="100000"/>
              </a:lnSpc>
              <a:spcBef>
                <a:spcPts val="0"/>
              </a:spcBef>
              <a:spcAft>
                <a:spcPts val="0"/>
              </a:spcAft>
              <a:buClr>
                <a:schemeClr val="accent1"/>
              </a:buClr>
              <a:buSzPts val="8000"/>
              <a:buNone/>
              <a:defRPr sz="8000">
                <a:solidFill>
                  <a:schemeClr val="accent1"/>
                </a:solidFill>
              </a:defRPr>
            </a:lvl7pPr>
            <a:lvl8pPr lvl="7" algn="l">
              <a:lnSpc>
                <a:spcPct val="100000"/>
              </a:lnSpc>
              <a:spcBef>
                <a:spcPts val="0"/>
              </a:spcBef>
              <a:spcAft>
                <a:spcPts val="0"/>
              </a:spcAft>
              <a:buClr>
                <a:schemeClr val="accent1"/>
              </a:buClr>
              <a:buSzPts val="8000"/>
              <a:buNone/>
              <a:defRPr sz="8000">
                <a:solidFill>
                  <a:schemeClr val="accent1"/>
                </a:solidFill>
              </a:defRPr>
            </a:lvl8pPr>
            <a:lvl9pPr lvl="8" algn="l">
              <a:lnSpc>
                <a:spcPct val="100000"/>
              </a:lnSpc>
              <a:spcBef>
                <a:spcPts val="0"/>
              </a:spcBef>
              <a:spcAft>
                <a:spcPts val="0"/>
              </a:spcAft>
              <a:buClr>
                <a:schemeClr val="accent1"/>
              </a:buClr>
              <a:buSzPts val="8000"/>
              <a:buNone/>
              <a:defRPr sz="8000">
                <a:solidFill>
                  <a:schemeClr val="accent1"/>
                </a:solidFill>
              </a:defRPr>
            </a:lvl9pPr>
          </a:lstStyle>
          <a:p/>
        </p:txBody>
      </p:sp>
      <p:sp>
        <p:nvSpPr>
          <p:cNvPr id="36" name="Google Shape;36;g23ddd84aa1d_0_638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37" name="Shape 37"/>
        <p:cNvGrpSpPr/>
        <p:nvPr/>
      </p:nvGrpSpPr>
      <p:grpSpPr>
        <a:xfrm>
          <a:off x="0" y="0"/>
          <a:ext cx="0" cy="0"/>
          <a:chOff x="0" y="0"/>
          <a:chExt cx="0" cy="0"/>
        </a:xfrm>
      </p:grpSpPr>
      <p:sp>
        <p:nvSpPr>
          <p:cNvPr id="38" name="Google Shape;38;g23ddd84aa1d_0_6387"/>
          <p:cNvSpPr/>
          <p:nvPr/>
        </p:nvSpPr>
        <p:spPr>
          <a:xfrm>
            <a:off x="0" y="6727600"/>
            <a:ext cx="12192000" cy="130500"/>
          </a:xfrm>
          <a:prstGeom prst="rect">
            <a:avLst/>
          </a:prstGeom>
          <a:solidFill>
            <a:schemeClr val="lt2"/>
          </a:solidFill>
          <a:ln>
            <a:noFill/>
          </a:ln>
        </p:spPr>
        <p:txBody>
          <a:bodyPr anchorCtr="0" anchor="ctr" bIns="121900" lIns="121900" spcFirstLastPara="1" rIns="121900" wrap="square" tIns="121900">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g23ddd84aa1d_0_6387"/>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40" name="Google Shape;40;g23ddd84aa1d_0_6387"/>
          <p:cNvSpPr txBox="1"/>
          <p:nvPr>
            <p:ph idx="1" type="body"/>
          </p:nvPr>
        </p:nvSpPr>
        <p:spPr>
          <a:xfrm>
            <a:off x="415600" y="1562133"/>
            <a:ext cx="11360700" cy="4529700"/>
          </a:xfrm>
          <a:prstGeom prst="rect">
            <a:avLst/>
          </a:prstGeom>
          <a:noFill/>
          <a:ln>
            <a:noFill/>
          </a:ln>
        </p:spPr>
        <p:txBody>
          <a:bodyPr anchorCtr="0" anchor="t" bIns="121900" lIns="121900" spcFirstLastPara="1" rIns="121900" wrap="square" tIns="121900">
            <a:normAutofit/>
          </a:bodyPr>
          <a:lstStyle>
            <a:lvl1pPr indent="-381000" lvl="0" marL="457200" algn="l">
              <a:lnSpc>
                <a:spcPct val="115000"/>
              </a:lnSpc>
              <a:spcBef>
                <a:spcPts val="0"/>
              </a:spcBef>
              <a:spcAft>
                <a:spcPts val="0"/>
              </a:spcAft>
              <a:buSzPts val="2400"/>
              <a:buChar char="●"/>
              <a:defRPr/>
            </a:lvl1pPr>
            <a:lvl2pPr indent="-349250" lvl="1" marL="914400" algn="l">
              <a:lnSpc>
                <a:spcPct val="115000"/>
              </a:lnSpc>
              <a:spcBef>
                <a:spcPts val="0"/>
              </a:spcBef>
              <a:spcAft>
                <a:spcPts val="0"/>
              </a:spcAft>
              <a:buSzPts val="1900"/>
              <a:buChar char="○"/>
              <a:defRPr/>
            </a:lvl2pPr>
            <a:lvl3pPr indent="-349250" lvl="2" marL="1371600" algn="l">
              <a:lnSpc>
                <a:spcPct val="115000"/>
              </a:lnSpc>
              <a:spcBef>
                <a:spcPts val="0"/>
              </a:spcBef>
              <a:spcAft>
                <a:spcPts val="0"/>
              </a:spcAft>
              <a:buSzPts val="1900"/>
              <a:buChar char="■"/>
              <a:defRPr/>
            </a:lvl3pPr>
            <a:lvl4pPr indent="-349250" lvl="3" marL="1828800" algn="l">
              <a:lnSpc>
                <a:spcPct val="115000"/>
              </a:lnSpc>
              <a:spcBef>
                <a:spcPts val="0"/>
              </a:spcBef>
              <a:spcAft>
                <a:spcPts val="0"/>
              </a:spcAft>
              <a:buSzPts val="1900"/>
              <a:buChar char="●"/>
              <a:defRPr/>
            </a:lvl4pPr>
            <a:lvl5pPr indent="-349250" lvl="4" marL="2286000" algn="l">
              <a:lnSpc>
                <a:spcPct val="115000"/>
              </a:lnSpc>
              <a:spcBef>
                <a:spcPts val="0"/>
              </a:spcBef>
              <a:spcAft>
                <a:spcPts val="0"/>
              </a:spcAft>
              <a:buSzPts val="1900"/>
              <a:buChar char="○"/>
              <a:defRPr/>
            </a:lvl5pPr>
            <a:lvl6pPr indent="-349250" lvl="5" marL="2743200" algn="l">
              <a:lnSpc>
                <a:spcPct val="115000"/>
              </a:lnSpc>
              <a:spcBef>
                <a:spcPts val="0"/>
              </a:spcBef>
              <a:spcAft>
                <a:spcPts val="0"/>
              </a:spcAft>
              <a:buSzPts val="1900"/>
              <a:buChar char="■"/>
              <a:defRPr/>
            </a:lvl6pPr>
            <a:lvl7pPr indent="-349250" lvl="6" marL="3200400" algn="l">
              <a:lnSpc>
                <a:spcPct val="115000"/>
              </a:lnSpc>
              <a:spcBef>
                <a:spcPts val="0"/>
              </a:spcBef>
              <a:spcAft>
                <a:spcPts val="0"/>
              </a:spcAft>
              <a:buSzPts val="1900"/>
              <a:buChar char="●"/>
              <a:defRPr/>
            </a:lvl7pPr>
            <a:lvl8pPr indent="-349250" lvl="7" marL="3657600" algn="l">
              <a:lnSpc>
                <a:spcPct val="115000"/>
              </a:lnSpc>
              <a:spcBef>
                <a:spcPts val="0"/>
              </a:spcBef>
              <a:spcAft>
                <a:spcPts val="0"/>
              </a:spcAft>
              <a:buSzPts val="1900"/>
              <a:buChar char="○"/>
              <a:defRPr/>
            </a:lvl8pPr>
            <a:lvl9pPr indent="-349250" lvl="8" marL="4114800" algn="l">
              <a:lnSpc>
                <a:spcPct val="115000"/>
              </a:lnSpc>
              <a:spcBef>
                <a:spcPts val="0"/>
              </a:spcBef>
              <a:spcAft>
                <a:spcPts val="0"/>
              </a:spcAft>
              <a:buSzPts val="1900"/>
              <a:buChar char="■"/>
              <a:defRPr/>
            </a:lvl9pPr>
          </a:lstStyle>
          <a:p/>
        </p:txBody>
      </p:sp>
      <p:sp>
        <p:nvSpPr>
          <p:cNvPr id="41" name="Google Shape;41;g23ddd84aa1d_0_638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42" name="Shape 42"/>
        <p:cNvGrpSpPr/>
        <p:nvPr/>
      </p:nvGrpSpPr>
      <p:grpSpPr>
        <a:xfrm>
          <a:off x="0" y="0"/>
          <a:ext cx="0" cy="0"/>
          <a:chOff x="0" y="0"/>
          <a:chExt cx="0" cy="0"/>
        </a:xfrm>
      </p:grpSpPr>
      <p:sp>
        <p:nvSpPr>
          <p:cNvPr id="43" name="Google Shape;43;g23ddd84aa1d_0_6392"/>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44" name="Google Shape;44;g23ddd84aa1d_0_6392"/>
          <p:cNvSpPr txBox="1"/>
          <p:nvPr>
            <p:ph idx="1" type="body"/>
          </p:nvPr>
        </p:nvSpPr>
        <p:spPr>
          <a:xfrm>
            <a:off x="415600" y="1562233"/>
            <a:ext cx="5333100" cy="4529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5" name="Google Shape;45;g23ddd84aa1d_0_6392"/>
          <p:cNvSpPr txBox="1"/>
          <p:nvPr>
            <p:ph idx="2" type="body"/>
          </p:nvPr>
        </p:nvSpPr>
        <p:spPr>
          <a:xfrm>
            <a:off x="6443200" y="1562233"/>
            <a:ext cx="5333100" cy="4529700"/>
          </a:xfrm>
          <a:prstGeom prst="rect">
            <a:avLst/>
          </a:prstGeom>
          <a:noFill/>
          <a:ln>
            <a:noFill/>
          </a:ln>
        </p:spPr>
        <p:txBody>
          <a:bodyPr anchorCtr="0" anchor="t" bIns="121900" lIns="121900" spcFirstLastPara="1" rIns="121900" wrap="square" tIns="121900">
            <a:normAutofit/>
          </a:bodyPr>
          <a:lstStyle>
            <a:lvl1pPr indent="-349250" lvl="0" marL="457200" algn="l">
              <a:lnSpc>
                <a:spcPct val="115000"/>
              </a:lnSpc>
              <a:spcBef>
                <a:spcPts val="0"/>
              </a:spcBef>
              <a:spcAft>
                <a:spcPts val="0"/>
              </a:spcAft>
              <a:buSzPts val="1900"/>
              <a:buChar char="●"/>
              <a:defRPr sz="19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46" name="Google Shape;46;g23ddd84aa1d_0_6392"/>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7" name="Shape 47"/>
        <p:cNvGrpSpPr/>
        <p:nvPr/>
      </p:nvGrpSpPr>
      <p:grpSpPr>
        <a:xfrm>
          <a:off x="0" y="0"/>
          <a:ext cx="0" cy="0"/>
          <a:chOff x="0" y="0"/>
          <a:chExt cx="0" cy="0"/>
        </a:xfrm>
      </p:grpSpPr>
      <p:sp>
        <p:nvSpPr>
          <p:cNvPr id="48" name="Google Shape;48;g23ddd84aa1d_0_6397"/>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rmAutofit/>
          </a:bodyPr>
          <a:lstStyle>
            <a:lvl1pPr lvl="0" algn="l">
              <a:lnSpc>
                <a:spcPct val="100000"/>
              </a:lnSpc>
              <a:spcBef>
                <a:spcPts val="0"/>
              </a:spcBef>
              <a:spcAft>
                <a:spcPts val="0"/>
              </a:spcAft>
              <a:buSzPts val="4000"/>
              <a:buNone/>
              <a:defRPr/>
            </a:lvl1pPr>
            <a:lvl2pPr lvl="1" algn="l">
              <a:lnSpc>
                <a:spcPct val="100000"/>
              </a:lnSpc>
              <a:spcBef>
                <a:spcPts val="0"/>
              </a:spcBef>
              <a:spcAft>
                <a:spcPts val="0"/>
              </a:spcAft>
              <a:buSzPts val="4000"/>
              <a:buNone/>
              <a:defRPr/>
            </a:lvl2pPr>
            <a:lvl3pPr lvl="2" algn="l">
              <a:lnSpc>
                <a:spcPct val="100000"/>
              </a:lnSpc>
              <a:spcBef>
                <a:spcPts val="0"/>
              </a:spcBef>
              <a:spcAft>
                <a:spcPts val="0"/>
              </a:spcAft>
              <a:buSzPts val="4000"/>
              <a:buNone/>
              <a:defRPr/>
            </a:lvl3pPr>
            <a:lvl4pPr lvl="3" algn="l">
              <a:lnSpc>
                <a:spcPct val="100000"/>
              </a:lnSpc>
              <a:spcBef>
                <a:spcPts val="0"/>
              </a:spcBef>
              <a:spcAft>
                <a:spcPts val="0"/>
              </a:spcAft>
              <a:buSzPts val="4000"/>
              <a:buNone/>
              <a:defRPr/>
            </a:lvl4pPr>
            <a:lvl5pPr lvl="4" algn="l">
              <a:lnSpc>
                <a:spcPct val="100000"/>
              </a:lnSpc>
              <a:spcBef>
                <a:spcPts val="0"/>
              </a:spcBef>
              <a:spcAft>
                <a:spcPts val="0"/>
              </a:spcAft>
              <a:buSzPts val="4000"/>
              <a:buNone/>
              <a:defRPr/>
            </a:lvl5pPr>
            <a:lvl6pPr lvl="5" algn="l">
              <a:lnSpc>
                <a:spcPct val="100000"/>
              </a:lnSpc>
              <a:spcBef>
                <a:spcPts val="0"/>
              </a:spcBef>
              <a:spcAft>
                <a:spcPts val="0"/>
              </a:spcAft>
              <a:buSzPts val="4000"/>
              <a:buNone/>
              <a:defRPr/>
            </a:lvl6pPr>
            <a:lvl7pPr lvl="6" algn="l">
              <a:lnSpc>
                <a:spcPct val="100000"/>
              </a:lnSpc>
              <a:spcBef>
                <a:spcPts val="0"/>
              </a:spcBef>
              <a:spcAft>
                <a:spcPts val="0"/>
              </a:spcAft>
              <a:buSzPts val="4000"/>
              <a:buNone/>
              <a:defRPr/>
            </a:lvl7pPr>
            <a:lvl8pPr lvl="7" algn="l">
              <a:lnSpc>
                <a:spcPct val="100000"/>
              </a:lnSpc>
              <a:spcBef>
                <a:spcPts val="0"/>
              </a:spcBef>
              <a:spcAft>
                <a:spcPts val="0"/>
              </a:spcAft>
              <a:buSzPts val="4000"/>
              <a:buNone/>
              <a:defRPr/>
            </a:lvl8pPr>
            <a:lvl9pPr lvl="8" algn="l">
              <a:lnSpc>
                <a:spcPct val="100000"/>
              </a:lnSpc>
              <a:spcBef>
                <a:spcPts val="0"/>
              </a:spcBef>
              <a:spcAft>
                <a:spcPts val="0"/>
              </a:spcAft>
              <a:buSzPts val="4000"/>
              <a:buNone/>
              <a:defRPr/>
            </a:lvl9pPr>
          </a:lstStyle>
          <a:p/>
        </p:txBody>
      </p:sp>
      <p:sp>
        <p:nvSpPr>
          <p:cNvPr id="49" name="Google Shape;49;g23ddd84aa1d_0_6397"/>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50" name="Shape 50"/>
        <p:cNvGrpSpPr/>
        <p:nvPr/>
      </p:nvGrpSpPr>
      <p:grpSpPr>
        <a:xfrm>
          <a:off x="0" y="0"/>
          <a:ext cx="0" cy="0"/>
          <a:chOff x="0" y="0"/>
          <a:chExt cx="0" cy="0"/>
        </a:xfrm>
      </p:grpSpPr>
      <p:sp>
        <p:nvSpPr>
          <p:cNvPr id="51" name="Google Shape;51;g23ddd84aa1d_0_6400"/>
          <p:cNvSpPr txBox="1"/>
          <p:nvPr>
            <p:ph type="title"/>
          </p:nvPr>
        </p:nvSpPr>
        <p:spPr>
          <a:xfrm>
            <a:off x="415600" y="740800"/>
            <a:ext cx="3744000" cy="1007700"/>
          </a:xfrm>
          <a:prstGeom prst="rect">
            <a:avLst/>
          </a:prstGeom>
          <a:noFill/>
          <a:ln>
            <a:noFill/>
          </a:ln>
        </p:spPr>
        <p:txBody>
          <a:bodyPr anchorCtr="0" anchor="b" bIns="121900" lIns="121900" spcFirstLastPara="1" rIns="121900" wrap="square" tIns="121900">
            <a:norm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3200"/>
              <a:buNone/>
              <a:defRPr sz="3200"/>
            </a:lvl2pPr>
            <a:lvl3pPr lvl="2" algn="l">
              <a:lnSpc>
                <a:spcPct val="100000"/>
              </a:lnSpc>
              <a:spcBef>
                <a:spcPts val="0"/>
              </a:spcBef>
              <a:spcAft>
                <a:spcPts val="0"/>
              </a:spcAft>
              <a:buSzPts val="3200"/>
              <a:buNone/>
              <a:defRPr sz="3200"/>
            </a:lvl3pPr>
            <a:lvl4pPr lvl="3" algn="l">
              <a:lnSpc>
                <a:spcPct val="100000"/>
              </a:lnSpc>
              <a:spcBef>
                <a:spcPts val="0"/>
              </a:spcBef>
              <a:spcAft>
                <a:spcPts val="0"/>
              </a:spcAft>
              <a:buSzPts val="3200"/>
              <a:buNone/>
              <a:defRPr sz="3200"/>
            </a:lvl4pPr>
            <a:lvl5pPr lvl="4" algn="l">
              <a:lnSpc>
                <a:spcPct val="100000"/>
              </a:lnSpc>
              <a:spcBef>
                <a:spcPts val="0"/>
              </a:spcBef>
              <a:spcAft>
                <a:spcPts val="0"/>
              </a:spcAft>
              <a:buSzPts val="3200"/>
              <a:buNone/>
              <a:defRPr sz="3200"/>
            </a:lvl5pPr>
            <a:lvl6pPr lvl="5" algn="l">
              <a:lnSpc>
                <a:spcPct val="100000"/>
              </a:lnSpc>
              <a:spcBef>
                <a:spcPts val="0"/>
              </a:spcBef>
              <a:spcAft>
                <a:spcPts val="0"/>
              </a:spcAft>
              <a:buSzPts val="3200"/>
              <a:buNone/>
              <a:defRPr sz="3200"/>
            </a:lvl6pPr>
            <a:lvl7pPr lvl="6" algn="l">
              <a:lnSpc>
                <a:spcPct val="100000"/>
              </a:lnSpc>
              <a:spcBef>
                <a:spcPts val="0"/>
              </a:spcBef>
              <a:spcAft>
                <a:spcPts val="0"/>
              </a:spcAft>
              <a:buSzPts val="3200"/>
              <a:buNone/>
              <a:defRPr sz="3200"/>
            </a:lvl7pPr>
            <a:lvl8pPr lvl="7" algn="l">
              <a:lnSpc>
                <a:spcPct val="100000"/>
              </a:lnSpc>
              <a:spcBef>
                <a:spcPts val="0"/>
              </a:spcBef>
              <a:spcAft>
                <a:spcPts val="0"/>
              </a:spcAft>
              <a:buSzPts val="3200"/>
              <a:buNone/>
              <a:defRPr sz="3200"/>
            </a:lvl8pPr>
            <a:lvl9pPr lvl="8" algn="l">
              <a:lnSpc>
                <a:spcPct val="100000"/>
              </a:lnSpc>
              <a:spcBef>
                <a:spcPts val="0"/>
              </a:spcBef>
              <a:spcAft>
                <a:spcPts val="0"/>
              </a:spcAft>
              <a:buSzPts val="3200"/>
              <a:buNone/>
              <a:defRPr sz="3200"/>
            </a:lvl9pPr>
          </a:lstStyle>
          <a:p/>
        </p:txBody>
      </p:sp>
      <p:sp>
        <p:nvSpPr>
          <p:cNvPr id="52" name="Google Shape;52;g23ddd84aa1d_0_6400"/>
          <p:cNvSpPr txBox="1"/>
          <p:nvPr>
            <p:ph idx="1" type="body"/>
          </p:nvPr>
        </p:nvSpPr>
        <p:spPr>
          <a:xfrm>
            <a:off x="415600" y="1852800"/>
            <a:ext cx="3744000" cy="4239300"/>
          </a:xfrm>
          <a:prstGeom prst="rect">
            <a:avLst/>
          </a:prstGeom>
          <a:noFill/>
          <a:ln>
            <a:noFill/>
          </a:ln>
        </p:spPr>
        <p:txBody>
          <a:bodyPr anchorCtr="0" anchor="t" bIns="121900" lIns="121900" spcFirstLastPara="1" rIns="121900" wrap="square" tIns="121900">
            <a:normAutofit/>
          </a:bodyPr>
          <a:lstStyle>
            <a:lvl1pPr indent="-330200" lvl="0" marL="457200" algn="l">
              <a:lnSpc>
                <a:spcPct val="115000"/>
              </a:lnSpc>
              <a:spcBef>
                <a:spcPts val="0"/>
              </a:spcBef>
              <a:spcAft>
                <a:spcPts val="0"/>
              </a:spcAft>
              <a:buSzPts val="1600"/>
              <a:buChar char="●"/>
              <a:defRPr sz="1600"/>
            </a:lvl1pPr>
            <a:lvl2pPr indent="-330200" lvl="1" marL="914400" algn="l">
              <a:lnSpc>
                <a:spcPct val="115000"/>
              </a:lnSpc>
              <a:spcBef>
                <a:spcPts val="0"/>
              </a:spcBef>
              <a:spcAft>
                <a:spcPts val="0"/>
              </a:spcAft>
              <a:buSzPts val="1600"/>
              <a:buChar char="○"/>
              <a:defRPr sz="1600"/>
            </a:lvl2pPr>
            <a:lvl3pPr indent="-330200" lvl="2" marL="1371600" algn="l">
              <a:lnSpc>
                <a:spcPct val="115000"/>
              </a:lnSpc>
              <a:spcBef>
                <a:spcPts val="0"/>
              </a:spcBef>
              <a:spcAft>
                <a:spcPts val="0"/>
              </a:spcAft>
              <a:buSzPts val="1600"/>
              <a:buChar char="■"/>
              <a:defRPr sz="1600"/>
            </a:lvl3pPr>
            <a:lvl4pPr indent="-330200" lvl="3" marL="1828800" algn="l">
              <a:lnSpc>
                <a:spcPct val="115000"/>
              </a:lnSpc>
              <a:spcBef>
                <a:spcPts val="0"/>
              </a:spcBef>
              <a:spcAft>
                <a:spcPts val="0"/>
              </a:spcAft>
              <a:buSzPts val="1600"/>
              <a:buChar char="●"/>
              <a:defRPr sz="1600"/>
            </a:lvl4pPr>
            <a:lvl5pPr indent="-330200" lvl="4" marL="2286000" algn="l">
              <a:lnSpc>
                <a:spcPct val="115000"/>
              </a:lnSpc>
              <a:spcBef>
                <a:spcPts val="0"/>
              </a:spcBef>
              <a:spcAft>
                <a:spcPts val="0"/>
              </a:spcAft>
              <a:buSzPts val="1600"/>
              <a:buChar char="○"/>
              <a:defRPr sz="1600"/>
            </a:lvl5pPr>
            <a:lvl6pPr indent="-330200" lvl="5" marL="2743200" algn="l">
              <a:lnSpc>
                <a:spcPct val="115000"/>
              </a:lnSpc>
              <a:spcBef>
                <a:spcPts val="0"/>
              </a:spcBef>
              <a:spcAft>
                <a:spcPts val="0"/>
              </a:spcAft>
              <a:buSzPts val="1600"/>
              <a:buChar char="■"/>
              <a:defRPr sz="1600"/>
            </a:lvl6pPr>
            <a:lvl7pPr indent="-330200" lvl="6" marL="3200400" algn="l">
              <a:lnSpc>
                <a:spcPct val="115000"/>
              </a:lnSpc>
              <a:spcBef>
                <a:spcPts val="0"/>
              </a:spcBef>
              <a:spcAft>
                <a:spcPts val="0"/>
              </a:spcAft>
              <a:buSzPts val="1600"/>
              <a:buChar char="●"/>
              <a:defRPr sz="1600"/>
            </a:lvl7pPr>
            <a:lvl8pPr indent="-330200" lvl="7" marL="3657600" algn="l">
              <a:lnSpc>
                <a:spcPct val="115000"/>
              </a:lnSpc>
              <a:spcBef>
                <a:spcPts val="0"/>
              </a:spcBef>
              <a:spcAft>
                <a:spcPts val="0"/>
              </a:spcAft>
              <a:buSzPts val="1600"/>
              <a:buChar char="○"/>
              <a:defRPr sz="1600"/>
            </a:lvl8pPr>
            <a:lvl9pPr indent="-330200" lvl="8" marL="4114800" algn="l">
              <a:lnSpc>
                <a:spcPct val="115000"/>
              </a:lnSpc>
              <a:spcBef>
                <a:spcPts val="0"/>
              </a:spcBef>
              <a:spcAft>
                <a:spcPts val="0"/>
              </a:spcAft>
              <a:buSzPts val="1600"/>
              <a:buChar char="■"/>
              <a:defRPr sz="1600"/>
            </a:lvl9pPr>
          </a:lstStyle>
          <a:p/>
        </p:txBody>
      </p:sp>
      <p:sp>
        <p:nvSpPr>
          <p:cNvPr id="53" name="Google Shape;53;g23ddd84aa1d_0_6400"/>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54" name="Shape 54"/>
        <p:cNvGrpSpPr/>
        <p:nvPr/>
      </p:nvGrpSpPr>
      <p:grpSpPr>
        <a:xfrm>
          <a:off x="0" y="0"/>
          <a:ext cx="0" cy="0"/>
          <a:chOff x="0" y="0"/>
          <a:chExt cx="0" cy="0"/>
        </a:xfrm>
      </p:grpSpPr>
      <p:sp>
        <p:nvSpPr>
          <p:cNvPr id="55" name="Google Shape;55;g23ddd84aa1d_0_6404"/>
          <p:cNvSpPr txBox="1"/>
          <p:nvPr>
            <p:ph type="title"/>
          </p:nvPr>
        </p:nvSpPr>
        <p:spPr>
          <a:xfrm>
            <a:off x="653667" y="701800"/>
            <a:ext cx="7472100" cy="5454300"/>
          </a:xfrm>
          <a:prstGeom prst="rect">
            <a:avLst/>
          </a:prstGeom>
          <a:noFill/>
          <a:ln>
            <a:noFill/>
          </a:ln>
        </p:spPr>
        <p:txBody>
          <a:bodyPr anchorCtr="0" anchor="ctr" bIns="121900" lIns="121900" spcFirstLastPara="1" rIns="121900" wrap="square" tIns="121900">
            <a:normAutofit/>
          </a:bodyPr>
          <a:lstStyle>
            <a:lvl1pPr lvl="0" algn="l">
              <a:lnSpc>
                <a:spcPct val="100000"/>
              </a:lnSpc>
              <a:spcBef>
                <a:spcPts val="0"/>
              </a:spcBef>
              <a:spcAft>
                <a:spcPts val="0"/>
              </a:spcAft>
              <a:buClr>
                <a:schemeClr val="accent1"/>
              </a:buClr>
              <a:buSzPts val="7200"/>
              <a:buNone/>
              <a:defRPr sz="7200">
                <a:solidFill>
                  <a:schemeClr val="accent1"/>
                </a:solidFill>
              </a:defRPr>
            </a:lvl1pPr>
            <a:lvl2pPr lvl="1" algn="l">
              <a:lnSpc>
                <a:spcPct val="100000"/>
              </a:lnSpc>
              <a:spcBef>
                <a:spcPts val="0"/>
              </a:spcBef>
              <a:spcAft>
                <a:spcPts val="0"/>
              </a:spcAft>
              <a:buClr>
                <a:schemeClr val="accent1"/>
              </a:buClr>
              <a:buSzPts val="7200"/>
              <a:buNone/>
              <a:defRPr sz="7200">
                <a:solidFill>
                  <a:schemeClr val="accent1"/>
                </a:solidFill>
              </a:defRPr>
            </a:lvl2pPr>
            <a:lvl3pPr lvl="2" algn="l">
              <a:lnSpc>
                <a:spcPct val="100000"/>
              </a:lnSpc>
              <a:spcBef>
                <a:spcPts val="0"/>
              </a:spcBef>
              <a:spcAft>
                <a:spcPts val="0"/>
              </a:spcAft>
              <a:buClr>
                <a:schemeClr val="accent1"/>
              </a:buClr>
              <a:buSzPts val="7200"/>
              <a:buNone/>
              <a:defRPr sz="7200">
                <a:solidFill>
                  <a:schemeClr val="accent1"/>
                </a:solidFill>
              </a:defRPr>
            </a:lvl3pPr>
            <a:lvl4pPr lvl="3" algn="l">
              <a:lnSpc>
                <a:spcPct val="100000"/>
              </a:lnSpc>
              <a:spcBef>
                <a:spcPts val="0"/>
              </a:spcBef>
              <a:spcAft>
                <a:spcPts val="0"/>
              </a:spcAft>
              <a:buClr>
                <a:schemeClr val="accent1"/>
              </a:buClr>
              <a:buSzPts val="7200"/>
              <a:buNone/>
              <a:defRPr sz="7200">
                <a:solidFill>
                  <a:schemeClr val="accent1"/>
                </a:solidFill>
              </a:defRPr>
            </a:lvl4pPr>
            <a:lvl5pPr lvl="4" algn="l">
              <a:lnSpc>
                <a:spcPct val="100000"/>
              </a:lnSpc>
              <a:spcBef>
                <a:spcPts val="0"/>
              </a:spcBef>
              <a:spcAft>
                <a:spcPts val="0"/>
              </a:spcAft>
              <a:buClr>
                <a:schemeClr val="accent1"/>
              </a:buClr>
              <a:buSzPts val="7200"/>
              <a:buNone/>
              <a:defRPr sz="7200">
                <a:solidFill>
                  <a:schemeClr val="accent1"/>
                </a:solidFill>
              </a:defRPr>
            </a:lvl5pPr>
            <a:lvl6pPr lvl="5" algn="l">
              <a:lnSpc>
                <a:spcPct val="100000"/>
              </a:lnSpc>
              <a:spcBef>
                <a:spcPts val="0"/>
              </a:spcBef>
              <a:spcAft>
                <a:spcPts val="0"/>
              </a:spcAft>
              <a:buClr>
                <a:schemeClr val="accent1"/>
              </a:buClr>
              <a:buSzPts val="7200"/>
              <a:buNone/>
              <a:defRPr sz="7200">
                <a:solidFill>
                  <a:schemeClr val="accent1"/>
                </a:solidFill>
              </a:defRPr>
            </a:lvl6pPr>
            <a:lvl7pPr lvl="6" algn="l">
              <a:lnSpc>
                <a:spcPct val="100000"/>
              </a:lnSpc>
              <a:spcBef>
                <a:spcPts val="0"/>
              </a:spcBef>
              <a:spcAft>
                <a:spcPts val="0"/>
              </a:spcAft>
              <a:buClr>
                <a:schemeClr val="accent1"/>
              </a:buClr>
              <a:buSzPts val="7200"/>
              <a:buNone/>
              <a:defRPr sz="7200">
                <a:solidFill>
                  <a:schemeClr val="accent1"/>
                </a:solidFill>
              </a:defRPr>
            </a:lvl7pPr>
            <a:lvl8pPr lvl="7" algn="l">
              <a:lnSpc>
                <a:spcPct val="100000"/>
              </a:lnSpc>
              <a:spcBef>
                <a:spcPts val="0"/>
              </a:spcBef>
              <a:spcAft>
                <a:spcPts val="0"/>
              </a:spcAft>
              <a:buClr>
                <a:schemeClr val="accent1"/>
              </a:buClr>
              <a:buSzPts val="7200"/>
              <a:buNone/>
              <a:defRPr sz="7200">
                <a:solidFill>
                  <a:schemeClr val="accent1"/>
                </a:solidFill>
              </a:defRPr>
            </a:lvl8pPr>
            <a:lvl9pPr lvl="8" algn="l">
              <a:lnSpc>
                <a:spcPct val="100000"/>
              </a:lnSpc>
              <a:spcBef>
                <a:spcPts val="0"/>
              </a:spcBef>
              <a:spcAft>
                <a:spcPts val="0"/>
              </a:spcAft>
              <a:buClr>
                <a:schemeClr val="accent1"/>
              </a:buClr>
              <a:buSzPts val="7200"/>
              <a:buNone/>
              <a:defRPr sz="7200">
                <a:solidFill>
                  <a:schemeClr val="accent1"/>
                </a:solidFill>
              </a:defRPr>
            </a:lvl9pPr>
          </a:lstStyle>
          <a:p/>
        </p:txBody>
      </p:sp>
      <p:sp>
        <p:nvSpPr>
          <p:cNvPr id="56" name="Google Shape;56;g23ddd84aa1d_0_6404"/>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chemeClr val="accent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paperback">
    <p:bg>
      <p:bgPr>
        <a:solidFill>
          <a:schemeClr val="dk1"/>
        </a:solidFill>
      </p:bgPr>
    </p:bg>
    <p:spTree>
      <p:nvGrpSpPr>
        <p:cNvPr id="9" name="Shape 9"/>
        <p:cNvGrpSpPr/>
        <p:nvPr/>
      </p:nvGrpSpPr>
      <p:grpSpPr>
        <a:xfrm>
          <a:off x="0" y="0"/>
          <a:ext cx="0" cy="0"/>
          <a:chOff x="0" y="0"/>
          <a:chExt cx="0" cy="0"/>
        </a:xfrm>
      </p:grpSpPr>
      <p:sp>
        <p:nvSpPr>
          <p:cNvPr id="10" name="Google Shape;10;g23ddd84aa1d_0_6373"/>
          <p:cNvSpPr txBox="1"/>
          <p:nvPr>
            <p:ph type="title"/>
          </p:nvPr>
        </p:nvSpPr>
        <p:spPr>
          <a:xfrm>
            <a:off x="415600" y="593367"/>
            <a:ext cx="11360700" cy="817500"/>
          </a:xfrm>
          <a:prstGeom prst="rect">
            <a:avLst/>
          </a:prstGeom>
          <a:noFill/>
          <a:ln>
            <a:noFill/>
          </a:ln>
        </p:spPr>
        <p:txBody>
          <a:bodyPr anchorCtr="0" anchor="t" bIns="121900" lIns="121900" spcFirstLastPara="1" rIns="121900" wrap="square" tIns="121900">
            <a:normAutofit/>
          </a:bodyPr>
          <a:lstStyle>
            <a:lvl1pPr lvl="0"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1pPr>
            <a:lvl2pPr lvl="1"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2pPr>
            <a:lvl3pPr lvl="2"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3pPr>
            <a:lvl4pPr lvl="3"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4pPr>
            <a:lvl5pPr lvl="4"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5pPr>
            <a:lvl6pPr lvl="5"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6pPr>
            <a:lvl7pPr lvl="6"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7pPr>
            <a:lvl8pPr lvl="7"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8pPr>
            <a:lvl9pPr lvl="8" marR="0" rtl="0" algn="l">
              <a:lnSpc>
                <a:spcPct val="100000"/>
              </a:lnSpc>
              <a:spcBef>
                <a:spcPts val="0"/>
              </a:spcBef>
              <a:spcAft>
                <a:spcPts val="0"/>
              </a:spcAft>
              <a:buClr>
                <a:schemeClr val="dk1"/>
              </a:buClr>
              <a:buSzPts val="4000"/>
              <a:buFont typeface="Old Standard TT"/>
              <a:buNone/>
              <a:defRPr b="0" i="0" sz="4000" u="none" cap="none" strike="noStrike">
                <a:solidFill>
                  <a:schemeClr val="dk1"/>
                </a:solidFill>
                <a:latin typeface="Old Standard TT"/>
                <a:ea typeface="Old Standard TT"/>
                <a:cs typeface="Old Standard TT"/>
                <a:sym typeface="Old Standard TT"/>
              </a:defRPr>
            </a:lvl9pPr>
          </a:lstStyle>
          <a:p/>
        </p:txBody>
      </p:sp>
      <p:sp>
        <p:nvSpPr>
          <p:cNvPr id="11" name="Google Shape;11;g23ddd84aa1d_0_6373"/>
          <p:cNvSpPr txBox="1"/>
          <p:nvPr>
            <p:ph idx="1" type="body"/>
          </p:nvPr>
        </p:nvSpPr>
        <p:spPr>
          <a:xfrm>
            <a:off x="415600" y="1562133"/>
            <a:ext cx="11360700" cy="4529700"/>
          </a:xfrm>
          <a:prstGeom prst="rect">
            <a:avLst/>
          </a:prstGeom>
          <a:noFill/>
          <a:ln>
            <a:noFill/>
          </a:ln>
        </p:spPr>
        <p:txBody>
          <a:bodyPr anchorCtr="0" anchor="t" bIns="121900" lIns="121900" spcFirstLastPara="1" rIns="121900" wrap="square" tIns="121900">
            <a:normAutofit/>
          </a:bodyPr>
          <a:lstStyle>
            <a:lvl1pPr indent="-381000" lvl="0" marL="457200" marR="0" rtl="0" algn="l">
              <a:lnSpc>
                <a:spcPct val="115000"/>
              </a:lnSpc>
              <a:spcBef>
                <a:spcPts val="0"/>
              </a:spcBef>
              <a:spcAft>
                <a:spcPts val="0"/>
              </a:spcAft>
              <a:buClr>
                <a:schemeClr val="dk1"/>
              </a:buClr>
              <a:buSzPts val="2400"/>
              <a:buFont typeface="Old Standard TT"/>
              <a:buChar char="●"/>
              <a:defRPr b="0" i="0" sz="2400" u="none" cap="none" strike="noStrike">
                <a:solidFill>
                  <a:schemeClr val="dk1"/>
                </a:solidFill>
                <a:latin typeface="Old Standard TT"/>
                <a:ea typeface="Old Standard TT"/>
                <a:cs typeface="Old Standard TT"/>
                <a:sym typeface="Old Standard TT"/>
              </a:defRPr>
            </a:lvl1pPr>
            <a:lvl2pPr indent="-349250" lvl="1" marL="9144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2pPr>
            <a:lvl3pPr indent="-349250" lvl="2" marL="13716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3pPr>
            <a:lvl4pPr indent="-349250" lvl="3" marL="18288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4pPr>
            <a:lvl5pPr indent="-349250" lvl="4" marL="22860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5pPr>
            <a:lvl6pPr indent="-349250" lvl="5" marL="27432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6pPr>
            <a:lvl7pPr indent="-349250" lvl="6" marL="32004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7pPr>
            <a:lvl8pPr indent="-349250" lvl="7" marL="36576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8pPr>
            <a:lvl9pPr indent="-349250" lvl="8" marL="4114800" marR="0" rtl="0" algn="l">
              <a:lnSpc>
                <a:spcPct val="115000"/>
              </a:lnSpc>
              <a:spcBef>
                <a:spcPts val="0"/>
              </a:spcBef>
              <a:spcAft>
                <a:spcPts val="0"/>
              </a:spcAft>
              <a:buClr>
                <a:schemeClr val="dk1"/>
              </a:buClr>
              <a:buSzPts val="1900"/>
              <a:buFont typeface="Old Standard TT"/>
              <a:buChar char="■"/>
              <a:defRPr b="0" i="0" sz="1900" u="none" cap="none" strike="noStrike">
                <a:solidFill>
                  <a:schemeClr val="dk1"/>
                </a:solidFill>
                <a:latin typeface="Old Standard TT"/>
                <a:ea typeface="Old Standard TT"/>
                <a:cs typeface="Old Standard TT"/>
                <a:sym typeface="Old Standard TT"/>
              </a:defRPr>
            </a:lvl9pPr>
          </a:lstStyle>
          <a:p/>
        </p:txBody>
      </p:sp>
      <p:sp>
        <p:nvSpPr>
          <p:cNvPr id="12" name="Google Shape;12;g23ddd84aa1d_0_6373"/>
          <p:cNvSpPr txBox="1"/>
          <p:nvPr>
            <p:ph idx="12" type="sldNum"/>
          </p:nvPr>
        </p:nvSpPr>
        <p:spPr>
          <a:xfrm>
            <a:off x="11296610" y="6217622"/>
            <a:ext cx="731700" cy="524700"/>
          </a:xfrm>
          <a:prstGeom prst="rect">
            <a:avLst/>
          </a:prstGeom>
          <a:noFill/>
          <a:ln>
            <a:noFill/>
          </a:ln>
        </p:spPr>
        <p:txBody>
          <a:bodyPr anchorCtr="0" anchor="ctr" bIns="121900" lIns="121900" spcFirstLastPara="1" rIns="121900" wrap="square" tIns="121900">
            <a:norm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chemeClr val="dk1"/>
                </a:solidFill>
                <a:latin typeface="Old Standard TT"/>
                <a:ea typeface="Old Standard TT"/>
                <a:cs typeface="Old Standard TT"/>
                <a:sym typeface="Old Standard TT"/>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5.png"/><Relationship Id="rId9" Type="http://schemas.openxmlformats.org/officeDocument/2006/relationships/image" Target="../media/image6.png"/><Relationship Id="rId5" Type="http://schemas.openxmlformats.org/officeDocument/2006/relationships/image" Target="../media/image4.png"/><Relationship Id="rId6" Type="http://schemas.openxmlformats.org/officeDocument/2006/relationships/image" Target="../media/image9.png"/><Relationship Id="rId7" Type="http://schemas.openxmlformats.org/officeDocument/2006/relationships/image" Target="../media/image3.png"/><Relationship Id="rId8"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0.xml"/><Relationship Id="rId3" Type="http://schemas.openxmlformats.org/officeDocument/2006/relationships/image" Target="../media/image8.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1.xml"/><Relationship Id="rId3" Type="http://schemas.openxmlformats.org/officeDocument/2006/relationships/image" Target="../media/image8.png"/></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2.xml"/><Relationship Id="rId3" Type="http://schemas.openxmlformats.org/officeDocument/2006/relationships/image" Target="../media/image8.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3.xml"/><Relationship Id="rId3" Type="http://schemas.openxmlformats.org/officeDocument/2006/relationships/image" Target="../media/image8.png"/><Relationship Id="rId4" Type="http://schemas.openxmlformats.org/officeDocument/2006/relationships/image" Target="../media/image28.jp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8.pn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5.xml"/><Relationship Id="rId3" Type="http://schemas.openxmlformats.org/officeDocument/2006/relationships/image" Target="../media/image8.png"/></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6.xml"/><Relationship Id="rId3" Type="http://schemas.openxmlformats.org/officeDocument/2006/relationships/image" Target="../media/image8.png"/></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7.xml"/><Relationship Id="rId3" Type="http://schemas.openxmlformats.org/officeDocument/2006/relationships/image" Target="../media/image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8.xml"/><Relationship Id="rId3" Type="http://schemas.openxmlformats.org/officeDocument/2006/relationships/image" Target="../media/image8.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9.xml"/><Relationship Id="rId3"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8.png"/></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0.xml"/><Relationship Id="rId3" Type="http://schemas.openxmlformats.org/officeDocument/2006/relationships/image" Target="../media/image8.pn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1.xml"/><Relationship Id="rId3" Type="http://schemas.openxmlformats.org/officeDocument/2006/relationships/image" Target="../media/image8.pn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2.xml"/><Relationship Id="rId3" Type="http://schemas.openxmlformats.org/officeDocument/2006/relationships/image" Target="../media/image8.pn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3.xml"/><Relationship Id="rId3" Type="http://schemas.openxmlformats.org/officeDocument/2006/relationships/image" Target="../media/image8.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4.xml"/><Relationship Id="rId3" Type="http://schemas.openxmlformats.org/officeDocument/2006/relationships/image" Target="../media/image8.png"/></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5.xml"/><Relationship Id="rId3" Type="http://schemas.openxmlformats.org/officeDocument/2006/relationships/image" Target="../media/image8.png"/><Relationship Id="rId4" Type="http://schemas.openxmlformats.org/officeDocument/2006/relationships/image" Target="../media/image50.jpg"/></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6.xml"/><Relationship Id="rId3" Type="http://schemas.openxmlformats.org/officeDocument/2006/relationships/image" Target="../media/image8.png"/></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7.xml"/><Relationship Id="rId3" Type="http://schemas.openxmlformats.org/officeDocument/2006/relationships/image" Target="../media/image8.png"/></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8.png"/></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9.xml"/><Relationship Id="rId3" Type="http://schemas.openxmlformats.org/officeDocument/2006/relationships/image" Target="../media/image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png"/><Relationship Id="rId4" Type="http://schemas.openxmlformats.org/officeDocument/2006/relationships/image" Target="../media/image13.jpg"/></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0.xml"/><Relationship Id="rId3" Type="http://schemas.openxmlformats.org/officeDocument/2006/relationships/image" Target="../media/image8.png"/></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1.xml"/><Relationship Id="rId3" Type="http://schemas.openxmlformats.org/officeDocument/2006/relationships/image" Target="../media/image8.pn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2.xml"/><Relationship Id="rId3" Type="http://schemas.openxmlformats.org/officeDocument/2006/relationships/image" Target="../media/image8.pn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3.xml"/><Relationship Id="rId3" Type="http://schemas.openxmlformats.org/officeDocument/2006/relationships/image" Target="../media/image8.png"/><Relationship Id="rId4" Type="http://schemas.openxmlformats.org/officeDocument/2006/relationships/image" Target="../media/image30.png"/></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4.xml"/><Relationship Id="rId3" Type="http://schemas.openxmlformats.org/officeDocument/2006/relationships/image" Target="../media/image8.png"/></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5.xml"/><Relationship Id="rId3" Type="http://schemas.openxmlformats.org/officeDocument/2006/relationships/image" Target="../media/image8.png"/></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6.xml"/><Relationship Id="rId3" Type="http://schemas.openxmlformats.org/officeDocument/2006/relationships/image" Target="../media/image8.png"/></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7.xml"/><Relationship Id="rId3" Type="http://schemas.openxmlformats.org/officeDocument/2006/relationships/image" Target="../media/image8.png"/><Relationship Id="rId4" Type="http://schemas.openxmlformats.org/officeDocument/2006/relationships/image" Target="../media/image36.jpg"/></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8.xml"/><Relationship Id="rId3" Type="http://schemas.openxmlformats.org/officeDocument/2006/relationships/image" Target="../media/image8.png"/></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9.xml"/><Relationship Id="rId3" Type="http://schemas.openxmlformats.org/officeDocument/2006/relationships/image" Target="../media/image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png"/></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0.xml"/><Relationship Id="rId3" Type="http://schemas.openxmlformats.org/officeDocument/2006/relationships/image" Target="../media/image8.png"/></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1.xml"/><Relationship Id="rId3" Type="http://schemas.openxmlformats.org/officeDocument/2006/relationships/image" Target="../media/image8.png"/></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2.xml"/><Relationship Id="rId3" Type="http://schemas.openxmlformats.org/officeDocument/2006/relationships/image" Target="../media/image8.png"/></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3.xml"/><Relationship Id="rId3" Type="http://schemas.openxmlformats.org/officeDocument/2006/relationships/image" Target="../media/image8.png"/></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4.xml"/><Relationship Id="rId3" Type="http://schemas.openxmlformats.org/officeDocument/2006/relationships/image" Target="../media/image8.png"/></Relationships>
</file>

<file path=ppt/slides/_rels/slide1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5.xml"/><Relationship Id="rId3" Type="http://schemas.openxmlformats.org/officeDocument/2006/relationships/image" Target="../media/image8.png"/></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6.xml"/><Relationship Id="rId3" Type="http://schemas.openxmlformats.org/officeDocument/2006/relationships/image" Target="../media/image8.png"/></Relationships>
</file>

<file path=ppt/slides/_rels/slide1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7.xml"/><Relationship Id="rId3" Type="http://schemas.openxmlformats.org/officeDocument/2006/relationships/image" Target="../media/image8.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8.xml"/><Relationship Id="rId3" Type="http://schemas.openxmlformats.org/officeDocument/2006/relationships/image" Target="../media/image8.png"/></Relationships>
</file>

<file path=ppt/slides/_rels/slide1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9.xml"/><Relationship Id="rId3" Type="http://schemas.openxmlformats.org/officeDocument/2006/relationships/image" Target="../media/image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8.png"/><Relationship Id="rId4" Type="http://schemas.openxmlformats.org/officeDocument/2006/relationships/image" Target="../media/image12.png"/></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0.xml"/><Relationship Id="rId3" Type="http://schemas.openxmlformats.org/officeDocument/2006/relationships/image" Target="../media/image8.png"/></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1.xml"/><Relationship Id="rId3" Type="http://schemas.openxmlformats.org/officeDocument/2006/relationships/image" Target="../media/image8.png"/><Relationship Id="rId4" Type="http://schemas.openxmlformats.org/officeDocument/2006/relationships/image" Target="../media/image48.jpg"/></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2.xml"/><Relationship Id="rId3" Type="http://schemas.openxmlformats.org/officeDocument/2006/relationships/image" Target="../media/image8.png"/></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3.xml"/><Relationship Id="rId3" Type="http://schemas.openxmlformats.org/officeDocument/2006/relationships/image" Target="../media/image8.png"/></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4.xml"/><Relationship Id="rId3" Type="http://schemas.openxmlformats.org/officeDocument/2006/relationships/image" Target="../media/image8.png"/></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5.xml"/><Relationship Id="rId3" Type="http://schemas.openxmlformats.org/officeDocument/2006/relationships/image" Target="../media/image8.png"/></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6.xml"/><Relationship Id="rId3" Type="http://schemas.openxmlformats.org/officeDocument/2006/relationships/image" Target="../media/image8.png"/></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7.xml"/><Relationship Id="rId3" Type="http://schemas.openxmlformats.org/officeDocument/2006/relationships/image" Target="../media/image8.png"/></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8.xml"/><Relationship Id="rId3" Type="http://schemas.openxmlformats.org/officeDocument/2006/relationships/image" Target="../media/image8.png"/></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9.xml"/><Relationship Id="rId3" Type="http://schemas.openxmlformats.org/officeDocument/2006/relationships/image" Target="../media/image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8.png"/><Relationship Id="rId4" Type="http://schemas.openxmlformats.org/officeDocument/2006/relationships/image" Target="../media/image17.png"/></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0.xml"/><Relationship Id="rId3" Type="http://schemas.openxmlformats.org/officeDocument/2006/relationships/image" Target="../media/image8.png"/></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1.xml"/><Relationship Id="rId3" Type="http://schemas.openxmlformats.org/officeDocument/2006/relationships/image" Target="../media/image8.png"/></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2.xml"/><Relationship Id="rId3" Type="http://schemas.openxmlformats.org/officeDocument/2006/relationships/image" Target="../media/image8.png"/></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3.xml"/><Relationship Id="rId3" Type="http://schemas.openxmlformats.org/officeDocument/2006/relationships/image" Target="../media/image8.pn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4.xml"/><Relationship Id="rId3" Type="http://schemas.openxmlformats.org/officeDocument/2006/relationships/image" Target="../media/image8.png"/></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5.xml"/><Relationship Id="rId3" Type="http://schemas.openxmlformats.org/officeDocument/2006/relationships/image" Target="../media/image8.png"/></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6.xml"/><Relationship Id="rId3" Type="http://schemas.openxmlformats.org/officeDocument/2006/relationships/image" Target="../media/image8.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7.xml"/><Relationship Id="rId3" Type="http://schemas.openxmlformats.org/officeDocument/2006/relationships/image" Target="../media/image8.png"/></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8.xml"/><Relationship Id="rId3" Type="http://schemas.openxmlformats.org/officeDocument/2006/relationships/image" Target="../media/image8.png"/><Relationship Id="rId4" Type="http://schemas.openxmlformats.org/officeDocument/2006/relationships/image" Target="../media/image45.jpg"/></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9.xml"/><Relationship Id="rId3" Type="http://schemas.openxmlformats.org/officeDocument/2006/relationships/image" Target="../media/image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8.png"/></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0.xml"/><Relationship Id="rId3" Type="http://schemas.openxmlformats.org/officeDocument/2006/relationships/image" Target="../media/image8.png"/></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1.xml"/><Relationship Id="rId3" Type="http://schemas.openxmlformats.org/officeDocument/2006/relationships/image" Target="../media/image8.png"/></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2.xml"/><Relationship Id="rId3" Type="http://schemas.openxmlformats.org/officeDocument/2006/relationships/image" Target="../media/image8.png"/></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3.xml"/><Relationship Id="rId3" Type="http://schemas.openxmlformats.org/officeDocument/2006/relationships/image" Target="../media/image8.png"/></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4.xml"/><Relationship Id="rId3" Type="http://schemas.openxmlformats.org/officeDocument/2006/relationships/image" Target="../media/image8.png"/></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5.xml"/><Relationship Id="rId3" Type="http://schemas.openxmlformats.org/officeDocument/2006/relationships/image" Target="../media/image8.png"/><Relationship Id="rId4" Type="http://schemas.openxmlformats.org/officeDocument/2006/relationships/image" Target="../media/image31.png"/></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6.xml"/><Relationship Id="rId3" Type="http://schemas.openxmlformats.org/officeDocument/2006/relationships/image" Target="../media/image8.png"/></Relationships>
</file>

<file path=ppt/slides/_rels/slide1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7.xml"/><Relationship Id="rId3" Type="http://schemas.openxmlformats.org/officeDocument/2006/relationships/image" Target="../media/image8.png"/></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8.xml"/><Relationship Id="rId3" Type="http://schemas.openxmlformats.org/officeDocument/2006/relationships/image" Target="../media/image8.png"/></Relationships>
</file>

<file path=ppt/slides/_rels/slide1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9.xml"/><Relationship Id="rId3" Type="http://schemas.openxmlformats.org/officeDocument/2006/relationships/image" Target="../media/image8.png"/><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8.png"/></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0.xml"/><Relationship Id="rId3" Type="http://schemas.openxmlformats.org/officeDocument/2006/relationships/image" Target="../media/image8.png"/></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1.xml"/><Relationship Id="rId3" Type="http://schemas.openxmlformats.org/officeDocument/2006/relationships/image" Target="../media/image8.png"/></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2.xml"/><Relationship Id="rId3" Type="http://schemas.openxmlformats.org/officeDocument/2006/relationships/image" Target="../media/image8.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3.xml"/><Relationship Id="rId3" Type="http://schemas.openxmlformats.org/officeDocument/2006/relationships/image" Target="../media/image8.png"/></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4.xml"/><Relationship Id="rId3" Type="http://schemas.openxmlformats.org/officeDocument/2006/relationships/image" Target="../media/image8.png"/></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5.xml"/><Relationship Id="rId3" Type="http://schemas.openxmlformats.org/officeDocument/2006/relationships/image" Target="../media/image8.png"/></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6.xml"/><Relationship Id="rId3" Type="http://schemas.openxmlformats.org/officeDocument/2006/relationships/image" Target="../media/image8.png"/></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7.xml"/><Relationship Id="rId3" Type="http://schemas.openxmlformats.org/officeDocument/2006/relationships/image" Target="../media/image8.png"/></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8.xml"/><Relationship Id="rId3" Type="http://schemas.openxmlformats.org/officeDocument/2006/relationships/image" Target="../media/image8.png"/></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9.xml"/><Relationship Id="rId3" Type="http://schemas.openxmlformats.org/officeDocument/2006/relationships/image" Target="../media/image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8.png"/><Relationship Id="rId4" Type="http://schemas.openxmlformats.org/officeDocument/2006/relationships/image" Target="../media/image11.png"/></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0.xml"/><Relationship Id="rId3" Type="http://schemas.openxmlformats.org/officeDocument/2006/relationships/image" Target="../media/image8.png"/></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1.xml"/><Relationship Id="rId3" Type="http://schemas.openxmlformats.org/officeDocument/2006/relationships/image" Target="../media/image8.png"/></Relationships>
</file>

<file path=ppt/slides/_rels/slide1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2.xml"/><Relationship Id="rId3" Type="http://schemas.openxmlformats.org/officeDocument/2006/relationships/image" Target="../media/image8.png"/></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3.xml"/><Relationship Id="rId3" Type="http://schemas.openxmlformats.org/officeDocument/2006/relationships/image" Target="../media/image8.png"/></Relationships>
</file>

<file path=ppt/slides/_rels/slide1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4.xml"/><Relationship Id="rId3" Type="http://schemas.openxmlformats.org/officeDocument/2006/relationships/image" Target="../media/image8.pn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5.xml"/><Relationship Id="rId3" Type="http://schemas.openxmlformats.org/officeDocument/2006/relationships/image" Target="../media/image8.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6.xml"/><Relationship Id="rId3" Type="http://schemas.openxmlformats.org/officeDocument/2006/relationships/image" Target="../media/image8.png"/></Relationships>
</file>

<file path=ppt/slides/_rels/slide1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7.xml"/><Relationship Id="rId3" Type="http://schemas.openxmlformats.org/officeDocument/2006/relationships/image" Target="../media/image8.png"/></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8.xml"/><Relationship Id="rId3" Type="http://schemas.openxmlformats.org/officeDocument/2006/relationships/image" Target="../media/image8.png"/></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9.xml"/><Relationship Id="rId3" Type="http://schemas.openxmlformats.org/officeDocument/2006/relationships/image" Target="../media/image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8.png"/></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0.xml"/><Relationship Id="rId3" Type="http://schemas.openxmlformats.org/officeDocument/2006/relationships/image" Target="../media/image8.png"/></Relationships>
</file>

<file path=ppt/slides/_rels/slide1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1.xml"/><Relationship Id="rId3" Type="http://schemas.openxmlformats.org/officeDocument/2006/relationships/image" Target="../media/image8.png"/></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2.xml"/><Relationship Id="rId3" Type="http://schemas.openxmlformats.org/officeDocument/2006/relationships/image" Target="../media/image8.png"/></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3.xml"/><Relationship Id="rId3" Type="http://schemas.openxmlformats.org/officeDocument/2006/relationships/image" Target="../media/image8.pn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4.xml"/><Relationship Id="rId3" Type="http://schemas.openxmlformats.org/officeDocument/2006/relationships/image" Target="../media/image8.png"/></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5.xml"/><Relationship Id="rId3" Type="http://schemas.openxmlformats.org/officeDocument/2006/relationships/image" Target="../media/image8.png"/></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6.xml"/><Relationship Id="rId3" Type="http://schemas.openxmlformats.org/officeDocument/2006/relationships/image" Target="../media/image8.png"/></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7.xml"/><Relationship Id="rId3" Type="http://schemas.openxmlformats.org/officeDocument/2006/relationships/image" Target="../media/image8.png"/></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8.xml"/><Relationship Id="rId3" Type="http://schemas.openxmlformats.org/officeDocument/2006/relationships/image" Target="../media/image8.png"/></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9.xml"/><Relationship Id="rId3" Type="http://schemas.openxmlformats.org/officeDocument/2006/relationships/image" Target="../media/image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1.png"/><Relationship Id="rId5" Type="http://schemas.openxmlformats.org/officeDocument/2006/relationships/image" Target="../media/image5.png"/><Relationship Id="rId6" Type="http://schemas.openxmlformats.org/officeDocument/2006/relationships/image" Target="../media/image4.png"/><Relationship Id="rId7" Type="http://schemas.openxmlformats.org/officeDocument/2006/relationships/image" Target="../media/image9.png"/><Relationship Id="rId8" Type="http://schemas.openxmlformats.org/officeDocument/2006/relationships/image" Target="../media/image3.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8.png"/><Relationship Id="rId4" Type="http://schemas.openxmlformats.org/officeDocument/2006/relationships/image" Target="../media/image18.png"/><Relationship Id="rId5" Type="http://schemas.openxmlformats.org/officeDocument/2006/relationships/image" Target="../media/image15.png"/><Relationship Id="rId6" Type="http://schemas.openxmlformats.org/officeDocument/2006/relationships/image" Target="../media/image19.png"/></Relationships>
</file>

<file path=ppt/slides/_rels/slide20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0.xml"/><Relationship Id="rId3" Type="http://schemas.openxmlformats.org/officeDocument/2006/relationships/image" Target="../media/image8.png"/></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1.xml"/><Relationship Id="rId3" Type="http://schemas.openxmlformats.org/officeDocument/2006/relationships/image" Target="../media/image8.png"/></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2.xml"/><Relationship Id="rId3" Type="http://schemas.openxmlformats.org/officeDocument/2006/relationships/image" Target="../media/image8.png"/></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3.xml"/><Relationship Id="rId3" Type="http://schemas.openxmlformats.org/officeDocument/2006/relationships/image" Target="../media/image8.png"/></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4.xml"/><Relationship Id="rId3" Type="http://schemas.openxmlformats.org/officeDocument/2006/relationships/image" Target="../media/image8.png"/></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5.xml"/><Relationship Id="rId3" Type="http://schemas.openxmlformats.org/officeDocument/2006/relationships/image" Target="../media/image8.png"/></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6.xml"/><Relationship Id="rId3" Type="http://schemas.openxmlformats.org/officeDocument/2006/relationships/image" Target="../media/image8.png"/></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7.xml"/><Relationship Id="rId3" Type="http://schemas.openxmlformats.org/officeDocument/2006/relationships/image" Target="../media/image8.png"/></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8.xml"/><Relationship Id="rId3" Type="http://schemas.openxmlformats.org/officeDocument/2006/relationships/image" Target="../media/image8.png"/></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9.xml"/><Relationship Id="rId3"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8.png"/><Relationship Id="rId4" Type="http://schemas.openxmlformats.org/officeDocument/2006/relationships/image" Target="../media/image16.png"/></Relationships>
</file>

<file path=ppt/slides/_rels/slide2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0.xml"/><Relationship Id="rId3" Type="http://schemas.openxmlformats.org/officeDocument/2006/relationships/image" Target="../media/image8.png"/></Relationships>
</file>

<file path=ppt/slides/_rels/slide2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1.xml"/><Relationship Id="rId3" Type="http://schemas.openxmlformats.org/officeDocument/2006/relationships/image" Target="../media/image8.png"/></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2.xml"/><Relationship Id="rId3" Type="http://schemas.openxmlformats.org/officeDocument/2006/relationships/image" Target="../media/image8.png"/></Relationships>
</file>

<file path=ppt/slides/_rels/slide2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3.xml"/><Relationship Id="rId3" Type="http://schemas.openxmlformats.org/officeDocument/2006/relationships/image" Target="../media/image8.png"/><Relationship Id="rId4" Type="http://schemas.openxmlformats.org/officeDocument/2006/relationships/image" Target="../media/image26.png"/></Relationships>
</file>

<file path=ppt/slides/_rels/slide2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4.xml"/><Relationship Id="rId3" Type="http://schemas.openxmlformats.org/officeDocument/2006/relationships/image" Target="../media/image8.png"/></Relationships>
</file>

<file path=ppt/slides/_rels/slide2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5.xml"/><Relationship Id="rId3" Type="http://schemas.openxmlformats.org/officeDocument/2006/relationships/image" Target="../media/image8.png"/><Relationship Id="rId4" Type="http://schemas.openxmlformats.org/officeDocument/2006/relationships/image" Target="../media/image34.png"/></Relationships>
</file>

<file path=ppt/slides/_rels/slide2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6.xml"/><Relationship Id="rId3" Type="http://schemas.openxmlformats.org/officeDocument/2006/relationships/image" Target="../media/image8.png"/><Relationship Id="rId4" Type="http://schemas.openxmlformats.org/officeDocument/2006/relationships/image" Target="../media/image43.png"/></Relationships>
</file>

<file path=ppt/slides/_rels/slide2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7.xml"/><Relationship Id="rId3" Type="http://schemas.openxmlformats.org/officeDocument/2006/relationships/image" Target="../media/image8.png"/></Relationships>
</file>

<file path=ppt/slides/_rels/slide2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8.xml"/><Relationship Id="rId3" Type="http://schemas.openxmlformats.org/officeDocument/2006/relationships/image" Target="../media/image8.png"/></Relationships>
</file>

<file path=ppt/slides/_rels/slide2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9.xml"/><Relationship Id="rId3"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0.xml"/><Relationship Id="rId3" Type="http://schemas.openxmlformats.org/officeDocument/2006/relationships/image" Target="../media/image8.png"/></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1.xml"/><Relationship Id="rId3" Type="http://schemas.openxmlformats.org/officeDocument/2006/relationships/image" Target="../media/image8.png"/></Relationships>
</file>

<file path=ppt/slides/_rels/slide2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2.xml"/><Relationship Id="rId3" Type="http://schemas.openxmlformats.org/officeDocument/2006/relationships/image" Target="../media/image8.png"/></Relationships>
</file>

<file path=ppt/slides/_rels/slide2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3.xml"/><Relationship Id="rId3" Type="http://schemas.openxmlformats.org/officeDocument/2006/relationships/image" Target="../media/image8.png"/></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4.xml"/><Relationship Id="rId3" Type="http://schemas.openxmlformats.org/officeDocument/2006/relationships/image" Target="../media/image8.png"/></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5.xml"/><Relationship Id="rId3" Type="http://schemas.openxmlformats.org/officeDocument/2006/relationships/image" Target="../media/image8.png"/></Relationships>
</file>

<file path=ppt/slides/_rels/slide2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6.xml"/><Relationship Id="rId3" Type="http://schemas.openxmlformats.org/officeDocument/2006/relationships/image" Target="../media/image8.png"/></Relationships>
</file>

<file path=ppt/slides/_rels/slide2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7.xml"/><Relationship Id="rId3" Type="http://schemas.openxmlformats.org/officeDocument/2006/relationships/image" Target="../media/image8.png"/></Relationships>
</file>

<file path=ppt/slides/_rels/slide2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8.xml"/><Relationship Id="rId3" Type="http://schemas.openxmlformats.org/officeDocument/2006/relationships/image" Target="../media/image8.png"/><Relationship Id="rId4" Type="http://schemas.openxmlformats.org/officeDocument/2006/relationships/image" Target="../media/image33.jpg"/></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9.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8.png"/></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0.xml"/><Relationship Id="rId3" Type="http://schemas.openxmlformats.org/officeDocument/2006/relationships/image" Target="../media/image8.png"/></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1.xml"/><Relationship Id="rId3" Type="http://schemas.openxmlformats.org/officeDocument/2006/relationships/image" Target="../media/image8.png"/></Relationships>
</file>

<file path=ppt/slides/_rels/slide2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2.xml"/><Relationship Id="rId3" Type="http://schemas.openxmlformats.org/officeDocument/2006/relationships/image" Target="../media/image8.png"/><Relationship Id="rId4" Type="http://schemas.openxmlformats.org/officeDocument/2006/relationships/image" Target="../media/image42.png"/></Relationships>
</file>

<file path=ppt/slides/_rels/slide2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3.xml"/><Relationship Id="rId3" Type="http://schemas.openxmlformats.org/officeDocument/2006/relationships/image" Target="../media/image8.png"/><Relationship Id="rId4" Type="http://schemas.openxmlformats.org/officeDocument/2006/relationships/image" Target="../media/image37.png"/></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4.xml"/><Relationship Id="rId3" Type="http://schemas.openxmlformats.org/officeDocument/2006/relationships/image" Target="../media/image8.png"/><Relationship Id="rId4" Type="http://schemas.openxmlformats.org/officeDocument/2006/relationships/image" Target="../media/image32.png"/></Relationships>
</file>

<file path=ppt/slides/_rels/slide2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5.xml"/><Relationship Id="rId3" Type="http://schemas.openxmlformats.org/officeDocument/2006/relationships/image" Target="../media/image8.png"/></Relationships>
</file>

<file path=ppt/slides/_rels/slide2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6.xml"/><Relationship Id="rId3" Type="http://schemas.openxmlformats.org/officeDocument/2006/relationships/image" Target="../media/image8.png"/></Relationships>
</file>

<file path=ppt/slides/_rels/slide2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7.xml"/><Relationship Id="rId3" Type="http://schemas.openxmlformats.org/officeDocument/2006/relationships/image" Target="../media/image8.png"/></Relationships>
</file>

<file path=ppt/slides/_rels/slide2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8.xml"/><Relationship Id="rId3" Type="http://schemas.openxmlformats.org/officeDocument/2006/relationships/image" Target="../media/image8.png"/></Relationships>
</file>

<file path=ppt/slides/_rels/slide2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9.xml"/><Relationship Id="rId3"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8.png"/><Relationship Id="rId4" Type="http://schemas.openxmlformats.org/officeDocument/2006/relationships/image" Target="../media/image49.jpg"/></Relationships>
</file>

<file path=ppt/slides/_rels/slide2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0.xml"/><Relationship Id="rId3" Type="http://schemas.openxmlformats.org/officeDocument/2006/relationships/image" Target="../media/image8.png"/></Relationships>
</file>

<file path=ppt/slides/_rels/slide2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1.xml"/><Relationship Id="rId3" Type="http://schemas.openxmlformats.org/officeDocument/2006/relationships/image" Target="../media/image8.png"/></Relationships>
</file>

<file path=ppt/slides/_rels/slide2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2.xml"/><Relationship Id="rId3" Type="http://schemas.openxmlformats.org/officeDocument/2006/relationships/image" Target="../media/image8.png"/></Relationships>
</file>

<file path=ppt/slides/_rels/slide2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3.xml"/><Relationship Id="rId3"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6.png"/><Relationship Id="rId5" Type="http://schemas.openxmlformats.org/officeDocument/2006/relationships/image" Target="../media/image9.png"/><Relationship Id="rId6" Type="http://schemas.openxmlformats.org/officeDocument/2006/relationships/image" Target="../media/image8.png"/><Relationship Id="rId7" Type="http://schemas.openxmlformats.org/officeDocument/2006/relationships/image" Target="../media/image3.png"/><Relationship Id="rId8"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8.png"/><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 Id="rId3" Type="http://schemas.openxmlformats.org/officeDocument/2006/relationships/image" Target="../media/image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8.png"/><Relationship Id="rId4" Type="http://schemas.openxmlformats.org/officeDocument/2006/relationships/image" Target="../media/image4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40.jpg"/><Relationship Id="rId4"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 Id="rId3"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8.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8.png"/><Relationship Id="rId4" Type="http://schemas.openxmlformats.org/officeDocument/2006/relationships/image" Target="../media/image46.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8.png"/><Relationship Id="rId4" Type="http://schemas.openxmlformats.org/officeDocument/2006/relationships/image" Target="../media/image10.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8.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8.png"/><Relationship Id="rId4" Type="http://schemas.openxmlformats.org/officeDocument/2006/relationships/image" Target="../media/image27.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8.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8.png"/><Relationship Id="rId4" Type="http://schemas.openxmlformats.org/officeDocument/2006/relationships/image" Target="../media/image21.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8.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8.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8.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8.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8.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8.png"/><Relationship Id="rId4" Type="http://schemas.openxmlformats.org/officeDocument/2006/relationships/image" Target="../media/image14.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3.xml"/><Relationship Id="rId3" Type="http://schemas.openxmlformats.org/officeDocument/2006/relationships/image" Target="../media/image8.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8.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png"/><Relationship Id="rId4" Type="http://schemas.openxmlformats.org/officeDocument/2006/relationships/image" Target="../media/image41.jp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8.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8.xml"/><Relationship Id="rId3" Type="http://schemas.openxmlformats.org/officeDocument/2006/relationships/image" Target="../media/image8.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0.xml"/><Relationship Id="rId3" Type="http://schemas.openxmlformats.org/officeDocument/2006/relationships/image" Target="../media/image8.png"/><Relationship Id="rId4" Type="http://schemas.openxmlformats.org/officeDocument/2006/relationships/image" Target="../media/image23.jp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 Id="rId3" Type="http://schemas.openxmlformats.org/officeDocument/2006/relationships/image" Target="../media/image8.pn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2.xml"/><Relationship Id="rId3" Type="http://schemas.openxmlformats.org/officeDocument/2006/relationships/image" Target="../media/image8.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3.xml"/><Relationship Id="rId3" Type="http://schemas.openxmlformats.org/officeDocument/2006/relationships/image" Target="../media/image8.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4.xml"/><Relationship Id="rId3" Type="http://schemas.openxmlformats.org/officeDocument/2006/relationships/image" Target="../media/image8.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5.xml"/><Relationship Id="rId3" Type="http://schemas.openxmlformats.org/officeDocument/2006/relationships/image" Target="../media/image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6.xml"/><Relationship Id="rId3" Type="http://schemas.openxmlformats.org/officeDocument/2006/relationships/image" Target="../media/image8.pn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7.xml"/><Relationship Id="rId3" Type="http://schemas.openxmlformats.org/officeDocument/2006/relationships/image" Target="../media/image8.png"/><Relationship Id="rId4" Type="http://schemas.openxmlformats.org/officeDocument/2006/relationships/image" Target="../media/image24.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8.xml"/><Relationship Id="rId3" Type="http://schemas.openxmlformats.org/officeDocument/2006/relationships/image" Target="../media/image8.png"/><Relationship Id="rId4" Type="http://schemas.openxmlformats.org/officeDocument/2006/relationships/image" Target="../media/image29.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9.xml"/><Relationship Id="rId3" Type="http://schemas.openxmlformats.org/officeDocument/2006/relationships/image" Target="../media/image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0.xml"/><Relationship Id="rId3" Type="http://schemas.openxmlformats.org/officeDocument/2006/relationships/image" Target="../media/image8.png"/><Relationship Id="rId4" Type="http://schemas.openxmlformats.org/officeDocument/2006/relationships/image" Target="../media/image20.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1.xml"/><Relationship Id="rId3" Type="http://schemas.openxmlformats.org/officeDocument/2006/relationships/image" Target="../media/image8.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2.xml"/><Relationship Id="rId3" Type="http://schemas.openxmlformats.org/officeDocument/2006/relationships/image" Target="../media/image8.png"/></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3.xml"/><Relationship Id="rId3" Type="http://schemas.openxmlformats.org/officeDocument/2006/relationships/image" Target="../media/image8.png"/></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8.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8.pn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9.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8.png"/><Relationship Id="rId4" Type="http://schemas.openxmlformats.org/officeDocument/2006/relationships/image" Target="../media/image22.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0.xml"/><Relationship Id="rId3" Type="http://schemas.openxmlformats.org/officeDocument/2006/relationships/image" Target="../media/image8.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1.xml"/><Relationship Id="rId3" Type="http://schemas.openxmlformats.org/officeDocument/2006/relationships/image" Target="../media/image8.png"/></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2.xml"/><Relationship Id="rId3" Type="http://schemas.openxmlformats.org/officeDocument/2006/relationships/image" Target="../media/image8.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3.xml"/><Relationship Id="rId3" Type="http://schemas.openxmlformats.org/officeDocument/2006/relationships/image" Target="../media/image8.png"/></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4.xml"/><Relationship Id="rId3" Type="http://schemas.openxmlformats.org/officeDocument/2006/relationships/image" Target="../media/image8.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5.xml"/><Relationship Id="rId3" Type="http://schemas.openxmlformats.org/officeDocument/2006/relationships/image" Target="../media/image8.pn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6.xml"/><Relationship Id="rId3" Type="http://schemas.openxmlformats.org/officeDocument/2006/relationships/image" Target="../media/image8.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7.xml"/><Relationship Id="rId3" Type="http://schemas.openxmlformats.org/officeDocument/2006/relationships/image" Target="../media/image8.png"/><Relationship Id="rId4" Type="http://schemas.openxmlformats.org/officeDocument/2006/relationships/image" Target="../media/image47.jpg"/></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8.xml"/><Relationship Id="rId3" Type="http://schemas.openxmlformats.org/officeDocument/2006/relationships/image" Target="../media/image8.png"/></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9.xml"/><Relationship Id="rId3"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8.png"/></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0.xml"/><Relationship Id="rId3" Type="http://schemas.openxmlformats.org/officeDocument/2006/relationships/image" Target="../media/image8.pn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1.xml"/><Relationship Id="rId3" Type="http://schemas.openxmlformats.org/officeDocument/2006/relationships/image" Target="../media/image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2.xml"/><Relationship Id="rId3" Type="http://schemas.openxmlformats.org/officeDocument/2006/relationships/image" Target="../media/image8.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3.xml"/><Relationship Id="rId3" Type="http://schemas.openxmlformats.org/officeDocument/2006/relationships/image" Target="../media/image8.png"/></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4.xml"/><Relationship Id="rId3" Type="http://schemas.openxmlformats.org/officeDocument/2006/relationships/image" Target="../media/image8.png"/></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5.xml"/><Relationship Id="rId3" Type="http://schemas.openxmlformats.org/officeDocument/2006/relationships/image" Target="../media/image8.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6.xml"/><Relationship Id="rId3" Type="http://schemas.openxmlformats.org/officeDocument/2006/relationships/image" Target="../media/image8.png"/></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7.xml"/><Relationship Id="rId3" Type="http://schemas.openxmlformats.org/officeDocument/2006/relationships/image" Target="../media/image8.png"/></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8.xml"/><Relationship Id="rId3" Type="http://schemas.openxmlformats.org/officeDocument/2006/relationships/image" Target="../media/image8.pn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9.xml"/><Relationship Id="rId3"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 name="Shape 77"/>
        <p:cNvGrpSpPr/>
        <p:nvPr/>
      </p:nvGrpSpPr>
      <p:grpSpPr>
        <a:xfrm>
          <a:off x="0" y="0"/>
          <a:ext cx="0" cy="0"/>
          <a:chOff x="0" y="0"/>
          <a:chExt cx="0" cy="0"/>
        </a:xfrm>
      </p:grpSpPr>
      <p:sp>
        <p:nvSpPr>
          <p:cNvPr id="78" name="Google Shape;78;p3"/>
          <p:cNvSpPr txBox="1"/>
          <p:nvPr/>
        </p:nvSpPr>
        <p:spPr>
          <a:xfrm>
            <a:off x="1629050" y="3303875"/>
            <a:ext cx="7845300" cy="892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i="0" lang="en-US" sz="2600" u="none" cap="none" strike="noStrike">
                <a:solidFill>
                  <a:schemeClr val="dk1"/>
                </a:solidFill>
                <a:latin typeface="Open Sans"/>
                <a:ea typeface="Open Sans"/>
                <a:cs typeface="Open Sans"/>
                <a:sym typeface="Open Sans"/>
              </a:rPr>
              <a:t>Supporting Insider Mediation for Sustainable Transformation of Conflict</a:t>
            </a:r>
            <a:endParaRPr b="1" i="0" sz="2600" u="none" cap="none" strike="noStrike">
              <a:solidFill>
                <a:schemeClr val="dk1"/>
              </a:solidFill>
              <a:latin typeface="Open Sans"/>
              <a:ea typeface="Open Sans"/>
              <a:cs typeface="Open Sans"/>
              <a:sym typeface="Open Sans"/>
            </a:endParaRPr>
          </a:p>
        </p:txBody>
      </p:sp>
      <p:sp>
        <p:nvSpPr>
          <p:cNvPr id="79" name="Google Shape;79;p3"/>
          <p:cNvSpPr txBox="1"/>
          <p:nvPr/>
        </p:nvSpPr>
        <p:spPr>
          <a:xfrm>
            <a:off x="817908" y="5730510"/>
            <a:ext cx="28026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Open Sans"/>
                <a:ea typeface="Open Sans"/>
                <a:cs typeface="Open Sans"/>
                <a:sym typeface="Open Sans"/>
              </a:rPr>
              <a:t>Name Open Sans </a:t>
            </a:r>
            <a:endParaRPr b="1"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rgbClr val="000000"/>
                </a:solidFill>
                <a:latin typeface="Open Sans"/>
                <a:ea typeface="Open Sans"/>
                <a:cs typeface="Open Sans"/>
                <a:sym typeface="Open Sans"/>
              </a:rPr>
              <a:t>+123 4567890</a:t>
            </a:r>
            <a:endParaRPr b="1" i="0" sz="1400" u="none" cap="none" strike="noStrike">
              <a:solidFill>
                <a:srgbClr val="000000"/>
              </a:solidFill>
              <a:latin typeface="Arial"/>
              <a:ea typeface="Arial"/>
              <a:cs typeface="Arial"/>
              <a:sym typeface="Arial"/>
            </a:endParaRPr>
          </a:p>
        </p:txBody>
      </p:sp>
      <p:sp>
        <p:nvSpPr>
          <p:cNvPr id="80" name="Google Shape;80;p3"/>
          <p:cNvSpPr/>
          <p:nvPr/>
        </p:nvSpPr>
        <p:spPr>
          <a:xfrm>
            <a:off x="1559700" y="2127975"/>
            <a:ext cx="8176519" cy="1279442"/>
          </a:xfrm>
          <a:custGeom>
            <a:rect b="b" l="l" r="r" t="t"/>
            <a:pathLst>
              <a:path extrusionOk="0" h="1029732" w="4619502">
                <a:moveTo>
                  <a:pt x="0" y="0"/>
                </a:moveTo>
                <a:lnTo>
                  <a:pt x="4602569" y="0"/>
                </a:lnTo>
                <a:lnTo>
                  <a:pt x="4619502" y="1029732"/>
                </a:lnTo>
                <a:lnTo>
                  <a:pt x="50800" y="1012799"/>
                </a:lnTo>
                <a:lnTo>
                  <a:pt x="0" y="0"/>
                </a:lnTo>
                <a:close/>
              </a:path>
            </a:pathLst>
          </a:cu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2500"/>
              <a:buFont typeface="Arial"/>
              <a:buNone/>
            </a:pPr>
            <a:r>
              <a:rPr b="1" lang="en-US" sz="4500">
                <a:solidFill>
                  <a:srgbClr val="0C0C0C"/>
                </a:solidFill>
                <a:latin typeface="Open Sans"/>
                <a:ea typeface="Open Sans"/>
                <a:cs typeface="Open Sans"/>
                <a:sym typeface="Open Sans"/>
              </a:rPr>
              <a:t>Insider Mediation Training</a:t>
            </a:r>
            <a:endParaRPr b="1" i="0" sz="4500" u="none" cap="none" strike="noStrike">
              <a:solidFill>
                <a:srgbClr val="0C0C0C"/>
              </a:solidFill>
              <a:latin typeface="Open Sans"/>
              <a:ea typeface="Open Sans"/>
              <a:cs typeface="Open Sans"/>
              <a:sym typeface="Open Sans"/>
            </a:endParaRPr>
          </a:p>
        </p:txBody>
      </p:sp>
      <p:pic>
        <p:nvPicPr>
          <p:cNvPr id="81" name="Google Shape;81;p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pic>
        <p:nvPicPr>
          <p:cNvPr id="82" name="Google Shape;82;p3"/>
          <p:cNvPicPr preferRelativeResize="0"/>
          <p:nvPr/>
        </p:nvPicPr>
        <p:blipFill rotWithShape="1">
          <a:blip r:embed="rId4">
            <a:alphaModFix/>
          </a:blip>
          <a:srcRect b="0" l="0" r="0" t="0"/>
          <a:stretch/>
        </p:blipFill>
        <p:spPr>
          <a:xfrm>
            <a:off x="8687562" y="4619854"/>
            <a:ext cx="1377325" cy="1379821"/>
          </a:xfrm>
          <a:prstGeom prst="rect">
            <a:avLst/>
          </a:prstGeom>
          <a:noFill/>
          <a:ln>
            <a:noFill/>
          </a:ln>
        </p:spPr>
      </p:pic>
      <p:pic>
        <p:nvPicPr>
          <p:cNvPr id="83" name="Google Shape;83;p3"/>
          <p:cNvPicPr preferRelativeResize="0"/>
          <p:nvPr/>
        </p:nvPicPr>
        <p:blipFill rotWithShape="1">
          <a:blip r:embed="rId5">
            <a:alphaModFix/>
          </a:blip>
          <a:srcRect b="0" l="0" r="0" t="0"/>
          <a:stretch/>
        </p:blipFill>
        <p:spPr>
          <a:xfrm>
            <a:off x="10979238" y="5915450"/>
            <a:ext cx="933359" cy="741350"/>
          </a:xfrm>
          <a:prstGeom prst="rect">
            <a:avLst/>
          </a:prstGeom>
          <a:noFill/>
          <a:ln>
            <a:noFill/>
          </a:ln>
        </p:spPr>
      </p:pic>
      <p:pic>
        <p:nvPicPr>
          <p:cNvPr id="84" name="Google Shape;84;p3"/>
          <p:cNvPicPr preferRelativeResize="0"/>
          <p:nvPr/>
        </p:nvPicPr>
        <p:blipFill rotWithShape="1">
          <a:blip r:embed="rId6">
            <a:alphaModFix/>
          </a:blip>
          <a:srcRect b="0" l="0" r="0" t="0"/>
          <a:stretch/>
        </p:blipFill>
        <p:spPr>
          <a:xfrm>
            <a:off x="8074700" y="5915450"/>
            <a:ext cx="1074575" cy="660350"/>
          </a:xfrm>
          <a:prstGeom prst="rect">
            <a:avLst/>
          </a:prstGeom>
          <a:noFill/>
          <a:ln>
            <a:noFill/>
          </a:ln>
        </p:spPr>
      </p:pic>
      <p:pic>
        <p:nvPicPr>
          <p:cNvPr id="85" name="Google Shape;85;p3"/>
          <p:cNvPicPr preferRelativeResize="0"/>
          <p:nvPr/>
        </p:nvPicPr>
        <p:blipFill>
          <a:blip r:embed="rId7">
            <a:alphaModFix/>
          </a:blip>
          <a:stretch>
            <a:fillRect/>
          </a:stretch>
        </p:blipFill>
        <p:spPr>
          <a:xfrm>
            <a:off x="10243750" y="5032450"/>
            <a:ext cx="1433175" cy="554625"/>
          </a:xfrm>
          <a:prstGeom prst="rect">
            <a:avLst/>
          </a:prstGeom>
          <a:noFill/>
          <a:ln>
            <a:noFill/>
          </a:ln>
        </p:spPr>
      </p:pic>
      <p:pic>
        <p:nvPicPr>
          <p:cNvPr id="86" name="Google Shape;86;p3"/>
          <p:cNvPicPr preferRelativeResize="0"/>
          <p:nvPr/>
        </p:nvPicPr>
        <p:blipFill>
          <a:blip r:embed="rId8">
            <a:alphaModFix/>
          </a:blip>
          <a:stretch>
            <a:fillRect/>
          </a:stretch>
        </p:blipFill>
        <p:spPr>
          <a:xfrm>
            <a:off x="9315824" y="5883361"/>
            <a:ext cx="1377325" cy="724527"/>
          </a:xfrm>
          <a:prstGeom prst="rect">
            <a:avLst/>
          </a:prstGeom>
          <a:noFill/>
          <a:ln>
            <a:noFill/>
          </a:ln>
        </p:spPr>
      </p:pic>
      <p:pic>
        <p:nvPicPr>
          <p:cNvPr id="87" name="Google Shape;87;p3"/>
          <p:cNvPicPr preferRelativeResize="0"/>
          <p:nvPr/>
        </p:nvPicPr>
        <p:blipFill>
          <a:blip r:embed="rId9">
            <a:alphaModFix/>
          </a:blip>
          <a:stretch>
            <a:fillRect/>
          </a:stretch>
        </p:blipFill>
        <p:spPr>
          <a:xfrm>
            <a:off x="187750" y="363650"/>
            <a:ext cx="4237348" cy="9434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sp>
        <p:nvSpPr>
          <p:cNvPr id="175" name="Google Shape;175;g31e3dac571a_0_79"/>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76" name="Google Shape;176;g31e3dac571a_0_7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7" name="Google Shape;177;g31e3dac571a_0_79"/>
          <p:cNvSpPr txBox="1"/>
          <p:nvPr/>
        </p:nvSpPr>
        <p:spPr>
          <a:xfrm>
            <a:off x="1534050" y="2557650"/>
            <a:ext cx="9123900" cy="16140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1200"/>
              </a:spcBef>
              <a:spcAft>
                <a:spcPts val="800"/>
              </a:spcAft>
              <a:buNone/>
            </a:pPr>
            <a:r>
              <a:rPr b="1" lang="en-US" sz="2800">
                <a:solidFill>
                  <a:schemeClr val="dk1"/>
                </a:solidFill>
                <a:latin typeface="Open Sans"/>
                <a:ea typeface="Open Sans"/>
                <a:cs typeface="Open Sans"/>
                <a:sym typeface="Open Sans"/>
              </a:rPr>
              <a:t>Think of local proverbs, expressions, or adages that </a:t>
            </a:r>
            <a:r>
              <a:rPr b="1" lang="en-US" sz="2800" u="sng">
                <a:solidFill>
                  <a:schemeClr val="dk1"/>
                </a:solidFill>
                <a:latin typeface="Open Sans"/>
                <a:ea typeface="Open Sans"/>
                <a:cs typeface="Open Sans"/>
                <a:sym typeface="Open Sans"/>
              </a:rPr>
              <a:t>advocate for or encourage </a:t>
            </a:r>
            <a:r>
              <a:rPr b="1" lang="en-US" sz="2800">
                <a:solidFill>
                  <a:schemeClr val="dk1"/>
                </a:solidFill>
                <a:latin typeface="Open Sans"/>
                <a:ea typeface="Open Sans"/>
                <a:cs typeface="Open Sans"/>
                <a:sym typeface="Open Sans"/>
              </a:rPr>
              <a:t>conflict or violence.</a:t>
            </a:r>
            <a:endParaRPr b="1" sz="3500">
              <a:solidFill>
                <a:schemeClr val="dk1"/>
              </a:solidFill>
              <a:latin typeface="Open Sans"/>
              <a:ea typeface="Open Sans"/>
              <a:cs typeface="Open Sans"/>
              <a:sym typeface="Open Sans"/>
            </a:endParaRPr>
          </a:p>
        </p:txBody>
      </p:sp>
      <p:sp>
        <p:nvSpPr>
          <p:cNvPr id="178" name="Google Shape;178;g31e3dac571a_0_79"/>
          <p:cNvSpPr txBox="1"/>
          <p:nvPr/>
        </p:nvSpPr>
        <p:spPr>
          <a:xfrm>
            <a:off x="925899" y="576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36" name="Shape 936"/>
        <p:cNvGrpSpPr/>
        <p:nvPr/>
      </p:nvGrpSpPr>
      <p:grpSpPr>
        <a:xfrm>
          <a:off x="0" y="0"/>
          <a:ext cx="0" cy="0"/>
          <a:chOff x="0" y="0"/>
          <a:chExt cx="0" cy="0"/>
        </a:xfrm>
      </p:grpSpPr>
      <p:pic>
        <p:nvPicPr>
          <p:cNvPr id="937" name="Google Shape;937;g31e3dac571a_0_814"/>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938" name="Google Shape;938;g31e3dac571a_0_814"/>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Case Study</a:t>
            </a:r>
            <a:endParaRPr b="1" i="0" sz="4200" u="none" cap="none" strike="noStrike">
              <a:solidFill>
                <a:srgbClr val="000000"/>
              </a:solidFill>
              <a:latin typeface="Open Sans"/>
              <a:ea typeface="Open Sans"/>
              <a:cs typeface="Open Sans"/>
              <a:sym typeface="Open Sans"/>
            </a:endParaRPr>
          </a:p>
        </p:txBody>
      </p:sp>
      <p:sp>
        <p:nvSpPr>
          <p:cNvPr id="939" name="Google Shape;939;g31e3dac571a_0_814"/>
          <p:cNvSpPr txBox="1"/>
          <p:nvPr/>
        </p:nvSpPr>
        <p:spPr>
          <a:xfrm>
            <a:off x="1170475" y="1687775"/>
            <a:ext cx="9669900" cy="47325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Paul and Bob </a:t>
            </a:r>
            <a:r>
              <a:rPr lang="en-US" sz="1600">
                <a:solidFill>
                  <a:schemeClr val="dk1"/>
                </a:solidFill>
                <a:latin typeface="Open Sans"/>
                <a:ea typeface="Open Sans"/>
                <a:cs typeface="Open Sans"/>
                <a:sym typeface="Open Sans"/>
              </a:rPr>
              <a:t>(adapted from Charlton, R and Dewdney, M 1995 </a:t>
            </a:r>
            <a:r>
              <a:rPr i="1" lang="en-US" sz="1600">
                <a:solidFill>
                  <a:schemeClr val="dk1"/>
                </a:solidFill>
                <a:latin typeface="Open Sans"/>
                <a:ea typeface="Open Sans"/>
                <a:cs typeface="Open Sans"/>
                <a:sym typeface="Open Sans"/>
              </a:rPr>
              <a:t>The Mediator's Handbook: Skills and strategies for practitioners. </a:t>
            </a:r>
            <a:r>
              <a:rPr lang="en-US" sz="1600">
                <a:solidFill>
                  <a:schemeClr val="dk1"/>
                </a:solidFill>
                <a:latin typeface="Open Sans"/>
                <a:ea typeface="Open Sans"/>
                <a:cs typeface="Open Sans"/>
                <a:sym typeface="Open Sans"/>
              </a:rPr>
              <a:t>LBC Information Services, Sweet &amp; Maxwell, Ltd: London.)</a:t>
            </a:r>
            <a:endParaRPr b="1"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Paul and Bob are school friends who left school and set up a juice bar business together. Paul’s parents lent him $30,000 towards the business and he still owes them $15,000. The business cost $150,000 to set up. Bob contributed $10,000 towards the business and he owes his parents $5,000. Paul and Bob still owe the State Bank $110,000. Six months ago Bob became engaged to a university student, Mary, who is studying to be a doctor and will be studying for another 3 years. They plan to marry in three months time and Mary will be financially dependent on Bob.</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rPr lang="en-US" sz="1600">
                <a:solidFill>
                  <a:schemeClr val="dk1"/>
                </a:solidFill>
                <a:latin typeface="Open Sans"/>
                <a:ea typeface="Open Sans"/>
                <a:cs typeface="Open Sans"/>
                <a:sym typeface="Open Sans"/>
              </a:rPr>
              <a:t>The juice bar has been really successful. Bob does most of the management and staffing side of things and Paul does the financial side. Bob and Paul worked really well together up until last year when Bob started going out with Mary. Bob started spending a lot less time at the business and Paul found himself having to organise the staff as well as do the financial things. Paul is fed up and wants to dissolve the partnership and look for new partners in the business. They have decided to try mediation (because they did the SCRAM competition at school) to see if they can find a resolution before things get worse.</a:t>
            </a:r>
            <a:endParaRPr sz="1600">
              <a:solidFill>
                <a:schemeClr val="dk1"/>
              </a:solidFill>
              <a:latin typeface="Open Sans"/>
              <a:ea typeface="Open Sans"/>
              <a:cs typeface="Open Sans"/>
              <a:sym typeface="Open Sans"/>
            </a:endParaRPr>
          </a:p>
        </p:txBody>
      </p:sp>
    </p:spTree>
  </p:cSld>
  <p:clrMapOvr>
    <a:masterClrMapping/>
  </p:clrMapOvr>
</p:sld>
</file>

<file path=ppt/slides/slide1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4" name="Shape 944"/>
        <p:cNvGrpSpPr/>
        <p:nvPr/>
      </p:nvGrpSpPr>
      <p:grpSpPr>
        <a:xfrm>
          <a:off x="0" y="0"/>
          <a:ext cx="0" cy="0"/>
          <a:chOff x="0" y="0"/>
          <a:chExt cx="0" cy="0"/>
        </a:xfrm>
      </p:grpSpPr>
      <p:pic>
        <p:nvPicPr>
          <p:cNvPr id="945" name="Google Shape;945;g31e3dac571a_0_82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46" name="Google Shape;946;g31e3dac571a_0_821"/>
          <p:cNvSpPr txBox="1"/>
          <p:nvPr/>
        </p:nvSpPr>
        <p:spPr>
          <a:xfrm>
            <a:off x="977900" y="2336050"/>
            <a:ext cx="10131300" cy="1571400"/>
          </a:xfrm>
          <a:prstGeom prst="rect">
            <a:avLst/>
          </a:prstGeom>
          <a:noFill/>
          <a:ln>
            <a:noFill/>
          </a:ln>
        </p:spPr>
        <p:txBody>
          <a:bodyPr anchorCtr="0" anchor="t" bIns="91425" lIns="91425" spcFirstLastPara="1" rIns="91425" wrap="square" tIns="91425">
            <a:noAutofit/>
          </a:bodyPr>
          <a:lstStyle/>
          <a:p>
            <a:pPr indent="0" lvl="0" marL="0" rtl="0" algn="just">
              <a:lnSpc>
                <a:spcPct val="115833"/>
              </a:lnSpc>
              <a:spcBef>
                <a:spcPts val="600"/>
              </a:spcBef>
              <a:spcAft>
                <a:spcPts val="0"/>
              </a:spcAft>
              <a:buNone/>
            </a:pPr>
            <a:r>
              <a:rPr b="1" lang="en-US" sz="2200">
                <a:solidFill>
                  <a:schemeClr val="dk1"/>
                </a:solidFill>
                <a:latin typeface="Open Sans"/>
                <a:ea typeface="Open Sans"/>
                <a:cs typeface="Open Sans"/>
                <a:sym typeface="Open Sans"/>
              </a:rPr>
              <a:t>Mediations are more successful and have more enduring agreements when the process is inclusive</a:t>
            </a:r>
            <a:r>
              <a:rPr lang="en-US" sz="2200">
                <a:solidFill>
                  <a:schemeClr val="dk1"/>
                </a:solidFill>
                <a:latin typeface="Open Sans"/>
                <a:ea typeface="Open Sans"/>
                <a:cs typeface="Open Sans"/>
                <a:sym typeface="Open Sans"/>
              </a:rPr>
              <a:t> of more than just the 'powerful' actors.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2200">
                <a:solidFill>
                  <a:schemeClr val="dk1"/>
                </a:solidFill>
                <a:latin typeface="Open Sans"/>
                <a:ea typeface="Open Sans"/>
                <a:cs typeface="Open Sans"/>
                <a:sym typeface="Open Sans"/>
              </a:rPr>
              <a:t>Each context is different, and it is important for local stakeholders to identify the various groups which would be needed for a process to be deemed fully inclusive within their own communities and culture.</a:t>
            </a:r>
            <a:endParaRPr sz="2200">
              <a:solidFill>
                <a:schemeClr val="dk1"/>
              </a:solidFill>
              <a:latin typeface="Open Sans"/>
              <a:ea typeface="Open Sans"/>
              <a:cs typeface="Open Sans"/>
              <a:sym typeface="Open Sans"/>
            </a:endParaRPr>
          </a:p>
          <a:p>
            <a:pPr indent="0" lvl="0" marL="0" rtl="0" algn="l">
              <a:lnSpc>
                <a:spcPct val="115000"/>
              </a:lnSpc>
              <a:spcBef>
                <a:spcPts val="1000"/>
              </a:spcBef>
              <a:spcAft>
                <a:spcPts val="1000"/>
              </a:spcAft>
              <a:buNone/>
            </a:pPr>
            <a:r>
              <a:t/>
            </a:r>
            <a:endParaRPr b="1" sz="2200">
              <a:solidFill>
                <a:schemeClr val="dk1"/>
              </a:solidFill>
              <a:latin typeface="Open Sans"/>
              <a:ea typeface="Open Sans"/>
              <a:cs typeface="Open Sans"/>
              <a:sym typeface="Open Sans"/>
            </a:endParaRPr>
          </a:p>
        </p:txBody>
      </p:sp>
      <p:sp>
        <p:nvSpPr>
          <p:cNvPr id="947" name="Google Shape;947;g31e3dac571a_0_821"/>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Inclusion in Mediation</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2" name="Shape 952"/>
        <p:cNvGrpSpPr/>
        <p:nvPr/>
      </p:nvGrpSpPr>
      <p:grpSpPr>
        <a:xfrm>
          <a:off x="0" y="0"/>
          <a:ext cx="0" cy="0"/>
          <a:chOff x="0" y="0"/>
          <a:chExt cx="0" cy="0"/>
        </a:xfrm>
      </p:grpSpPr>
      <p:pic>
        <p:nvPicPr>
          <p:cNvPr id="953" name="Google Shape;953;g31e3dac571a_0_828"/>
          <p:cNvPicPr preferRelativeResize="0"/>
          <p:nvPr/>
        </p:nvPicPr>
        <p:blipFill rotWithShape="1">
          <a:blip r:embed="rId3">
            <a:alphaModFix/>
          </a:blip>
          <a:srcRect b="0" l="0" r="0" t="0"/>
          <a:stretch/>
        </p:blipFill>
        <p:spPr>
          <a:xfrm>
            <a:off x="10641950" y="-1"/>
            <a:ext cx="1531725" cy="1531725"/>
          </a:xfrm>
          <a:prstGeom prst="rect">
            <a:avLst/>
          </a:prstGeom>
          <a:noFill/>
          <a:ln>
            <a:noFill/>
          </a:ln>
        </p:spPr>
      </p:pic>
      <p:sp>
        <p:nvSpPr>
          <p:cNvPr id="954" name="Google Shape;954;g31e3dac571a_0_828"/>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955" name="Google Shape;955;g31e3dac571a_0_828"/>
          <p:cNvSpPr txBox="1"/>
          <p:nvPr/>
        </p:nvSpPr>
        <p:spPr>
          <a:xfrm>
            <a:off x="1012600" y="2286025"/>
            <a:ext cx="9246000" cy="745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0"/>
              </a:spcAft>
              <a:buNone/>
            </a:pPr>
            <a:r>
              <a:rPr lang="en-US" sz="2200">
                <a:solidFill>
                  <a:schemeClr val="dk1"/>
                </a:solidFill>
                <a:latin typeface="Open Sans"/>
                <a:ea typeface="Open Sans"/>
                <a:cs typeface="Open Sans"/>
                <a:sym typeface="Open Sans"/>
              </a:rPr>
              <a:t>Think about </a:t>
            </a:r>
            <a:r>
              <a:rPr b="1" lang="en-US" sz="2200">
                <a:solidFill>
                  <a:schemeClr val="dk1"/>
                </a:solidFill>
                <a:latin typeface="Open Sans"/>
                <a:ea typeface="Open Sans"/>
                <a:cs typeface="Open Sans"/>
                <a:sym typeface="Open Sans"/>
              </a:rPr>
              <a:t>your own contexts and the challenges and dilemmas </a:t>
            </a:r>
            <a:r>
              <a:rPr lang="en-US" sz="2200">
                <a:solidFill>
                  <a:schemeClr val="dk1"/>
                </a:solidFill>
                <a:latin typeface="Open Sans"/>
                <a:ea typeface="Open Sans"/>
                <a:cs typeface="Open Sans"/>
                <a:sym typeface="Open Sans"/>
              </a:rPr>
              <a:t>that you might be facing when thinking about </a:t>
            </a:r>
            <a:r>
              <a:rPr b="1" lang="en-US" sz="2200">
                <a:solidFill>
                  <a:schemeClr val="dk1"/>
                </a:solidFill>
                <a:latin typeface="Open Sans"/>
                <a:ea typeface="Open Sans"/>
                <a:cs typeface="Open Sans"/>
                <a:sym typeface="Open Sans"/>
              </a:rPr>
              <a:t>inclusion </a:t>
            </a:r>
            <a:r>
              <a:rPr lang="en-US" sz="2200">
                <a:solidFill>
                  <a:schemeClr val="dk1"/>
                </a:solidFill>
                <a:latin typeface="Open Sans"/>
                <a:ea typeface="Open Sans"/>
                <a:cs typeface="Open Sans"/>
                <a:sym typeface="Open Sans"/>
              </a:rPr>
              <a:t>and trying to make processes as inclusive as possible. </a:t>
            </a:r>
            <a:endParaRPr sz="2200">
              <a:solidFill>
                <a:schemeClr val="dk1"/>
              </a:solidFill>
              <a:latin typeface="Open Sans"/>
              <a:ea typeface="Open Sans"/>
              <a:cs typeface="Open Sans"/>
              <a:sym typeface="Open Sans"/>
            </a:endParaRPr>
          </a:p>
          <a:p>
            <a:pPr indent="-368300" lvl="0" marL="457200" rtl="0" algn="l">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are the limitations and trade-offs of inclusivity? </a:t>
            </a:r>
            <a:endParaRPr sz="2200">
              <a:solidFill>
                <a:schemeClr val="dk1"/>
              </a:solidFill>
              <a:latin typeface="Open Sans"/>
              <a:ea typeface="Open Sans"/>
              <a:cs typeface="Open Sans"/>
              <a:sym typeface="Open Sans"/>
            </a:endParaRPr>
          </a:p>
          <a:p>
            <a:pPr indent="-368300" lvl="0" marL="457200" rtl="0" algn="l">
              <a:lnSpc>
                <a:spcPct val="115000"/>
              </a:lnSpc>
              <a:spcBef>
                <a:spcPts val="10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Are there circumstances in which the principle of inclusivity is not desirable? </a:t>
            </a:r>
            <a:endParaRPr sz="22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chemeClr val="dk1"/>
              </a:solidFill>
              <a:latin typeface="Open Sans"/>
              <a:ea typeface="Open Sans"/>
              <a:cs typeface="Open Sans"/>
              <a:sym typeface="Open Sans"/>
            </a:endParaRPr>
          </a:p>
        </p:txBody>
      </p:sp>
    </p:spTree>
  </p:cSld>
  <p:clrMapOvr>
    <a:masterClrMapping/>
  </p:clrMapOvr>
</p:sld>
</file>

<file path=ppt/slides/slide1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0" name="Shape 960"/>
        <p:cNvGrpSpPr/>
        <p:nvPr/>
      </p:nvGrpSpPr>
      <p:grpSpPr>
        <a:xfrm>
          <a:off x="0" y="0"/>
          <a:ext cx="0" cy="0"/>
          <a:chOff x="0" y="0"/>
          <a:chExt cx="0" cy="0"/>
        </a:xfrm>
      </p:grpSpPr>
      <p:pic>
        <p:nvPicPr>
          <p:cNvPr id="961" name="Google Shape;961;g31e3dac571a_0_835"/>
          <p:cNvPicPr preferRelativeResize="0"/>
          <p:nvPr/>
        </p:nvPicPr>
        <p:blipFill rotWithShape="1">
          <a:blip r:embed="rId3">
            <a:alphaModFix/>
          </a:blip>
          <a:srcRect b="0" l="0" r="0" t="0"/>
          <a:stretch/>
        </p:blipFill>
        <p:spPr>
          <a:xfrm>
            <a:off x="10930950" y="5649974"/>
            <a:ext cx="1208025" cy="1208025"/>
          </a:xfrm>
          <a:prstGeom prst="rect">
            <a:avLst/>
          </a:prstGeom>
          <a:noFill/>
          <a:ln>
            <a:noFill/>
          </a:ln>
        </p:spPr>
      </p:pic>
      <p:sp>
        <p:nvSpPr>
          <p:cNvPr id="962" name="Google Shape;962;g31e3dac571a_0_835"/>
          <p:cNvSpPr txBox="1"/>
          <p:nvPr/>
        </p:nvSpPr>
        <p:spPr>
          <a:xfrm>
            <a:off x="925900" y="3506725"/>
            <a:ext cx="8692200" cy="1449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Session 3.7: The Mediation Process Design</a:t>
            </a:r>
            <a:endParaRPr b="1" sz="4400">
              <a:latin typeface="Open Sans"/>
              <a:ea typeface="Open Sans"/>
              <a:cs typeface="Open Sans"/>
              <a:sym typeface="Open Sans"/>
            </a:endParaRPr>
          </a:p>
        </p:txBody>
      </p:sp>
      <p:sp>
        <p:nvSpPr>
          <p:cNvPr id="963" name="Google Shape;963;g31e3dac571a_0_835"/>
          <p:cNvSpPr txBox="1"/>
          <p:nvPr/>
        </p:nvSpPr>
        <p:spPr>
          <a:xfrm>
            <a:off x="925900" y="53725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000">
                <a:solidFill>
                  <a:schemeClr val="dk1"/>
                </a:solidFill>
                <a:latin typeface="Open Sans"/>
                <a:ea typeface="Open Sans"/>
                <a:cs typeface="Open Sans"/>
                <a:sym typeface="Open Sans"/>
              </a:rPr>
              <a:t>Session Objectives:</a:t>
            </a:r>
            <a:endParaRPr b="1" sz="2000">
              <a:solidFill>
                <a:schemeClr val="dk1"/>
              </a:solidFill>
              <a:latin typeface="Open Sans"/>
              <a:ea typeface="Open Sans"/>
              <a:cs typeface="Open Sans"/>
              <a:sym typeface="Open Sans"/>
            </a:endParaRPr>
          </a:p>
          <a:p>
            <a:pPr indent="-355600" lvl="0" marL="457200" rtl="0" algn="just">
              <a:lnSpc>
                <a:spcPct val="115833"/>
              </a:lnSpc>
              <a:spcBef>
                <a:spcPts val="8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Understand mediation process design guidelines and learn how to apply this.</a:t>
            </a:r>
            <a:endParaRPr sz="2000">
              <a:solidFill>
                <a:schemeClr val="dk1"/>
              </a:solidFill>
              <a:latin typeface="Open Sans"/>
              <a:ea typeface="Open Sans"/>
              <a:cs typeface="Open Sans"/>
              <a:sym typeface="Open Sans"/>
            </a:endParaRPr>
          </a:p>
          <a:p>
            <a:pPr indent="-355600" lvl="0" marL="457200" rtl="0" algn="just">
              <a:lnSpc>
                <a:spcPct val="115833"/>
              </a:lnSpc>
              <a:spcBef>
                <a:spcPts val="8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Understand key considerations and requirements for mediation agreements.</a:t>
            </a:r>
            <a:endParaRPr sz="2000">
              <a:solidFill>
                <a:schemeClr val="dk1"/>
              </a:solidFill>
              <a:latin typeface="Open Sans"/>
              <a:ea typeface="Open Sans"/>
              <a:cs typeface="Open Sans"/>
              <a:sym typeface="Open Sans"/>
            </a:endParaRPr>
          </a:p>
          <a:p>
            <a:pPr indent="0" lvl="0" marL="457200" rtl="0" algn="just">
              <a:lnSpc>
                <a:spcPct val="115833"/>
              </a:lnSpc>
              <a:spcBef>
                <a:spcPts val="1200"/>
              </a:spcBef>
              <a:spcAft>
                <a:spcPts val="0"/>
              </a:spcAft>
              <a:buNone/>
            </a:pPr>
            <a:r>
              <a:t/>
            </a:r>
            <a:endParaRPr sz="25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2300">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964" name="Google Shape;964;g31e3dac571a_0_835"/>
          <p:cNvPicPr preferRelativeResize="0"/>
          <p:nvPr>
            <p:ph idx="2" type="pic"/>
          </p:nvPr>
        </p:nvPicPr>
        <p:blipFill rotWithShape="1">
          <a:blip r:embed="rId4">
            <a:alphaModFix/>
          </a:blip>
          <a:srcRect b="53187" l="0" r="0" t="6519"/>
          <a:stretch/>
        </p:blipFill>
        <p:spPr>
          <a:xfrm>
            <a:off x="0" y="0"/>
            <a:ext cx="12192000" cy="2947800"/>
          </a:xfrm>
          <a:prstGeom prst="rect">
            <a:avLst/>
          </a:prstGeom>
          <a:noFill/>
          <a:ln>
            <a:noFill/>
          </a:ln>
          <a:effectLst>
            <a:outerShdw blurRad="50800" rotWithShape="0" algn="ctr" dir="5400000" dist="50800">
              <a:srgbClr val="000000">
                <a:alpha val="49800"/>
              </a:srgbClr>
            </a:outerShdw>
          </a:effectLst>
        </p:spPr>
      </p:pic>
    </p:spTree>
  </p:cSld>
  <p:clrMapOvr>
    <a:masterClrMapping/>
  </p:clrMapOvr>
</p:sld>
</file>

<file path=ppt/slides/slide1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9" name="Shape 969"/>
        <p:cNvGrpSpPr/>
        <p:nvPr/>
      </p:nvGrpSpPr>
      <p:grpSpPr>
        <a:xfrm>
          <a:off x="0" y="0"/>
          <a:ext cx="0" cy="0"/>
          <a:chOff x="0" y="0"/>
          <a:chExt cx="0" cy="0"/>
        </a:xfrm>
      </p:grpSpPr>
      <p:pic>
        <p:nvPicPr>
          <p:cNvPr id="970" name="Google Shape;970;g31e3dac571a_0_84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71" name="Google Shape;971;g31e3dac571a_0_842"/>
          <p:cNvSpPr txBox="1"/>
          <p:nvPr/>
        </p:nvSpPr>
        <p:spPr>
          <a:xfrm>
            <a:off x="977900" y="2025900"/>
            <a:ext cx="10131300" cy="188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1800">
                <a:solidFill>
                  <a:schemeClr val="dk1"/>
                </a:solidFill>
                <a:latin typeface="Open Sans"/>
                <a:ea typeface="Open Sans"/>
                <a:cs typeface="Open Sans"/>
                <a:sym typeface="Open Sans"/>
              </a:rPr>
              <a:t>The role of the mediator is to </a:t>
            </a:r>
            <a:r>
              <a:rPr b="1" lang="en-US" sz="1800">
                <a:solidFill>
                  <a:schemeClr val="dk1"/>
                </a:solidFill>
                <a:latin typeface="Open Sans"/>
                <a:ea typeface="Open Sans"/>
                <a:cs typeface="Open Sans"/>
                <a:sym typeface="Open Sans"/>
              </a:rPr>
              <a:t>design a well-rounded process </a:t>
            </a:r>
            <a:r>
              <a:rPr lang="en-US" sz="1800">
                <a:solidFill>
                  <a:schemeClr val="dk1"/>
                </a:solidFill>
                <a:latin typeface="Open Sans"/>
                <a:ea typeface="Open Sans"/>
                <a:cs typeface="Open Sans"/>
                <a:sym typeface="Open Sans"/>
              </a:rPr>
              <a:t>in which the disputants can discuss the content. The process is as important as content and essential to:</a:t>
            </a:r>
            <a:endParaRPr i="1"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Ensure that the process </a:t>
            </a:r>
            <a:r>
              <a:rPr b="1" lang="en-US" sz="1800">
                <a:solidFill>
                  <a:schemeClr val="dk1"/>
                </a:solidFill>
                <a:latin typeface="Open Sans"/>
                <a:ea typeface="Open Sans"/>
                <a:cs typeface="Open Sans"/>
                <a:sym typeface="Open Sans"/>
              </a:rPr>
              <a:t>fits the conflict and contex</a:t>
            </a:r>
            <a:r>
              <a:rPr lang="en-US" sz="1800">
                <a:solidFill>
                  <a:schemeClr val="dk1"/>
                </a:solidFill>
                <a:latin typeface="Open Sans"/>
                <a:ea typeface="Open Sans"/>
                <a:cs typeface="Open Sans"/>
                <a:sym typeface="Open Sans"/>
              </a:rPr>
              <a:t>t;</a:t>
            </a:r>
            <a:endParaRPr i="1"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Ensure appropriate </a:t>
            </a:r>
            <a:r>
              <a:rPr b="1" lang="en-US" sz="1800">
                <a:solidFill>
                  <a:schemeClr val="dk1"/>
                </a:solidFill>
                <a:latin typeface="Open Sans"/>
                <a:ea typeface="Open Sans"/>
                <a:cs typeface="Open Sans"/>
                <a:sym typeface="Open Sans"/>
              </a:rPr>
              <a:t>role division</a:t>
            </a:r>
            <a:r>
              <a:rPr lang="en-US" sz="1800">
                <a:solidFill>
                  <a:schemeClr val="dk1"/>
                </a:solidFill>
                <a:latin typeface="Open Sans"/>
                <a:ea typeface="Open Sans"/>
                <a:cs typeface="Open Sans"/>
                <a:sym typeface="Open Sans"/>
              </a:rPr>
              <a:t>;</a:t>
            </a:r>
            <a:endParaRPr i="1"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Ensure that process and mediator is seen as </a:t>
            </a:r>
            <a:r>
              <a:rPr b="1" lang="en-US" sz="1800">
                <a:solidFill>
                  <a:schemeClr val="dk1"/>
                </a:solidFill>
                <a:latin typeface="Open Sans"/>
                <a:ea typeface="Open Sans"/>
                <a:cs typeface="Open Sans"/>
                <a:sym typeface="Open Sans"/>
              </a:rPr>
              <a:t>impartial;</a:t>
            </a:r>
            <a:endParaRPr i="1"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Ensure that </a:t>
            </a:r>
            <a:r>
              <a:rPr b="1" lang="en-US" sz="1800">
                <a:solidFill>
                  <a:schemeClr val="dk1"/>
                </a:solidFill>
                <a:latin typeface="Open Sans"/>
                <a:ea typeface="Open Sans"/>
                <a:cs typeface="Open Sans"/>
                <a:sym typeface="Open Sans"/>
              </a:rPr>
              <a:t>all necessary actors </a:t>
            </a:r>
            <a:r>
              <a:rPr lang="en-US" sz="1800">
                <a:solidFill>
                  <a:schemeClr val="dk1"/>
                </a:solidFill>
                <a:latin typeface="Open Sans"/>
                <a:ea typeface="Open Sans"/>
                <a:cs typeface="Open Sans"/>
                <a:sym typeface="Open Sans"/>
              </a:rPr>
              <a:t>are part of the designing some aspect of the process;</a:t>
            </a:r>
            <a:endParaRPr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Make sure the mediation design is </a:t>
            </a:r>
            <a:r>
              <a:rPr b="1" lang="en-US" sz="1800">
                <a:solidFill>
                  <a:schemeClr val="dk1"/>
                </a:solidFill>
                <a:latin typeface="Open Sans"/>
                <a:ea typeface="Open Sans"/>
                <a:cs typeface="Open Sans"/>
                <a:sym typeface="Open Sans"/>
              </a:rPr>
              <a:t>feasible.</a:t>
            </a:r>
            <a:r>
              <a:rPr lang="en-US" sz="1800">
                <a:solidFill>
                  <a:schemeClr val="dk1"/>
                </a:solidFill>
                <a:latin typeface="Open Sans"/>
                <a:ea typeface="Open Sans"/>
                <a:cs typeface="Open Sans"/>
                <a:sym typeface="Open Sans"/>
              </a:rPr>
              <a:t> </a:t>
            </a:r>
            <a:endParaRPr i="1" sz="1800">
              <a:solidFill>
                <a:schemeClr val="dk1"/>
              </a:solidFill>
              <a:latin typeface="Open Sans"/>
              <a:ea typeface="Open Sans"/>
              <a:cs typeface="Open Sans"/>
              <a:sym typeface="Open Sans"/>
            </a:endParaRPr>
          </a:p>
          <a:p>
            <a:pPr indent="0" lvl="0" marL="0" rtl="0" algn="l">
              <a:lnSpc>
                <a:spcPct val="115000"/>
              </a:lnSpc>
              <a:spcBef>
                <a:spcPts val="1000"/>
              </a:spcBef>
              <a:spcAft>
                <a:spcPts val="1000"/>
              </a:spcAft>
              <a:buNone/>
            </a:pPr>
            <a:r>
              <a:t/>
            </a:r>
            <a:endParaRPr b="1" sz="2200">
              <a:solidFill>
                <a:schemeClr val="dk1"/>
              </a:solidFill>
              <a:latin typeface="Open Sans"/>
              <a:ea typeface="Open Sans"/>
              <a:cs typeface="Open Sans"/>
              <a:sym typeface="Open Sans"/>
            </a:endParaRPr>
          </a:p>
        </p:txBody>
      </p:sp>
      <p:sp>
        <p:nvSpPr>
          <p:cNvPr id="972" name="Google Shape;972;g31e3dac571a_0_842"/>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Process Design Guidelines</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77" name="Shape 977"/>
        <p:cNvGrpSpPr/>
        <p:nvPr/>
      </p:nvGrpSpPr>
      <p:grpSpPr>
        <a:xfrm>
          <a:off x="0" y="0"/>
          <a:ext cx="0" cy="0"/>
          <a:chOff x="0" y="0"/>
          <a:chExt cx="0" cy="0"/>
        </a:xfrm>
      </p:grpSpPr>
      <p:pic>
        <p:nvPicPr>
          <p:cNvPr id="978" name="Google Shape;978;g31e3dac571a_0_84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79" name="Google Shape;979;g31e3dac571a_0_849"/>
          <p:cNvSpPr txBox="1"/>
          <p:nvPr/>
        </p:nvSpPr>
        <p:spPr>
          <a:xfrm>
            <a:off x="977900" y="2025900"/>
            <a:ext cx="10131300" cy="18816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1200"/>
              </a:spcBef>
              <a:spcAft>
                <a:spcPts val="0"/>
              </a:spcAft>
              <a:buNone/>
            </a:pPr>
            <a:r>
              <a:rPr lang="en-US" sz="2200">
                <a:solidFill>
                  <a:schemeClr val="dk1"/>
                </a:solidFill>
                <a:latin typeface="Open Sans"/>
                <a:ea typeface="Open Sans"/>
                <a:cs typeface="Open Sans"/>
                <a:sym typeface="Open Sans"/>
              </a:rPr>
              <a:t>Understand the importance of </a:t>
            </a:r>
            <a:r>
              <a:rPr b="1" lang="en-US" sz="2200">
                <a:solidFill>
                  <a:schemeClr val="dk1"/>
                </a:solidFill>
                <a:latin typeface="Open Sans"/>
                <a:ea typeface="Open Sans"/>
                <a:cs typeface="Open Sans"/>
                <a:sym typeface="Open Sans"/>
              </a:rPr>
              <a:t>language: </a:t>
            </a:r>
            <a:endParaRPr b="1" sz="2200">
              <a:solidFill>
                <a:schemeClr val="dk1"/>
              </a:solidFill>
              <a:latin typeface="Open Sans"/>
              <a:ea typeface="Open Sans"/>
              <a:cs typeface="Open Sans"/>
              <a:sym typeface="Open Sans"/>
            </a:endParaRPr>
          </a:p>
          <a:p>
            <a:pPr indent="-368300" lvl="0" marL="457200" rtl="0" algn="l">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As you prepare, be careful with the language you use. You do not want to identify people as ‘victim’, ‘offender’, etc., but rather keep an open mind.  </a:t>
            </a:r>
            <a:endParaRPr sz="2200">
              <a:solidFill>
                <a:schemeClr val="dk1"/>
              </a:solidFill>
              <a:latin typeface="Open Sans"/>
              <a:ea typeface="Open Sans"/>
              <a:cs typeface="Open Sans"/>
              <a:sym typeface="Open Sans"/>
            </a:endParaRPr>
          </a:p>
          <a:p>
            <a:pPr indent="-368300" lvl="0" marL="457200" rtl="0" algn="l">
              <a:lnSpc>
                <a:spcPct val="115000"/>
              </a:lnSpc>
              <a:spcBef>
                <a:spcPts val="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Language that is in any way offensive or non-neutral should be avoided at all costs.</a:t>
            </a:r>
            <a:endParaRPr i="1" sz="2200">
              <a:solidFill>
                <a:schemeClr val="dk1"/>
              </a:solidFill>
              <a:latin typeface="Open Sans"/>
              <a:ea typeface="Open Sans"/>
              <a:cs typeface="Open Sans"/>
              <a:sym typeface="Open Sans"/>
            </a:endParaRPr>
          </a:p>
          <a:p>
            <a:pPr indent="0" lvl="0" marL="0" rtl="0" algn="l">
              <a:lnSpc>
                <a:spcPct val="115000"/>
              </a:lnSpc>
              <a:spcBef>
                <a:spcPts val="1000"/>
              </a:spcBef>
              <a:spcAft>
                <a:spcPts val="1000"/>
              </a:spcAft>
              <a:buNone/>
            </a:pPr>
            <a:r>
              <a:t/>
            </a:r>
            <a:endParaRPr sz="1800">
              <a:solidFill>
                <a:schemeClr val="dk1"/>
              </a:solidFill>
              <a:latin typeface="Open Sans"/>
              <a:ea typeface="Open Sans"/>
              <a:cs typeface="Open Sans"/>
              <a:sym typeface="Open Sans"/>
            </a:endParaRPr>
          </a:p>
        </p:txBody>
      </p:sp>
      <p:sp>
        <p:nvSpPr>
          <p:cNvPr id="980" name="Google Shape;980;g31e3dac571a_0_849"/>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Process Design Guidelines</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1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5" name="Shape 985"/>
        <p:cNvGrpSpPr/>
        <p:nvPr/>
      </p:nvGrpSpPr>
      <p:grpSpPr>
        <a:xfrm>
          <a:off x="0" y="0"/>
          <a:ext cx="0" cy="0"/>
          <a:chOff x="0" y="0"/>
          <a:chExt cx="0" cy="0"/>
        </a:xfrm>
      </p:grpSpPr>
      <p:pic>
        <p:nvPicPr>
          <p:cNvPr id="986" name="Google Shape;986;g31e3dac571a_0_85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87" name="Google Shape;987;g31e3dac571a_0_856"/>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The </a:t>
            </a:r>
            <a:r>
              <a:rPr b="1" lang="en-US" sz="4000">
                <a:latin typeface="Open Sans"/>
                <a:ea typeface="Open Sans"/>
                <a:cs typeface="Open Sans"/>
                <a:sym typeface="Open Sans"/>
              </a:rPr>
              <a:t>Mediation Process: Introduction</a:t>
            </a:r>
            <a:endParaRPr b="1" i="0" sz="4000" u="none" cap="none" strike="noStrike">
              <a:solidFill>
                <a:srgbClr val="000000"/>
              </a:solidFill>
              <a:latin typeface="Open Sans"/>
              <a:ea typeface="Open Sans"/>
              <a:cs typeface="Open Sans"/>
              <a:sym typeface="Open Sans"/>
            </a:endParaRPr>
          </a:p>
        </p:txBody>
      </p:sp>
      <p:sp>
        <p:nvSpPr>
          <p:cNvPr id="988" name="Google Shape;988;g31e3dac571a_0_856"/>
          <p:cNvSpPr txBox="1"/>
          <p:nvPr/>
        </p:nvSpPr>
        <p:spPr>
          <a:xfrm>
            <a:off x="952950" y="2810450"/>
            <a:ext cx="96426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1500">
                <a:latin typeface="Open Sans"/>
                <a:ea typeface="Open Sans"/>
                <a:cs typeface="Open Sans"/>
                <a:sym typeface="Open Sans"/>
              </a:rPr>
              <a:t>All mediations begin with an introduction: </a:t>
            </a:r>
            <a:r>
              <a:rPr lang="en-US" sz="1500">
                <a:latin typeface="Open Sans"/>
                <a:ea typeface="Open Sans"/>
                <a:cs typeface="Open Sans"/>
                <a:sym typeface="Open Sans"/>
              </a:rPr>
              <a:t>E</a:t>
            </a:r>
            <a:r>
              <a:rPr lang="en-US" sz="1500">
                <a:latin typeface="Open Sans"/>
                <a:ea typeface="Open Sans"/>
                <a:cs typeface="Open Sans"/>
                <a:sym typeface="Open Sans"/>
              </a:rPr>
              <a:t>nsuring parties understand it is a voluntary process and agreement on any ground rules.</a:t>
            </a:r>
            <a:endParaRPr sz="1500">
              <a:latin typeface="Open Sans"/>
              <a:ea typeface="Open Sans"/>
              <a:cs typeface="Open Sans"/>
              <a:sym typeface="Open Sans"/>
            </a:endParaRPr>
          </a:p>
          <a:p>
            <a:pPr indent="-323850" lvl="1" marL="914400" rtl="0" algn="just">
              <a:lnSpc>
                <a:spcPct val="115833"/>
              </a:lnSpc>
              <a:spcBef>
                <a:spcPts val="1200"/>
              </a:spcBef>
              <a:spcAft>
                <a:spcPts val="0"/>
              </a:spcAft>
              <a:buSzPts val="1500"/>
              <a:buFont typeface="Open Sans"/>
              <a:buChar char="○"/>
            </a:pPr>
            <a:r>
              <a:rPr lang="en-US" sz="1500">
                <a:latin typeface="Open Sans"/>
                <a:ea typeface="Open Sans"/>
                <a:cs typeface="Open Sans"/>
                <a:sym typeface="Open Sans"/>
              </a:rPr>
              <a:t>Welcome and introductions, confirm names of people.</a:t>
            </a:r>
            <a:endParaRPr i="1" sz="1500">
              <a:latin typeface="Open Sans"/>
              <a:ea typeface="Open Sans"/>
              <a:cs typeface="Open Sans"/>
              <a:sym typeface="Open Sans"/>
            </a:endParaRPr>
          </a:p>
          <a:p>
            <a:pPr indent="-323850" lvl="1" marL="914400" rtl="0" algn="just">
              <a:lnSpc>
                <a:spcPct val="115833"/>
              </a:lnSpc>
              <a:spcBef>
                <a:spcPts val="1200"/>
              </a:spcBef>
              <a:spcAft>
                <a:spcPts val="0"/>
              </a:spcAft>
              <a:buSzPts val="1500"/>
              <a:buFont typeface="Open Sans"/>
              <a:buChar char="○"/>
            </a:pPr>
            <a:r>
              <a:rPr lang="en-US" sz="1500">
                <a:latin typeface="Open Sans"/>
                <a:ea typeface="Open Sans"/>
                <a:cs typeface="Open Sans"/>
                <a:sym typeface="Open Sans"/>
              </a:rPr>
              <a:t>Check if the conflict is in court or under investigation by any other institution. </a:t>
            </a:r>
            <a:endParaRPr sz="1500">
              <a:latin typeface="Open Sans"/>
              <a:ea typeface="Open Sans"/>
              <a:cs typeface="Open Sans"/>
              <a:sym typeface="Open Sans"/>
            </a:endParaRPr>
          </a:p>
          <a:p>
            <a:pPr indent="-323850" lvl="1" marL="914400" rtl="0" algn="just">
              <a:lnSpc>
                <a:spcPct val="115833"/>
              </a:lnSpc>
              <a:spcBef>
                <a:spcPts val="1200"/>
              </a:spcBef>
              <a:spcAft>
                <a:spcPts val="0"/>
              </a:spcAft>
              <a:buSzPts val="1500"/>
              <a:buFont typeface="Open Sans"/>
              <a:buChar char="○"/>
            </a:pPr>
            <a:r>
              <a:rPr lang="en-US" sz="1500">
                <a:latin typeface="Open Sans"/>
                <a:ea typeface="Open Sans"/>
                <a:cs typeface="Open Sans"/>
                <a:sym typeface="Open Sans"/>
              </a:rPr>
              <a:t>Explain what is mediation and your role.</a:t>
            </a:r>
            <a:endParaRPr sz="1500">
              <a:latin typeface="Open Sans"/>
              <a:ea typeface="Open Sans"/>
              <a:cs typeface="Open Sans"/>
              <a:sym typeface="Open Sans"/>
            </a:endParaRPr>
          </a:p>
          <a:p>
            <a:pPr indent="-323850" lvl="1" marL="914400" rtl="0" algn="just">
              <a:lnSpc>
                <a:spcPct val="115833"/>
              </a:lnSpc>
              <a:spcBef>
                <a:spcPts val="1200"/>
              </a:spcBef>
              <a:spcAft>
                <a:spcPts val="0"/>
              </a:spcAft>
              <a:buSzPts val="1500"/>
              <a:buFont typeface="Open Sans"/>
              <a:buChar char="○"/>
            </a:pPr>
            <a:r>
              <a:rPr lang="en-US" sz="1500">
                <a:latin typeface="Open Sans"/>
                <a:ea typeface="Open Sans"/>
                <a:cs typeface="Open Sans"/>
                <a:sym typeface="Open Sans"/>
              </a:rPr>
              <a:t>Explain that the process is confidential.</a:t>
            </a:r>
            <a:endParaRPr sz="1500">
              <a:latin typeface="Open Sans"/>
              <a:ea typeface="Open Sans"/>
              <a:cs typeface="Open Sans"/>
              <a:sym typeface="Open Sans"/>
            </a:endParaRPr>
          </a:p>
          <a:p>
            <a:pPr indent="-323850" lvl="1" marL="914400" rtl="0" algn="just">
              <a:lnSpc>
                <a:spcPct val="115833"/>
              </a:lnSpc>
              <a:spcBef>
                <a:spcPts val="1200"/>
              </a:spcBef>
              <a:spcAft>
                <a:spcPts val="0"/>
              </a:spcAft>
              <a:buSzPts val="1500"/>
              <a:buFont typeface="Open Sans"/>
              <a:buChar char="○"/>
            </a:pPr>
            <a:r>
              <a:rPr lang="en-US" sz="1500">
                <a:latin typeface="Open Sans"/>
                <a:ea typeface="Open Sans"/>
                <a:cs typeface="Open Sans"/>
                <a:sym typeface="Open Sans"/>
              </a:rPr>
              <a:t>Discuss possible outcomes such as increased understanding, oral or written agreement, or the possibility of having another meeting.</a:t>
            </a:r>
            <a:endParaRPr i="1" sz="1500">
              <a:latin typeface="Open Sans"/>
              <a:ea typeface="Open Sans"/>
              <a:cs typeface="Open Sans"/>
              <a:sym typeface="Open Sans"/>
            </a:endParaRPr>
          </a:p>
          <a:p>
            <a:pPr indent="-323850" lvl="1" marL="914400" rtl="0" algn="just">
              <a:lnSpc>
                <a:spcPct val="115833"/>
              </a:lnSpc>
              <a:spcBef>
                <a:spcPts val="1200"/>
              </a:spcBef>
              <a:spcAft>
                <a:spcPts val="0"/>
              </a:spcAft>
              <a:buSzPts val="1500"/>
              <a:buFont typeface="Open Sans"/>
              <a:buChar char="○"/>
            </a:pPr>
            <a:r>
              <a:rPr lang="en-US" sz="1500">
                <a:latin typeface="Open Sans"/>
                <a:ea typeface="Open Sans"/>
                <a:cs typeface="Open Sans"/>
                <a:sym typeface="Open Sans"/>
              </a:rPr>
              <a:t>Discuss any ground rules and guidelines.</a:t>
            </a:r>
            <a:endParaRPr i="1" sz="1500">
              <a:latin typeface="Open Sans"/>
              <a:ea typeface="Open Sans"/>
              <a:cs typeface="Open Sans"/>
              <a:sym typeface="Open Sans"/>
            </a:endParaRPr>
          </a:p>
          <a:p>
            <a:pPr indent="-323850" lvl="1" marL="914400" rtl="0" algn="just">
              <a:lnSpc>
                <a:spcPct val="115833"/>
              </a:lnSpc>
              <a:spcBef>
                <a:spcPts val="1200"/>
              </a:spcBef>
              <a:spcAft>
                <a:spcPts val="800"/>
              </a:spcAft>
              <a:buSzPts val="1500"/>
              <a:buFont typeface="Open Sans"/>
              <a:buChar char="○"/>
            </a:pPr>
            <a:r>
              <a:rPr lang="en-US" sz="1500">
                <a:latin typeface="Open Sans"/>
                <a:ea typeface="Open Sans"/>
                <a:cs typeface="Open Sans"/>
                <a:sym typeface="Open Sans"/>
              </a:rPr>
              <a:t>Specify length of session.</a:t>
            </a:r>
            <a:endParaRPr i="1" sz="1500">
              <a:latin typeface="Open Sans"/>
              <a:ea typeface="Open Sans"/>
              <a:cs typeface="Open Sans"/>
              <a:sym typeface="Open Sans"/>
            </a:endParaRPr>
          </a:p>
        </p:txBody>
      </p:sp>
    </p:spTree>
  </p:cSld>
  <p:clrMapOvr>
    <a:masterClrMapping/>
  </p:clrMapOvr>
</p:sld>
</file>

<file path=ppt/slides/slide1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3" name="Shape 993"/>
        <p:cNvGrpSpPr/>
        <p:nvPr/>
      </p:nvGrpSpPr>
      <p:grpSpPr>
        <a:xfrm>
          <a:off x="0" y="0"/>
          <a:ext cx="0" cy="0"/>
          <a:chOff x="0" y="0"/>
          <a:chExt cx="0" cy="0"/>
        </a:xfrm>
      </p:grpSpPr>
      <p:pic>
        <p:nvPicPr>
          <p:cNvPr id="994" name="Google Shape;994;g31e3dac571a_0_86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95" name="Google Shape;995;g31e3dac571a_0_867"/>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The Mediation Process: Analysis of Issues</a:t>
            </a:r>
            <a:endParaRPr b="1" i="0" sz="4000" u="none" cap="none" strike="noStrike">
              <a:solidFill>
                <a:srgbClr val="000000"/>
              </a:solidFill>
              <a:latin typeface="Open Sans"/>
              <a:ea typeface="Open Sans"/>
              <a:cs typeface="Open Sans"/>
              <a:sym typeface="Open Sans"/>
            </a:endParaRPr>
          </a:p>
        </p:txBody>
      </p:sp>
      <p:sp>
        <p:nvSpPr>
          <p:cNvPr id="996" name="Google Shape;996;g31e3dac571a_0_867"/>
          <p:cNvSpPr txBox="1"/>
          <p:nvPr/>
        </p:nvSpPr>
        <p:spPr>
          <a:xfrm>
            <a:off x="952950" y="2810450"/>
            <a:ext cx="96426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1200"/>
              </a:spcBef>
              <a:spcAft>
                <a:spcPts val="0"/>
              </a:spcAft>
              <a:buNone/>
            </a:pPr>
            <a:r>
              <a:rPr b="1" lang="en-US" sz="2200">
                <a:solidFill>
                  <a:schemeClr val="dk1"/>
                </a:solidFill>
                <a:latin typeface="Open Sans"/>
                <a:ea typeface="Open Sans"/>
                <a:cs typeface="Open Sans"/>
                <a:sym typeface="Open Sans"/>
              </a:rPr>
              <a:t>The mediator facilitates analysis of issues and needs through listening, visioning and questioning:</a:t>
            </a:r>
            <a:endParaRPr sz="2200">
              <a:solidFill>
                <a:schemeClr val="dk1"/>
              </a:solidFill>
              <a:latin typeface="Open Sans"/>
              <a:ea typeface="Open Sans"/>
              <a:cs typeface="Open Sans"/>
              <a:sym typeface="Open Sans"/>
            </a:endParaRPr>
          </a:p>
          <a:p>
            <a:pPr indent="-368300" lvl="0" marL="457200" rtl="0" algn="just">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Both parties explain their version of the facts. </a:t>
            </a:r>
            <a:endParaRPr sz="2200">
              <a:solidFill>
                <a:schemeClr val="dk1"/>
              </a:solidFill>
              <a:latin typeface="Open Sans"/>
              <a:ea typeface="Open Sans"/>
              <a:cs typeface="Open Sans"/>
              <a:sym typeface="Open Sans"/>
            </a:endParaRPr>
          </a:p>
          <a:p>
            <a:pPr indent="-368300" lvl="0" marL="457200" rtl="0" algn="just">
              <a:lnSpc>
                <a:spcPct val="115000"/>
              </a:lnSpc>
              <a:spcBef>
                <a:spcPts val="10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The mediator listens empathically and listens for positions, interests, and feelings. </a:t>
            </a:r>
            <a:endParaRPr sz="2200">
              <a:solidFill>
                <a:schemeClr val="dk1"/>
              </a:solidFill>
              <a:latin typeface="Open Sans"/>
              <a:ea typeface="Open Sans"/>
              <a:cs typeface="Open Sans"/>
              <a:sym typeface="Open Sans"/>
            </a:endParaRPr>
          </a:p>
          <a:p>
            <a:pPr indent="-368300" lvl="0" marL="457200" rtl="0" algn="just">
              <a:lnSpc>
                <a:spcPct val="115000"/>
              </a:lnSpc>
              <a:spcBef>
                <a:spcPts val="10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The mediator takes notes (separating the people from the problem).</a:t>
            </a:r>
            <a:endParaRPr sz="2200">
              <a:solidFill>
                <a:schemeClr val="dk1"/>
              </a:solidFill>
              <a:latin typeface="Open Sans"/>
              <a:ea typeface="Open Sans"/>
              <a:cs typeface="Open Sans"/>
              <a:sym typeface="Open Sans"/>
            </a:endParaRPr>
          </a:p>
          <a:p>
            <a:pPr indent="-368300" lvl="0" marL="457200" rtl="0" algn="just">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The mediator reflects and summarizes.</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500">
              <a:latin typeface="Open Sans"/>
              <a:ea typeface="Open Sans"/>
              <a:cs typeface="Open Sans"/>
              <a:sym typeface="Open Sans"/>
            </a:endParaRPr>
          </a:p>
        </p:txBody>
      </p:sp>
    </p:spTree>
  </p:cSld>
  <p:clrMapOvr>
    <a:masterClrMapping/>
  </p:clrMapOvr>
</p:sld>
</file>

<file path=ppt/slides/slide1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1" name="Shape 1001"/>
        <p:cNvGrpSpPr/>
        <p:nvPr/>
      </p:nvGrpSpPr>
      <p:grpSpPr>
        <a:xfrm>
          <a:off x="0" y="0"/>
          <a:ext cx="0" cy="0"/>
          <a:chOff x="0" y="0"/>
          <a:chExt cx="0" cy="0"/>
        </a:xfrm>
      </p:grpSpPr>
      <p:pic>
        <p:nvPicPr>
          <p:cNvPr id="1002" name="Google Shape;1002;g31e3dac571a_0_87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003" name="Google Shape;1003;g31e3dac571a_0_874"/>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The Mediation Process: Promote Understanding</a:t>
            </a:r>
            <a:endParaRPr b="1" i="0" sz="4000" u="none" cap="none" strike="noStrike">
              <a:solidFill>
                <a:srgbClr val="000000"/>
              </a:solidFill>
              <a:latin typeface="Open Sans"/>
              <a:ea typeface="Open Sans"/>
              <a:cs typeface="Open Sans"/>
              <a:sym typeface="Open Sans"/>
            </a:endParaRPr>
          </a:p>
        </p:txBody>
      </p:sp>
      <p:sp>
        <p:nvSpPr>
          <p:cNvPr id="1004" name="Google Shape;1004;g31e3dac571a_0_874"/>
          <p:cNvSpPr txBox="1"/>
          <p:nvPr/>
        </p:nvSpPr>
        <p:spPr>
          <a:xfrm>
            <a:off x="952950" y="2810450"/>
            <a:ext cx="96426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2200">
                <a:solidFill>
                  <a:schemeClr val="dk1"/>
                </a:solidFill>
                <a:latin typeface="Open Sans"/>
                <a:ea typeface="Open Sans"/>
                <a:cs typeface="Open Sans"/>
                <a:sym typeface="Open Sans"/>
              </a:rPr>
              <a:t>Throughout, the mediator promotes an understanding of key and common issues:</a:t>
            </a:r>
            <a:r>
              <a:rPr lang="en-US" sz="2200">
                <a:solidFill>
                  <a:schemeClr val="dk1"/>
                </a:solidFill>
                <a:latin typeface="Open Sans"/>
                <a:ea typeface="Open Sans"/>
                <a:cs typeface="Open Sans"/>
                <a:sym typeface="Open Sans"/>
              </a:rPr>
              <a:t> </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The mediator asks follow up, open ended questions, listens for proposals, ideas for resolution, and sets an agenda of key topics.</a:t>
            </a:r>
            <a:endParaRPr sz="2200">
              <a:solidFill>
                <a:schemeClr val="dk1"/>
              </a:solidFill>
              <a:latin typeface="Open Sans"/>
              <a:ea typeface="Open Sans"/>
              <a:cs typeface="Open Sans"/>
              <a:sym typeface="Open Sans"/>
            </a:endParaRPr>
          </a:p>
          <a:p>
            <a:pPr indent="0" lvl="0" marL="0" rtl="0" algn="just">
              <a:lnSpc>
                <a:spcPct val="115000"/>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500">
              <a:latin typeface="Open Sans"/>
              <a:ea typeface="Open Sans"/>
              <a:cs typeface="Open Sans"/>
              <a:sym typeface="Open Sans"/>
            </a:endParaRPr>
          </a:p>
        </p:txBody>
      </p:sp>
    </p:spTree>
  </p:cSld>
  <p:clrMapOvr>
    <a:masterClrMapping/>
  </p:clrMapOvr>
</p:sld>
</file>

<file path=ppt/slides/slide1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09" name="Shape 1009"/>
        <p:cNvGrpSpPr/>
        <p:nvPr/>
      </p:nvGrpSpPr>
      <p:grpSpPr>
        <a:xfrm>
          <a:off x="0" y="0"/>
          <a:ext cx="0" cy="0"/>
          <a:chOff x="0" y="0"/>
          <a:chExt cx="0" cy="0"/>
        </a:xfrm>
      </p:grpSpPr>
      <p:pic>
        <p:nvPicPr>
          <p:cNvPr id="1010" name="Google Shape;1010;g31e3dac571a_0_88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011" name="Google Shape;1011;g31e3dac571a_0_881"/>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The Mediation Process: Encourage Parties to Suggest Solutions</a:t>
            </a:r>
            <a:endParaRPr b="1" i="0" sz="4000" u="none" cap="none" strike="noStrike">
              <a:solidFill>
                <a:srgbClr val="000000"/>
              </a:solidFill>
              <a:latin typeface="Open Sans"/>
              <a:ea typeface="Open Sans"/>
              <a:cs typeface="Open Sans"/>
              <a:sym typeface="Open Sans"/>
            </a:endParaRPr>
          </a:p>
        </p:txBody>
      </p:sp>
      <p:sp>
        <p:nvSpPr>
          <p:cNvPr id="1012" name="Google Shape;1012;g31e3dac571a_0_881"/>
          <p:cNvSpPr txBox="1"/>
          <p:nvPr/>
        </p:nvSpPr>
        <p:spPr>
          <a:xfrm>
            <a:off x="952950" y="2810450"/>
            <a:ext cx="96426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2000">
                <a:solidFill>
                  <a:schemeClr val="dk1"/>
                </a:solidFill>
                <a:latin typeface="Open Sans"/>
                <a:ea typeface="Open Sans"/>
                <a:cs typeface="Open Sans"/>
                <a:sym typeface="Open Sans"/>
              </a:rPr>
              <a:t>Encouraging parties to suggest solutions:</a:t>
            </a:r>
            <a:r>
              <a:rPr lang="en-US" sz="2000">
                <a:solidFill>
                  <a:schemeClr val="dk1"/>
                </a:solidFill>
                <a:latin typeface="Open Sans"/>
                <a:ea typeface="Open Sans"/>
                <a:cs typeface="Open Sans"/>
                <a:sym typeface="Open Sans"/>
              </a:rPr>
              <a:t> </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The mediator guides a brainstorming of possible solutions for each item on the agenda. </a:t>
            </a:r>
            <a:endParaRPr sz="2000">
              <a:solidFill>
                <a:schemeClr val="dk1"/>
              </a:solidFill>
              <a:latin typeface="Open Sans"/>
              <a:ea typeface="Open Sans"/>
              <a:cs typeface="Open Sans"/>
              <a:sym typeface="Open Sans"/>
            </a:endParaRPr>
          </a:p>
          <a:p>
            <a:pPr indent="-355600" lvl="0" marL="457200" rtl="0" algn="just">
              <a:lnSpc>
                <a:spcPct val="115833"/>
              </a:lnSpc>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It is wise to start discussing items on which there is already some agreement or on which it is easier to reach agreement. </a:t>
            </a:r>
            <a:endParaRPr sz="2000">
              <a:solidFill>
                <a:schemeClr val="dk1"/>
              </a:solidFill>
              <a:latin typeface="Open Sans"/>
              <a:ea typeface="Open Sans"/>
              <a:cs typeface="Open Sans"/>
              <a:sym typeface="Open Sans"/>
            </a:endParaRPr>
          </a:p>
          <a:p>
            <a:pPr indent="-355600" lvl="0" marL="457200" rtl="0" algn="just">
              <a:lnSpc>
                <a:spcPct val="115833"/>
              </a:lnSpc>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The mediator takes notes on the agreements reached.  </a:t>
            </a:r>
            <a:endParaRPr sz="2000">
              <a:solidFill>
                <a:schemeClr val="dk1"/>
              </a:solidFill>
              <a:latin typeface="Open Sans"/>
              <a:ea typeface="Open Sans"/>
              <a:cs typeface="Open Sans"/>
              <a:sym typeface="Open Sans"/>
            </a:endParaRPr>
          </a:p>
          <a:p>
            <a:pPr indent="0" lvl="0" marL="0" rtl="0" algn="just">
              <a:lnSpc>
                <a:spcPct val="115000"/>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500">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 name="Shape 183"/>
        <p:cNvGrpSpPr/>
        <p:nvPr/>
      </p:nvGrpSpPr>
      <p:grpSpPr>
        <a:xfrm>
          <a:off x="0" y="0"/>
          <a:ext cx="0" cy="0"/>
          <a:chOff x="0" y="0"/>
          <a:chExt cx="0" cy="0"/>
        </a:xfrm>
      </p:grpSpPr>
      <p:pic>
        <p:nvPicPr>
          <p:cNvPr id="184" name="Google Shape;184;g31e3dac571a_0_8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85" name="Google Shape;185;g31e3dac571a_0_87"/>
          <p:cNvSpPr txBox="1"/>
          <p:nvPr/>
        </p:nvSpPr>
        <p:spPr>
          <a:xfrm>
            <a:off x="925899" y="602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Reflection</a:t>
            </a:r>
            <a:endParaRPr b="1" i="0" sz="4400" u="none" cap="none" strike="noStrike">
              <a:solidFill>
                <a:srgbClr val="000000"/>
              </a:solidFill>
              <a:latin typeface="Open Sans"/>
              <a:ea typeface="Open Sans"/>
              <a:cs typeface="Open Sans"/>
              <a:sym typeface="Open Sans"/>
            </a:endParaRPr>
          </a:p>
        </p:txBody>
      </p:sp>
      <p:sp>
        <p:nvSpPr>
          <p:cNvPr id="186" name="Google Shape;186;g31e3dac571a_0_87"/>
          <p:cNvSpPr txBox="1"/>
          <p:nvPr/>
        </p:nvSpPr>
        <p:spPr>
          <a:xfrm>
            <a:off x="975400" y="1895000"/>
            <a:ext cx="9669000" cy="4347300"/>
          </a:xfrm>
          <a:prstGeom prst="rect">
            <a:avLst/>
          </a:prstGeom>
          <a:noFill/>
          <a:ln>
            <a:noFill/>
          </a:ln>
        </p:spPr>
        <p:txBody>
          <a:bodyPr anchorCtr="0" anchor="t" bIns="45700" lIns="91425" spcFirstLastPara="1" rIns="91425" wrap="square" tIns="45700">
            <a:normAutofit/>
          </a:bodyPr>
          <a:lstStyle/>
          <a:p>
            <a:pPr indent="-387350" lvl="0" marL="457200" rtl="0" algn="just">
              <a:lnSpc>
                <a:spcPct val="115833"/>
              </a:lnSpc>
              <a:spcBef>
                <a:spcPts val="1200"/>
              </a:spcBef>
              <a:spcAft>
                <a:spcPts val="0"/>
              </a:spcAft>
              <a:buClr>
                <a:srgbClr val="000000"/>
              </a:buClr>
              <a:buSzPts val="2500"/>
              <a:buFont typeface="Open Sans"/>
              <a:buChar char="•"/>
            </a:pPr>
            <a:r>
              <a:rPr lang="en-US" sz="2500">
                <a:solidFill>
                  <a:srgbClr val="000000"/>
                </a:solidFill>
                <a:latin typeface="Open Sans"/>
                <a:ea typeface="Open Sans"/>
                <a:cs typeface="Open Sans"/>
                <a:sym typeface="Open Sans"/>
              </a:rPr>
              <a:t>What do these proverbs/adages reveal?</a:t>
            </a:r>
            <a:endParaRPr sz="2500">
              <a:solidFill>
                <a:srgbClr val="000000"/>
              </a:solidFill>
              <a:latin typeface="Open Sans"/>
              <a:ea typeface="Open Sans"/>
              <a:cs typeface="Open Sans"/>
              <a:sym typeface="Open Sans"/>
            </a:endParaRPr>
          </a:p>
          <a:p>
            <a:pPr indent="-387350" lvl="0" marL="457200" rtl="0" algn="just">
              <a:lnSpc>
                <a:spcPct val="115833"/>
              </a:lnSpc>
              <a:spcBef>
                <a:spcPts val="1200"/>
              </a:spcBef>
              <a:spcAft>
                <a:spcPts val="0"/>
              </a:spcAft>
              <a:buClr>
                <a:srgbClr val="000000"/>
              </a:buClr>
              <a:buSzPts val="2500"/>
              <a:buFont typeface="Open Sans"/>
              <a:buChar char="•"/>
            </a:pPr>
            <a:r>
              <a:rPr lang="en-US" sz="2500">
                <a:solidFill>
                  <a:srgbClr val="000000"/>
                </a:solidFill>
                <a:latin typeface="Open Sans"/>
                <a:ea typeface="Open Sans"/>
                <a:cs typeface="Open Sans"/>
                <a:sym typeface="Open Sans"/>
              </a:rPr>
              <a:t>Which are the most quoted/used in everyday life, and why?</a:t>
            </a:r>
            <a:endParaRPr sz="2500">
              <a:solidFill>
                <a:srgbClr val="000000"/>
              </a:solidFill>
              <a:latin typeface="Open Sans"/>
              <a:ea typeface="Open Sans"/>
              <a:cs typeface="Open Sans"/>
              <a:sym typeface="Open Sans"/>
            </a:endParaRPr>
          </a:p>
          <a:p>
            <a:pPr indent="-387350" lvl="0" marL="457200" rtl="0" algn="just">
              <a:lnSpc>
                <a:spcPct val="115833"/>
              </a:lnSpc>
              <a:spcBef>
                <a:spcPts val="1200"/>
              </a:spcBef>
              <a:spcAft>
                <a:spcPts val="0"/>
              </a:spcAft>
              <a:buClr>
                <a:srgbClr val="000000"/>
              </a:buClr>
              <a:buSzPts val="2500"/>
              <a:buFont typeface="Open Sans"/>
              <a:buChar char="•"/>
            </a:pPr>
            <a:r>
              <a:rPr lang="en-US" sz="2500">
                <a:solidFill>
                  <a:srgbClr val="000000"/>
                </a:solidFill>
                <a:latin typeface="Open Sans"/>
                <a:ea typeface="Open Sans"/>
                <a:cs typeface="Open Sans"/>
                <a:sym typeface="Open Sans"/>
              </a:rPr>
              <a:t>What lessons can you draw from these proverbs/adages?</a:t>
            </a:r>
            <a:endParaRPr sz="2500">
              <a:solidFill>
                <a:srgbClr val="000000"/>
              </a:solidFill>
              <a:latin typeface="Open Sans"/>
              <a:ea typeface="Open Sans"/>
              <a:cs typeface="Open Sans"/>
              <a:sym typeface="Open Sans"/>
            </a:endParaRPr>
          </a:p>
          <a:p>
            <a:pPr indent="-387350" lvl="0" marL="457200" rtl="0" algn="just">
              <a:lnSpc>
                <a:spcPct val="115833"/>
              </a:lnSpc>
              <a:spcBef>
                <a:spcPts val="1200"/>
              </a:spcBef>
              <a:spcAft>
                <a:spcPts val="0"/>
              </a:spcAft>
              <a:buClr>
                <a:srgbClr val="000000"/>
              </a:buClr>
              <a:buSzPts val="2500"/>
              <a:buFont typeface="Open Sans"/>
              <a:buChar char="•"/>
            </a:pPr>
            <a:r>
              <a:rPr lang="en-US" sz="2500">
                <a:solidFill>
                  <a:srgbClr val="000000"/>
                </a:solidFill>
                <a:latin typeface="Open Sans"/>
                <a:ea typeface="Open Sans"/>
                <a:cs typeface="Open Sans"/>
                <a:sym typeface="Open Sans"/>
              </a:rPr>
              <a:t>Are there any that are or seem to be targeted at certain categories (women/youth)?</a:t>
            </a:r>
            <a:endParaRPr sz="25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1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17" name="Shape 1017"/>
        <p:cNvGrpSpPr/>
        <p:nvPr/>
      </p:nvGrpSpPr>
      <p:grpSpPr>
        <a:xfrm>
          <a:off x="0" y="0"/>
          <a:ext cx="0" cy="0"/>
          <a:chOff x="0" y="0"/>
          <a:chExt cx="0" cy="0"/>
        </a:xfrm>
      </p:grpSpPr>
      <p:pic>
        <p:nvPicPr>
          <p:cNvPr id="1018" name="Google Shape;1018;g31e3dac571a_0_88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019" name="Google Shape;1019;g31e3dac571a_0_888"/>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The Mediation Process: Conclusion</a:t>
            </a:r>
            <a:endParaRPr b="1" i="0" sz="4000" u="none" cap="none" strike="noStrike">
              <a:solidFill>
                <a:srgbClr val="000000"/>
              </a:solidFill>
              <a:latin typeface="Open Sans"/>
              <a:ea typeface="Open Sans"/>
              <a:cs typeface="Open Sans"/>
              <a:sym typeface="Open Sans"/>
            </a:endParaRPr>
          </a:p>
        </p:txBody>
      </p:sp>
      <p:sp>
        <p:nvSpPr>
          <p:cNvPr id="1020" name="Google Shape;1020;g31e3dac571a_0_888"/>
          <p:cNvSpPr txBox="1"/>
          <p:nvPr/>
        </p:nvSpPr>
        <p:spPr>
          <a:xfrm>
            <a:off x="1012600" y="2359600"/>
            <a:ext cx="96426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2200">
                <a:solidFill>
                  <a:schemeClr val="dk1"/>
                </a:solidFill>
                <a:latin typeface="Open Sans"/>
                <a:ea typeface="Open Sans"/>
                <a:cs typeface="Open Sans"/>
                <a:sym typeface="Open Sans"/>
              </a:rPr>
              <a:t>Conclusion of the mediation:</a:t>
            </a:r>
            <a:r>
              <a:rPr lang="en-US" sz="2200">
                <a:solidFill>
                  <a:schemeClr val="dk1"/>
                </a:solidFill>
                <a:latin typeface="Open Sans"/>
                <a:ea typeface="Open Sans"/>
                <a:cs typeface="Open Sans"/>
                <a:sym typeface="Open Sans"/>
              </a:rPr>
              <a:t> </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A mediation concludes with a total, partial, or no agreement. </a:t>
            </a:r>
            <a:endParaRPr sz="2200">
              <a:solidFill>
                <a:schemeClr val="dk1"/>
              </a:solidFill>
              <a:latin typeface="Open Sans"/>
              <a:ea typeface="Open Sans"/>
              <a:cs typeface="Open Sans"/>
              <a:sym typeface="Open Sans"/>
            </a:endParaRPr>
          </a:p>
          <a:p>
            <a:pPr indent="0" lvl="0" marL="0" rtl="0" algn="just">
              <a:lnSpc>
                <a:spcPct val="115000"/>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500">
              <a:latin typeface="Open Sans"/>
              <a:ea typeface="Open Sans"/>
              <a:cs typeface="Open Sans"/>
              <a:sym typeface="Open Sans"/>
            </a:endParaRPr>
          </a:p>
        </p:txBody>
      </p:sp>
    </p:spTree>
  </p:cSld>
  <p:clrMapOvr>
    <a:masterClrMapping/>
  </p:clrMapOvr>
</p:sld>
</file>

<file path=ppt/slides/slide1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5" name="Shape 1025"/>
        <p:cNvGrpSpPr/>
        <p:nvPr/>
      </p:nvGrpSpPr>
      <p:grpSpPr>
        <a:xfrm>
          <a:off x="0" y="0"/>
          <a:ext cx="0" cy="0"/>
          <a:chOff x="0" y="0"/>
          <a:chExt cx="0" cy="0"/>
        </a:xfrm>
      </p:grpSpPr>
      <p:pic>
        <p:nvPicPr>
          <p:cNvPr id="1026" name="Google Shape;1026;g31e3dac571a_0_895"/>
          <p:cNvPicPr preferRelativeResize="0"/>
          <p:nvPr/>
        </p:nvPicPr>
        <p:blipFill rotWithShape="1">
          <a:blip r:embed="rId3">
            <a:alphaModFix/>
          </a:blip>
          <a:srcRect b="0" l="0" r="0" t="0"/>
          <a:stretch/>
        </p:blipFill>
        <p:spPr>
          <a:xfrm>
            <a:off x="10641950" y="-1"/>
            <a:ext cx="1531725" cy="1531725"/>
          </a:xfrm>
          <a:prstGeom prst="rect">
            <a:avLst/>
          </a:prstGeom>
          <a:noFill/>
          <a:ln>
            <a:noFill/>
          </a:ln>
        </p:spPr>
      </p:pic>
      <p:sp>
        <p:nvSpPr>
          <p:cNvPr id="1027" name="Google Shape;1027;g31e3dac571a_0_895"/>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1028" name="Google Shape;1028;g31e3dac571a_0_895"/>
          <p:cNvSpPr txBox="1"/>
          <p:nvPr/>
        </p:nvSpPr>
        <p:spPr>
          <a:xfrm>
            <a:off x="1012600" y="1878550"/>
            <a:ext cx="9246000" cy="745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1200"/>
              </a:spcBef>
              <a:spcAft>
                <a:spcPts val="0"/>
              </a:spcAft>
              <a:buNone/>
            </a:pPr>
            <a:r>
              <a:rPr b="1" lang="en-US" sz="1800">
                <a:solidFill>
                  <a:schemeClr val="dk1"/>
                </a:solidFill>
                <a:latin typeface="Open Sans"/>
                <a:ea typeface="Open Sans"/>
                <a:cs typeface="Open Sans"/>
                <a:sym typeface="Open Sans"/>
              </a:rPr>
              <a:t>In small groups, consider the case study and discuss:</a:t>
            </a:r>
            <a:endParaRPr b="1"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would you include in your </a:t>
            </a:r>
            <a:r>
              <a:rPr b="1" lang="en-US" sz="1800">
                <a:solidFill>
                  <a:schemeClr val="dk1"/>
                </a:solidFill>
                <a:latin typeface="Open Sans"/>
                <a:ea typeface="Open Sans"/>
                <a:cs typeface="Open Sans"/>
                <a:sym typeface="Open Sans"/>
              </a:rPr>
              <a:t>introduction?</a:t>
            </a:r>
            <a:endParaRPr b="1"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How will you facilitate an </a:t>
            </a:r>
            <a:r>
              <a:rPr b="1" lang="en-US" sz="1800">
                <a:solidFill>
                  <a:schemeClr val="dk1"/>
                </a:solidFill>
                <a:latin typeface="Open Sans"/>
                <a:ea typeface="Open Sans"/>
                <a:cs typeface="Open Sans"/>
                <a:sym typeface="Open Sans"/>
              </a:rPr>
              <a:t>analysis of issues and needs through listening, visioning and questioning? </a:t>
            </a:r>
            <a:r>
              <a:rPr lang="en-US" sz="1800">
                <a:solidFill>
                  <a:schemeClr val="dk1"/>
                </a:solidFill>
                <a:latin typeface="Open Sans"/>
                <a:ea typeface="Open Sans"/>
                <a:cs typeface="Open Sans"/>
                <a:sym typeface="Open Sans"/>
              </a:rPr>
              <a:t>What </a:t>
            </a:r>
            <a:r>
              <a:rPr b="1" lang="en-US" sz="1800">
                <a:solidFill>
                  <a:schemeClr val="dk1"/>
                </a:solidFill>
                <a:latin typeface="Open Sans"/>
                <a:ea typeface="Open Sans"/>
                <a:cs typeface="Open Sans"/>
                <a:sym typeface="Open Sans"/>
              </a:rPr>
              <a:t>positions, interests, and feelings </a:t>
            </a:r>
            <a:r>
              <a:rPr lang="en-US" sz="1800">
                <a:solidFill>
                  <a:schemeClr val="dk1"/>
                </a:solidFill>
                <a:latin typeface="Open Sans"/>
                <a:ea typeface="Open Sans"/>
                <a:cs typeface="Open Sans"/>
                <a:sym typeface="Open Sans"/>
              </a:rPr>
              <a:t>are or might be present?</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Consider what follow up, open ended questions, ideas for resolution, and topics may be brought up.</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How will you </a:t>
            </a:r>
            <a:r>
              <a:rPr b="1" lang="en-US" sz="1800">
                <a:solidFill>
                  <a:schemeClr val="dk1"/>
                </a:solidFill>
                <a:latin typeface="Open Sans"/>
                <a:ea typeface="Open Sans"/>
                <a:cs typeface="Open Sans"/>
                <a:sym typeface="Open Sans"/>
              </a:rPr>
              <a:t>encourage parties to suggest solutions? </a:t>
            </a:r>
            <a:r>
              <a:rPr lang="en-US" sz="1800">
                <a:solidFill>
                  <a:schemeClr val="dk1"/>
                </a:solidFill>
                <a:latin typeface="Open Sans"/>
                <a:ea typeface="Open Sans"/>
                <a:cs typeface="Open Sans"/>
                <a:sym typeface="Open Sans"/>
              </a:rPr>
              <a:t>How will you guide a brainstorming of possible solutions for each item on the agenda? </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might an </a:t>
            </a:r>
            <a:r>
              <a:rPr b="1" lang="en-US" sz="1800">
                <a:solidFill>
                  <a:schemeClr val="dk1"/>
                </a:solidFill>
                <a:latin typeface="Open Sans"/>
                <a:ea typeface="Open Sans"/>
                <a:cs typeface="Open Sans"/>
                <a:sym typeface="Open Sans"/>
              </a:rPr>
              <a:t>agreement</a:t>
            </a:r>
            <a:r>
              <a:rPr lang="en-US" sz="1800">
                <a:solidFill>
                  <a:schemeClr val="dk1"/>
                </a:solidFill>
                <a:latin typeface="Open Sans"/>
                <a:ea typeface="Open Sans"/>
                <a:cs typeface="Open Sans"/>
                <a:sym typeface="Open Sans"/>
              </a:rPr>
              <a:t> look like? </a:t>
            </a:r>
            <a:endParaRPr sz="18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chemeClr val="dk1"/>
              </a:solidFill>
              <a:latin typeface="Open Sans"/>
              <a:ea typeface="Open Sans"/>
              <a:cs typeface="Open Sans"/>
              <a:sym typeface="Open Sans"/>
            </a:endParaRPr>
          </a:p>
        </p:txBody>
      </p:sp>
    </p:spTree>
  </p:cSld>
  <p:clrMapOvr>
    <a:masterClrMapping/>
  </p:clrMapOvr>
</p:sld>
</file>

<file path=ppt/slides/slide1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3" name="Shape 1033"/>
        <p:cNvGrpSpPr/>
        <p:nvPr/>
      </p:nvGrpSpPr>
      <p:grpSpPr>
        <a:xfrm>
          <a:off x="0" y="0"/>
          <a:ext cx="0" cy="0"/>
          <a:chOff x="0" y="0"/>
          <a:chExt cx="0" cy="0"/>
        </a:xfrm>
      </p:grpSpPr>
      <p:pic>
        <p:nvPicPr>
          <p:cNvPr id="1034" name="Google Shape;1034;g31e3dac571a_0_902"/>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1035" name="Google Shape;1035;g31e3dac571a_0_902"/>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Case Study</a:t>
            </a:r>
            <a:endParaRPr b="1" i="0" sz="4200" u="none" cap="none" strike="noStrike">
              <a:solidFill>
                <a:srgbClr val="000000"/>
              </a:solidFill>
              <a:latin typeface="Open Sans"/>
              <a:ea typeface="Open Sans"/>
              <a:cs typeface="Open Sans"/>
              <a:sym typeface="Open Sans"/>
            </a:endParaRPr>
          </a:p>
        </p:txBody>
      </p:sp>
      <p:sp>
        <p:nvSpPr>
          <p:cNvPr id="1036" name="Google Shape;1036;g31e3dac571a_0_902"/>
          <p:cNvSpPr txBox="1"/>
          <p:nvPr/>
        </p:nvSpPr>
        <p:spPr>
          <a:xfrm>
            <a:off x="1170475" y="1687775"/>
            <a:ext cx="9669900" cy="47325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Paul and Bob </a:t>
            </a:r>
            <a:r>
              <a:rPr lang="en-US" sz="1600">
                <a:solidFill>
                  <a:schemeClr val="dk1"/>
                </a:solidFill>
                <a:latin typeface="Open Sans"/>
                <a:ea typeface="Open Sans"/>
                <a:cs typeface="Open Sans"/>
                <a:sym typeface="Open Sans"/>
              </a:rPr>
              <a:t>(adapted from Charlton, R and Dewdney, M 1995 </a:t>
            </a:r>
            <a:r>
              <a:rPr i="1" lang="en-US" sz="1600">
                <a:solidFill>
                  <a:schemeClr val="dk1"/>
                </a:solidFill>
                <a:latin typeface="Open Sans"/>
                <a:ea typeface="Open Sans"/>
                <a:cs typeface="Open Sans"/>
                <a:sym typeface="Open Sans"/>
              </a:rPr>
              <a:t>The Mediator's Handbook: Skills and strategies for practitioners. </a:t>
            </a:r>
            <a:r>
              <a:rPr lang="en-US" sz="1600">
                <a:solidFill>
                  <a:schemeClr val="dk1"/>
                </a:solidFill>
                <a:latin typeface="Open Sans"/>
                <a:ea typeface="Open Sans"/>
                <a:cs typeface="Open Sans"/>
                <a:sym typeface="Open Sans"/>
              </a:rPr>
              <a:t>LBC Information Services, Sweet &amp; Maxwell, Ltd: London.)</a:t>
            </a:r>
            <a:endParaRPr b="1"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Paul and Bob are school friends who left school and set up a juice bar business together. Paul’s parents lent him $30,000 towards the business and he still owes them $15,000. The business cost $150,000 to set up. Bob contributed $10,000 towards the business and he owes his parents $5,000. Paul and Bob still owe the State Bank $110,000. Six months ago Bob became engaged to a university student, Mary, who is studying to be a doctor and will be studying for another 3 years. They plan to marry in three months time and Mary will be financially dependent on Bob.</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rPr lang="en-US" sz="1600">
                <a:solidFill>
                  <a:schemeClr val="dk1"/>
                </a:solidFill>
                <a:latin typeface="Open Sans"/>
                <a:ea typeface="Open Sans"/>
                <a:cs typeface="Open Sans"/>
                <a:sym typeface="Open Sans"/>
              </a:rPr>
              <a:t>The juice bar has been really successful. Bob does most of the management and staffing side of things and Paul does the financial side. Bob and Paul worked really well together up until last year when Bob started going out with Mary. Bob started spending a lot less time at the business and Paul found himself having to organise the staff as well as do the financial things. Paul is fed up and wants to dissolve the partnership and look for new partners in the business. They have decided to try mediation (because they did the SCRAM competition at school) to see if they can find a resolution before things get worse.</a:t>
            </a:r>
            <a:endParaRPr sz="1600">
              <a:solidFill>
                <a:schemeClr val="dk1"/>
              </a:solidFill>
              <a:latin typeface="Open Sans"/>
              <a:ea typeface="Open Sans"/>
              <a:cs typeface="Open Sans"/>
              <a:sym typeface="Open Sans"/>
            </a:endParaRPr>
          </a:p>
        </p:txBody>
      </p:sp>
    </p:spTree>
  </p:cSld>
  <p:clrMapOvr>
    <a:masterClrMapping/>
  </p:clrMapOvr>
</p:sld>
</file>

<file path=ppt/slides/slide1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1" name="Shape 1041"/>
        <p:cNvGrpSpPr/>
        <p:nvPr/>
      </p:nvGrpSpPr>
      <p:grpSpPr>
        <a:xfrm>
          <a:off x="0" y="0"/>
          <a:ext cx="0" cy="0"/>
          <a:chOff x="0" y="0"/>
          <a:chExt cx="0" cy="0"/>
        </a:xfrm>
      </p:grpSpPr>
      <p:pic>
        <p:nvPicPr>
          <p:cNvPr id="1042" name="Google Shape;1042;g31e3dac571a_0_909"/>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1043" name="Google Shape;1043;g31e3dac571a_0_909"/>
          <p:cNvSpPr txBox="1"/>
          <p:nvPr/>
        </p:nvSpPr>
        <p:spPr>
          <a:xfrm>
            <a:off x="947925" y="558925"/>
            <a:ext cx="94320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Case Study</a:t>
            </a:r>
            <a:endParaRPr b="1" i="0" sz="4200" u="none" cap="none" strike="noStrike">
              <a:solidFill>
                <a:srgbClr val="000000"/>
              </a:solidFill>
              <a:latin typeface="Open Sans"/>
              <a:ea typeface="Open Sans"/>
              <a:cs typeface="Open Sans"/>
              <a:sym typeface="Open Sans"/>
            </a:endParaRPr>
          </a:p>
        </p:txBody>
      </p:sp>
      <p:sp>
        <p:nvSpPr>
          <p:cNvPr id="1044" name="Google Shape;1044;g31e3dac571a_0_909"/>
          <p:cNvSpPr txBox="1"/>
          <p:nvPr/>
        </p:nvSpPr>
        <p:spPr>
          <a:xfrm>
            <a:off x="947925" y="1687775"/>
            <a:ext cx="9892500" cy="51363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700">
                <a:solidFill>
                  <a:schemeClr val="dk1"/>
                </a:solidFill>
                <a:latin typeface="Open Sans"/>
                <a:ea typeface="Open Sans"/>
                <a:cs typeface="Open Sans"/>
                <a:sym typeface="Open Sans"/>
              </a:rPr>
              <a:t>Additional details on Paul: </a:t>
            </a:r>
            <a:r>
              <a:rPr lang="en-US" sz="1700">
                <a:solidFill>
                  <a:schemeClr val="dk1"/>
                </a:solidFill>
                <a:latin typeface="Open Sans"/>
                <a:ea typeface="Open Sans"/>
                <a:cs typeface="Open Sans"/>
                <a:sym typeface="Open Sans"/>
              </a:rPr>
              <a:t>Paul feels really annoyed at Bob because he feels that if it wasn’t for Paul’s arranging the financing for the business then there would have been no business and it certainly wouldn’t have been the success it is. Paul feels that Bob has never acknowledged this and he feels that if he were a partner with someone more committed to the business, then it would work better and that they could grow the business nationally.</a:t>
            </a:r>
            <a:endParaRPr sz="17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7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b="1" lang="en-US" sz="1700">
                <a:solidFill>
                  <a:schemeClr val="dk1"/>
                </a:solidFill>
                <a:latin typeface="Open Sans"/>
                <a:ea typeface="Open Sans"/>
                <a:cs typeface="Open Sans"/>
                <a:sym typeface="Open Sans"/>
              </a:rPr>
              <a:t>Additional details on Bob: </a:t>
            </a:r>
            <a:r>
              <a:rPr lang="en-US" sz="1700">
                <a:solidFill>
                  <a:schemeClr val="dk1"/>
                </a:solidFill>
                <a:latin typeface="Open Sans"/>
                <a:ea typeface="Open Sans"/>
                <a:cs typeface="Open Sans"/>
                <a:sym typeface="Open Sans"/>
              </a:rPr>
              <a:t>Bob feels that Paul is jealous of his relationship with Mary and that that is the real reason that he wants to dissolve the partnership. Now that Bob is engaged and will have to support Mary there is no way that he wants to leave the business as it makes enough profit for him and Mary to enjoy a fairly nice lifestyle. Bob acknowledges that he hasn’t been working as hard at the business as he did before but he thinks that the business is fairly stable and he doesn’t think it requires him around every day. He also doesn’t want to expand the business, as he knows that a lot of businesses go under when they expand before they are ready.</a:t>
            </a:r>
            <a:endParaRPr sz="17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600">
              <a:solidFill>
                <a:schemeClr val="dk1"/>
              </a:solidFill>
              <a:latin typeface="Open Sans"/>
              <a:ea typeface="Open Sans"/>
              <a:cs typeface="Open Sans"/>
              <a:sym typeface="Open Sans"/>
            </a:endParaRPr>
          </a:p>
        </p:txBody>
      </p:sp>
    </p:spTree>
  </p:cSld>
  <p:clrMapOvr>
    <a:masterClrMapping/>
  </p:clrMapOvr>
</p:sld>
</file>

<file path=ppt/slides/slide1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49" name="Shape 1049"/>
        <p:cNvGrpSpPr/>
        <p:nvPr/>
      </p:nvGrpSpPr>
      <p:grpSpPr>
        <a:xfrm>
          <a:off x="0" y="0"/>
          <a:ext cx="0" cy="0"/>
          <a:chOff x="0" y="0"/>
          <a:chExt cx="0" cy="0"/>
        </a:xfrm>
      </p:grpSpPr>
      <p:pic>
        <p:nvPicPr>
          <p:cNvPr id="1050" name="Google Shape;1050;g31e3dac571a_0_91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051" name="Google Shape;1051;g31e3dac571a_0_916"/>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Reflection</a:t>
            </a:r>
            <a:endParaRPr b="1" i="0" sz="4000" u="none" cap="none" strike="noStrike">
              <a:solidFill>
                <a:srgbClr val="000000"/>
              </a:solidFill>
              <a:latin typeface="Open Sans"/>
              <a:ea typeface="Open Sans"/>
              <a:cs typeface="Open Sans"/>
              <a:sym typeface="Open Sans"/>
            </a:endParaRPr>
          </a:p>
        </p:txBody>
      </p:sp>
      <p:sp>
        <p:nvSpPr>
          <p:cNvPr id="1052" name="Google Shape;1052;g31e3dac571a_0_916"/>
          <p:cNvSpPr txBox="1"/>
          <p:nvPr/>
        </p:nvSpPr>
        <p:spPr>
          <a:xfrm>
            <a:off x="1012600" y="2359600"/>
            <a:ext cx="9642600" cy="3000000"/>
          </a:xfrm>
          <a:prstGeom prst="rect">
            <a:avLst/>
          </a:prstGeom>
          <a:noFill/>
          <a:ln>
            <a:noFill/>
          </a:ln>
        </p:spPr>
        <p:txBody>
          <a:bodyPr anchorCtr="0" anchor="ctr" bIns="91425" lIns="91425" spcFirstLastPara="1" rIns="91425" wrap="square" tIns="91425">
            <a:noAutofit/>
          </a:bodyPr>
          <a:lstStyle/>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was this process for you? </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did you find easy or difficult?</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just">
              <a:lnSpc>
                <a:spcPct val="115000"/>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500">
              <a:latin typeface="Open Sans"/>
              <a:ea typeface="Open Sans"/>
              <a:cs typeface="Open Sans"/>
              <a:sym typeface="Open Sans"/>
            </a:endParaRPr>
          </a:p>
        </p:txBody>
      </p:sp>
    </p:spTree>
  </p:cSld>
  <p:clrMapOvr>
    <a:masterClrMapping/>
  </p:clrMapOvr>
</p:sld>
</file>

<file path=ppt/slides/slide1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57" name="Shape 1057"/>
        <p:cNvGrpSpPr/>
        <p:nvPr/>
      </p:nvGrpSpPr>
      <p:grpSpPr>
        <a:xfrm>
          <a:off x="0" y="0"/>
          <a:ext cx="0" cy="0"/>
          <a:chOff x="0" y="0"/>
          <a:chExt cx="0" cy="0"/>
        </a:xfrm>
      </p:grpSpPr>
      <p:pic>
        <p:nvPicPr>
          <p:cNvPr id="1058" name="Google Shape;1058;g31e3dac571a_0_923"/>
          <p:cNvPicPr preferRelativeResize="0"/>
          <p:nvPr/>
        </p:nvPicPr>
        <p:blipFill rotWithShape="1">
          <a:blip r:embed="rId3">
            <a:alphaModFix/>
          </a:blip>
          <a:srcRect b="0" l="0" r="0" t="0"/>
          <a:stretch/>
        </p:blipFill>
        <p:spPr>
          <a:xfrm>
            <a:off x="10028376" y="4730022"/>
            <a:ext cx="2127975" cy="2127975"/>
          </a:xfrm>
          <a:prstGeom prst="rect">
            <a:avLst/>
          </a:prstGeom>
          <a:noFill/>
          <a:ln>
            <a:noFill/>
          </a:ln>
        </p:spPr>
      </p:pic>
      <p:sp>
        <p:nvSpPr>
          <p:cNvPr id="1059" name="Google Shape;1059;g31e3dac571a_0_923"/>
          <p:cNvSpPr txBox="1"/>
          <p:nvPr/>
        </p:nvSpPr>
        <p:spPr>
          <a:xfrm>
            <a:off x="804525" y="3480725"/>
            <a:ext cx="8692200" cy="1449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Session 3.8: The Mediation Agreement</a:t>
            </a:r>
            <a:endParaRPr b="1" sz="4400">
              <a:latin typeface="Open Sans"/>
              <a:ea typeface="Open Sans"/>
              <a:cs typeface="Open Sans"/>
              <a:sym typeface="Open Sans"/>
            </a:endParaRPr>
          </a:p>
        </p:txBody>
      </p:sp>
      <p:sp>
        <p:nvSpPr>
          <p:cNvPr id="1060" name="Google Shape;1060;g31e3dac571a_0_923"/>
          <p:cNvSpPr txBox="1"/>
          <p:nvPr/>
        </p:nvSpPr>
        <p:spPr>
          <a:xfrm>
            <a:off x="865200" y="506037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000">
                <a:solidFill>
                  <a:schemeClr val="dk1"/>
                </a:solidFill>
                <a:latin typeface="Open Sans"/>
                <a:ea typeface="Open Sans"/>
                <a:cs typeface="Open Sans"/>
                <a:sym typeface="Open Sans"/>
              </a:rPr>
              <a:t>Session Objectives:</a:t>
            </a:r>
            <a:endParaRPr b="1"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Understand components of a mediation agreement.</a:t>
            </a:r>
            <a:endParaRPr sz="2000">
              <a:solidFill>
                <a:schemeClr val="dk1"/>
              </a:solidFill>
              <a:latin typeface="Open Sans"/>
              <a:ea typeface="Open Sans"/>
              <a:cs typeface="Open Sans"/>
              <a:sym typeface="Open Sans"/>
            </a:endParaRPr>
          </a:p>
          <a:p>
            <a:pPr indent="-355600" lvl="0" marL="457200" rtl="0" algn="just">
              <a:lnSpc>
                <a:spcPct val="115833"/>
              </a:lnSpc>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Learn tools you can apply if a mediation reaches a gridlock.</a:t>
            </a:r>
            <a:endParaRPr sz="2000">
              <a:solidFill>
                <a:schemeClr val="dk1"/>
              </a:solidFill>
              <a:latin typeface="Open Sans"/>
              <a:ea typeface="Open Sans"/>
              <a:cs typeface="Open Sans"/>
              <a:sym typeface="Open Sans"/>
            </a:endParaRPr>
          </a:p>
          <a:p>
            <a:pPr indent="0" lvl="0" marL="457200" rtl="0" algn="just">
              <a:lnSpc>
                <a:spcPct val="115833"/>
              </a:lnSpc>
              <a:spcBef>
                <a:spcPts val="1200"/>
              </a:spcBef>
              <a:spcAft>
                <a:spcPts val="0"/>
              </a:spcAft>
              <a:buNone/>
            </a:pPr>
            <a:r>
              <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2300">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1061" name="Google Shape;1061;g31e3dac571a_0_923"/>
          <p:cNvPicPr preferRelativeResize="0"/>
          <p:nvPr>
            <p:ph idx="2" type="pic"/>
          </p:nvPr>
        </p:nvPicPr>
        <p:blipFill rotWithShape="1">
          <a:blip r:embed="rId4">
            <a:alphaModFix amt="90000"/>
          </a:blip>
          <a:srcRect b="53867" l="0" r="0" t="12503"/>
          <a:stretch/>
        </p:blipFill>
        <p:spPr>
          <a:xfrm>
            <a:off x="0" y="0"/>
            <a:ext cx="12192000" cy="3074976"/>
          </a:xfrm>
          <a:prstGeom prst="rect">
            <a:avLst/>
          </a:prstGeom>
          <a:solidFill>
            <a:srgbClr val="D8D8D8">
              <a:alpha val="49800"/>
            </a:srgbClr>
          </a:solidFill>
          <a:ln>
            <a:noFill/>
          </a:ln>
        </p:spPr>
      </p:pic>
    </p:spTree>
  </p:cSld>
  <p:clrMapOvr>
    <a:masterClrMapping/>
  </p:clrMapOvr>
</p:sld>
</file>

<file path=ppt/slides/slide1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6" name="Shape 1066"/>
        <p:cNvGrpSpPr/>
        <p:nvPr/>
      </p:nvGrpSpPr>
      <p:grpSpPr>
        <a:xfrm>
          <a:off x="0" y="0"/>
          <a:ext cx="0" cy="0"/>
          <a:chOff x="0" y="0"/>
          <a:chExt cx="0" cy="0"/>
        </a:xfrm>
      </p:grpSpPr>
      <p:pic>
        <p:nvPicPr>
          <p:cNvPr id="1067" name="Google Shape;1067;g31e3dac571a_0_93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068" name="Google Shape;1068;g31e3dac571a_0_932"/>
          <p:cNvSpPr txBox="1"/>
          <p:nvPr/>
        </p:nvSpPr>
        <p:spPr>
          <a:xfrm>
            <a:off x="977900" y="630002"/>
            <a:ext cx="9367200" cy="969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3500">
                <a:latin typeface="Open Sans"/>
                <a:ea typeface="Open Sans"/>
                <a:cs typeface="Open Sans"/>
                <a:sym typeface="Open Sans"/>
              </a:rPr>
              <a:t>Essential Elements of a </a:t>
            </a:r>
            <a:r>
              <a:rPr b="1" lang="en-US" sz="3500">
                <a:latin typeface="Open Sans"/>
                <a:ea typeface="Open Sans"/>
                <a:cs typeface="Open Sans"/>
                <a:sym typeface="Open Sans"/>
              </a:rPr>
              <a:t>Mediation Agreement</a:t>
            </a:r>
            <a:endParaRPr b="1" i="0" sz="3500" u="none" cap="none" strike="noStrike">
              <a:solidFill>
                <a:srgbClr val="000000"/>
              </a:solidFill>
              <a:latin typeface="Open Sans"/>
              <a:ea typeface="Open Sans"/>
              <a:cs typeface="Open Sans"/>
              <a:sym typeface="Open Sans"/>
            </a:endParaRPr>
          </a:p>
        </p:txBody>
      </p:sp>
      <p:sp>
        <p:nvSpPr>
          <p:cNvPr id="1069" name="Google Shape;1069;g31e3dac571a_0_932"/>
          <p:cNvSpPr txBox="1"/>
          <p:nvPr/>
        </p:nvSpPr>
        <p:spPr>
          <a:xfrm>
            <a:off x="929050" y="2268675"/>
            <a:ext cx="9367200" cy="3615300"/>
          </a:xfrm>
          <a:prstGeom prst="rect">
            <a:avLst/>
          </a:prstGeom>
          <a:noFill/>
          <a:ln>
            <a:noFill/>
          </a:ln>
        </p:spPr>
        <p:txBody>
          <a:bodyPr anchorCtr="0" anchor="ctr" bIns="91425" lIns="91425" spcFirstLastPara="1" rIns="91425" wrap="square" tIns="91425">
            <a:noAutofit/>
          </a:bodyPr>
          <a:lstStyle/>
          <a:p>
            <a:pPr indent="-336550" lvl="0" marL="457200" rtl="0" algn="l">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Identification of the Parties: </a:t>
            </a:r>
            <a:r>
              <a:rPr lang="en-US" sz="1700">
                <a:solidFill>
                  <a:schemeClr val="dk1"/>
                </a:solidFill>
                <a:latin typeface="Open Sans"/>
                <a:ea typeface="Open Sans"/>
                <a:cs typeface="Open Sans"/>
                <a:sym typeface="Open Sans"/>
              </a:rPr>
              <a:t>The names and addresses of the parties to the dispute.</a:t>
            </a:r>
            <a:endParaRPr sz="1700">
              <a:solidFill>
                <a:schemeClr val="dk1"/>
              </a:solidFill>
              <a:latin typeface="Open Sans"/>
              <a:ea typeface="Open Sans"/>
              <a:cs typeface="Open Sans"/>
              <a:sym typeface="Open Sans"/>
            </a:endParaRPr>
          </a:p>
          <a:p>
            <a:pPr indent="-336550" lvl="0" marL="457200" rtl="0" algn="l">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Summary of the Dispute: </a:t>
            </a:r>
            <a:r>
              <a:rPr lang="en-US" sz="1700">
                <a:solidFill>
                  <a:schemeClr val="dk1"/>
                </a:solidFill>
                <a:latin typeface="Open Sans"/>
                <a:ea typeface="Open Sans"/>
                <a:cs typeface="Open Sans"/>
                <a:sym typeface="Open Sans"/>
              </a:rPr>
              <a:t>A brief description of the nature of the dispute.</a:t>
            </a:r>
            <a:endParaRPr sz="1700">
              <a:solidFill>
                <a:schemeClr val="dk1"/>
              </a:solidFill>
              <a:latin typeface="Open Sans"/>
              <a:ea typeface="Open Sans"/>
              <a:cs typeface="Open Sans"/>
              <a:sym typeface="Open Sans"/>
            </a:endParaRPr>
          </a:p>
          <a:p>
            <a:pPr indent="-336550" lvl="0" marL="457200" rtl="0" algn="l">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Terms of Settlement: </a:t>
            </a:r>
            <a:r>
              <a:rPr lang="en-US" sz="1700">
                <a:solidFill>
                  <a:schemeClr val="dk1"/>
                </a:solidFill>
                <a:latin typeface="Open Sans"/>
                <a:ea typeface="Open Sans"/>
                <a:cs typeface="Open Sans"/>
                <a:sym typeface="Open Sans"/>
              </a:rPr>
              <a:t>The specific terms and conditions under which the parties have resolved their differences.</a:t>
            </a:r>
            <a:endParaRPr sz="1700">
              <a:solidFill>
                <a:schemeClr val="dk1"/>
              </a:solidFill>
              <a:latin typeface="Open Sans"/>
              <a:ea typeface="Open Sans"/>
              <a:cs typeface="Open Sans"/>
              <a:sym typeface="Open Sans"/>
            </a:endParaRPr>
          </a:p>
          <a:p>
            <a:pPr indent="-336550" lvl="0" marL="457200" rtl="0" algn="l">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Payment Provisions: </a:t>
            </a:r>
            <a:r>
              <a:rPr lang="en-US" sz="1700">
                <a:solidFill>
                  <a:schemeClr val="dk1"/>
                </a:solidFill>
                <a:latin typeface="Open Sans"/>
                <a:ea typeface="Open Sans"/>
                <a:cs typeface="Open Sans"/>
                <a:sym typeface="Open Sans"/>
              </a:rPr>
              <a:t>Details of any payments that must be made by one party to the other.</a:t>
            </a:r>
            <a:endParaRPr sz="1700">
              <a:solidFill>
                <a:schemeClr val="dk1"/>
              </a:solidFill>
              <a:latin typeface="Open Sans"/>
              <a:ea typeface="Open Sans"/>
              <a:cs typeface="Open Sans"/>
              <a:sym typeface="Open Sans"/>
            </a:endParaRPr>
          </a:p>
          <a:p>
            <a:pPr indent="-336550" lvl="0" marL="457200" rtl="0" algn="l">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Confidentiality Provisions: </a:t>
            </a:r>
            <a:r>
              <a:rPr lang="en-US" sz="1700">
                <a:solidFill>
                  <a:schemeClr val="dk1"/>
                </a:solidFill>
                <a:latin typeface="Open Sans"/>
                <a:ea typeface="Open Sans"/>
                <a:cs typeface="Open Sans"/>
                <a:sym typeface="Open Sans"/>
              </a:rPr>
              <a:t>A clause restricting the parties from disclosing the agreement's contents to third parties.</a:t>
            </a:r>
            <a:endParaRPr sz="1700">
              <a:solidFill>
                <a:schemeClr val="dk1"/>
              </a:solidFill>
              <a:latin typeface="Open Sans"/>
              <a:ea typeface="Open Sans"/>
              <a:cs typeface="Open Sans"/>
              <a:sym typeface="Open Sans"/>
            </a:endParaRPr>
          </a:p>
          <a:p>
            <a:pPr indent="-336550" lvl="0" marL="457200" rtl="0" algn="l">
              <a:lnSpc>
                <a:spcPct val="115833"/>
              </a:lnSpc>
              <a:spcBef>
                <a:spcPts val="1200"/>
              </a:spcBef>
              <a:spcAft>
                <a:spcPts val="80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Signature Blocks: </a:t>
            </a:r>
            <a:r>
              <a:rPr lang="en-US" sz="1700">
                <a:solidFill>
                  <a:schemeClr val="dk1"/>
                </a:solidFill>
                <a:latin typeface="Open Sans"/>
                <a:ea typeface="Open Sans"/>
                <a:cs typeface="Open Sans"/>
                <a:sym typeface="Open Sans"/>
              </a:rPr>
              <a:t>Space for the parties to sign and date the agreement.</a:t>
            </a:r>
            <a:endParaRPr sz="1700">
              <a:solidFill>
                <a:schemeClr val="dk1"/>
              </a:solidFill>
              <a:latin typeface="Open Sans"/>
              <a:ea typeface="Open Sans"/>
              <a:cs typeface="Open Sans"/>
              <a:sym typeface="Open Sans"/>
            </a:endParaRPr>
          </a:p>
        </p:txBody>
      </p:sp>
    </p:spTree>
  </p:cSld>
  <p:clrMapOvr>
    <a:masterClrMapping/>
  </p:clrMapOvr>
</p:sld>
</file>

<file path=ppt/slides/slide1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4" name="Shape 1074"/>
        <p:cNvGrpSpPr/>
        <p:nvPr/>
      </p:nvGrpSpPr>
      <p:grpSpPr>
        <a:xfrm>
          <a:off x="0" y="0"/>
          <a:ext cx="0" cy="0"/>
          <a:chOff x="0" y="0"/>
          <a:chExt cx="0" cy="0"/>
        </a:xfrm>
      </p:grpSpPr>
      <p:pic>
        <p:nvPicPr>
          <p:cNvPr id="1075" name="Google Shape;1075;g31e3dac571a_0_943"/>
          <p:cNvPicPr preferRelativeResize="0"/>
          <p:nvPr/>
        </p:nvPicPr>
        <p:blipFill rotWithShape="1">
          <a:blip r:embed="rId3">
            <a:alphaModFix/>
          </a:blip>
          <a:srcRect b="0" l="0" r="0" t="0"/>
          <a:stretch/>
        </p:blipFill>
        <p:spPr>
          <a:xfrm>
            <a:off x="10390525" y="0"/>
            <a:ext cx="1783150" cy="1783150"/>
          </a:xfrm>
          <a:prstGeom prst="rect">
            <a:avLst/>
          </a:prstGeom>
          <a:noFill/>
          <a:ln>
            <a:noFill/>
          </a:ln>
        </p:spPr>
      </p:pic>
      <p:sp>
        <p:nvSpPr>
          <p:cNvPr id="1076" name="Google Shape;1076;g31e3dac571a_0_943"/>
          <p:cNvSpPr txBox="1"/>
          <p:nvPr/>
        </p:nvSpPr>
        <p:spPr>
          <a:xfrm>
            <a:off x="977900" y="630002"/>
            <a:ext cx="9367200" cy="969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3500">
                <a:latin typeface="Open Sans"/>
                <a:ea typeface="Open Sans"/>
                <a:cs typeface="Open Sans"/>
                <a:sym typeface="Open Sans"/>
              </a:rPr>
              <a:t>Mediation Agreements Should…</a:t>
            </a:r>
            <a:endParaRPr b="1" i="0" sz="3500" u="none" cap="none" strike="noStrike">
              <a:solidFill>
                <a:srgbClr val="000000"/>
              </a:solidFill>
              <a:latin typeface="Open Sans"/>
              <a:ea typeface="Open Sans"/>
              <a:cs typeface="Open Sans"/>
              <a:sym typeface="Open Sans"/>
            </a:endParaRPr>
          </a:p>
        </p:txBody>
      </p:sp>
      <p:sp>
        <p:nvSpPr>
          <p:cNvPr id="1077" name="Google Shape;1077;g31e3dac571a_0_943"/>
          <p:cNvSpPr txBox="1"/>
          <p:nvPr/>
        </p:nvSpPr>
        <p:spPr>
          <a:xfrm>
            <a:off x="929050" y="2268675"/>
            <a:ext cx="9367200" cy="3615300"/>
          </a:xfrm>
          <a:prstGeom prst="rect">
            <a:avLst/>
          </a:prstGeom>
          <a:noFill/>
          <a:ln>
            <a:noFill/>
          </a:ln>
        </p:spPr>
        <p:txBody>
          <a:bodyPr anchorCtr="0" anchor="ctr" bIns="91425" lIns="91425" spcFirstLastPara="1" rIns="91425" wrap="square" tIns="91425">
            <a:noAutofit/>
          </a:bodyPr>
          <a:lstStyle/>
          <a:p>
            <a:pPr indent="-342900" lvl="0" marL="457200" rtl="0" algn="just">
              <a:lnSpc>
                <a:spcPct val="115833"/>
              </a:lnSpc>
              <a:spcBef>
                <a:spcPts val="4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Be precise</a:t>
            </a:r>
            <a:r>
              <a:rPr lang="en-US" sz="1800">
                <a:solidFill>
                  <a:schemeClr val="dk1"/>
                </a:solidFill>
                <a:latin typeface="Open Sans"/>
                <a:ea typeface="Open Sans"/>
                <a:cs typeface="Open Sans"/>
                <a:sym typeface="Open Sans"/>
              </a:rPr>
              <a:t>: Avoid ambiguous words such as "soon, reasonable, cooperate", and be clear about deadlines.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Be balanced</a:t>
            </a:r>
            <a:r>
              <a:rPr lang="en-US" sz="1800">
                <a:solidFill>
                  <a:schemeClr val="dk1"/>
                </a:solidFill>
                <a:latin typeface="Open Sans"/>
                <a:ea typeface="Open Sans"/>
                <a:cs typeface="Open Sans"/>
                <a:sym typeface="Open Sans"/>
              </a:rPr>
              <a:t>: Everyone must gain something and commit to doing or not doing something.</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Be realistic</a:t>
            </a:r>
            <a:r>
              <a:rPr lang="en-US" sz="1800">
                <a:solidFill>
                  <a:schemeClr val="dk1"/>
                </a:solidFill>
                <a:latin typeface="Open Sans"/>
                <a:ea typeface="Open Sans"/>
                <a:cs typeface="Open Sans"/>
                <a:sym typeface="Open Sans"/>
              </a:rPr>
              <a:t>: Agreements should be doable, durable, inclusive, understandable, iterative, conflict sensitive.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Be clear and simple</a:t>
            </a:r>
            <a:r>
              <a:rPr lang="en-US" sz="1800">
                <a:solidFill>
                  <a:schemeClr val="dk1"/>
                </a:solidFill>
                <a:latin typeface="Open Sans"/>
                <a:ea typeface="Open Sans"/>
                <a:cs typeface="Open Sans"/>
                <a:sym typeface="Open Sans"/>
              </a:rPr>
              <a:t>: An overly complicated agreement may lead to different interpretations or misunderstandings resulting in further conflicts. Each party must know exactly what it has agreed to.</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80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Be forward-looking</a:t>
            </a:r>
            <a:r>
              <a:rPr lang="en-US" sz="1800">
                <a:solidFill>
                  <a:schemeClr val="dk1"/>
                </a:solidFill>
                <a:latin typeface="Open Sans"/>
                <a:ea typeface="Open Sans"/>
                <a:cs typeface="Open Sans"/>
                <a:sym typeface="Open Sans"/>
              </a:rPr>
              <a:t>: Make provisions for revision of the agreement, set up a monitoring mechanism or a procedure for handling future disputes. </a:t>
            </a:r>
            <a:endParaRPr b="1" sz="1800">
              <a:solidFill>
                <a:schemeClr val="dk1"/>
              </a:solidFill>
              <a:latin typeface="Open Sans"/>
              <a:ea typeface="Open Sans"/>
              <a:cs typeface="Open Sans"/>
              <a:sym typeface="Open Sans"/>
            </a:endParaRPr>
          </a:p>
        </p:txBody>
      </p:sp>
    </p:spTree>
  </p:cSld>
  <p:clrMapOvr>
    <a:masterClrMapping/>
  </p:clrMapOvr>
</p:sld>
</file>

<file path=ppt/slides/slide1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82" name="Shape 1082"/>
        <p:cNvGrpSpPr/>
        <p:nvPr/>
      </p:nvGrpSpPr>
      <p:grpSpPr>
        <a:xfrm>
          <a:off x="0" y="0"/>
          <a:ext cx="0" cy="0"/>
          <a:chOff x="0" y="0"/>
          <a:chExt cx="0" cy="0"/>
        </a:xfrm>
      </p:grpSpPr>
      <p:pic>
        <p:nvPicPr>
          <p:cNvPr id="1083" name="Google Shape;1083;g31e3dac571a_0_950"/>
          <p:cNvPicPr preferRelativeResize="0"/>
          <p:nvPr/>
        </p:nvPicPr>
        <p:blipFill rotWithShape="1">
          <a:blip r:embed="rId3">
            <a:alphaModFix/>
          </a:blip>
          <a:srcRect b="0" l="0" r="0" t="0"/>
          <a:stretch/>
        </p:blipFill>
        <p:spPr>
          <a:xfrm>
            <a:off x="10477250" y="-1"/>
            <a:ext cx="1696425" cy="1696425"/>
          </a:xfrm>
          <a:prstGeom prst="rect">
            <a:avLst/>
          </a:prstGeom>
          <a:noFill/>
          <a:ln>
            <a:noFill/>
          </a:ln>
        </p:spPr>
      </p:pic>
      <p:sp>
        <p:nvSpPr>
          <p:cNvPr id="1084" name="Google Shape;1084;g31e3dac571a_0_950"/>
          <p:cNvSpPr txBox="1"/>
          <p:nvPr/>
        </p:nvSpPr>
        <p:spPr>
          <a:xfrm>
            <a:off x="977900" y="630002"/>
            <a:ext cx="9367200" cy="9693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100"/>
              <a:buFont typeface="Arial"/>
              <a:buNone/>
            </a:pPr>
            <a:r>
              <a:rPr b="1" lang="en-US" sz="3000">
                <a:latin typeface="Open Sans"/>
                <a:ea typeface="Open Sans"/>
                <a:cs typeface="Open Sans"/>
                <a:sym typeface="Open Sans"/>
              </a:rPr>
              <a:t>When Agreements are Hard to Reach: Strategies for Gridlock</a:t>
            </a:r>
            <a:endParaRPr b="1" i="0" sz="5500" u="none" cap="none" strike="noStrike">
              <a:latin typeface="Open Sans"/>
              <a:ea typeface="Open Sans"/>
              <a:cs typeface="Open Sans"/>
              <a:sym typeface="Open Sans"/>
            </a:endParaRPr>
          </a:p>
        </p:txBody>
      </p:sp>
      <p:sp>
        <p:nvSpPr>
          <p:cNvPr id="1085" name="Google Shape;1085;g31e3dac571a_0_950"/>
          <p:cNvSpPr txBox="1"/>
          <p:nvPr/>
        </p:nvSpPr>
        <p:spPr>
          <a:xfrm>
            <a:off x="929050" y="2268675"/>
            <a:ext cx="9367200" cy="3615300"/>
          </a:xfrm>
          <a:prstGeom prst="rect">
            <a:avLst/>
          </a:prstGeom>
          <a:noFill/>
          <a:ln>
            <a:noFill/>
          </a:ln>
        </p:spPr>
        <p:txBody>
          <a:bodyPr anchorCtr="0" anchor="ctr" bIns="91425" lIns="91425" spcFirstLastPara="1" rIns="91425" wrap="square" tIns="91425">
            <a:noAutofit/>
          </a:bodyPr>
          <a:lstStyle/>
          <a:p>
            <a:pPr indent="-342900" lvl="0" marL="457200" rtl="0" algn="l">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Normalize/reframe: </a:t>
            </a:r>
            <a:r>
              <a:rPr lang="en-US" sz="1800">
                <a:solidFill>
                  <a:schemeClr val="dk1"/>
                </a:solidFill>
                <a:latin typeface="Open Sans"/>
                <a:ea typeface="Open Sans"/>
                <a:cs typeface="Open Sans"/>
                <a:sym typeface="Open Sans"/>
              </a:rPr>
              <a:t>Make the parties feel at ease, make them know that what they are going through is typical in their situation. Reframe by changing language to less aggressive, in a way that the other side might hear. </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Silence: </a:t>
            </a:r>
            <a:r>
              <a:rPr lang="en-US" sz="1800">
                <a:solidFill>
                  <a:schemeClr val="dk1"/>
                </a:solidFill>
                <a:latin typeface="Open Sans"/>
                <a:ea typeface="Open Sans"/>
                <a:cs typeface="Open Sans"/>
                <a:sym typeface="Open Sans"/>
              </a:rPr>
              <a:t>Allow for there to be silence, don’t feel pressured to say something.</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Provide perspective: </a:t>
            </a:r>
            <a:r>
              <a:rPr lang="en-US" sz="1800">
                <a:solidFill>
                  <a:schemeClr val="dk1"/>
                </a:solidFill>
                <a:latin typeface="Open Sans"/>
                <a:ea typeface="Open Sans"/>
                <a:cs typeface="Open Sans"/>
                <a:sym typeface="Open Sans"/>
              </a:rPr>
              <a:t>Point out what you see that is making them stuck.</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Break-down Problems: </a:t>
            </a:r>
            <a:r>
              <a:rPr lang="en-US" sz="1800">
                <a:solidFill>
                  <a:schemeClr val="dk1"/>
                </a:solidFill>
                <a:latin typeface="Open Sans"/>
                <a:ea typeface="Open Sans"/>
                <a:cs typeface="Open Sans"/>
                <a:sym typeface="Open Sans"/>
              </a:rPr>
              <a:t>Break down the issue they seem to be stuck on and focus first on the topics that are easiest to mediate. </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80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Stroking: </a:t>
            </a:r>
            <a:r>
              <a:rPr lang="en-US" sz="1800">
                <a:solidFill>
                  <a:schemeClr val="dk1"/>
                </a:solidFill>
                <a:latin typeface="Open Sans"/>
                <a:ea typeface="Open Sans"/>
                <a:cs typeface="Open Sans"/>
                <a:sym typeface="Open Sans"/>
              </a:rPr>
              <a:t>Compliment both parties for their effort and for their choice of coming to mediation. Acknowledge merits and be balanced.</a:t>
            </a:r>
            <a:endParaRPr b="1" sz="2600">
              <a:solidFill>
                <a:schemeClr val="dk1"/>
              </a:solidFill>
              <a:latin typeface="Open Sans"/>
              <a:ea typeface="Open Sans"/>
              <a:cs typeface="Open Sans"/>
              <a:sym typeface="Open Sans"/>
            </a:endParaRPr>
          </a:p>
        </p:txBody>
      </p:sp>
    </p:spTree>
  </p:cSld>
  <p:clrMapOvr>
    <a:masterClrMapping/>
  </p:clrMapOvr>
</p:sld>
</file>

<file path=ppt/slides/slide1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0" name="Shape 1090"/>
        <p:cNvGrpSpPr/>
        <p:nvPr/>
      </p:nvGrpSpPr>
      <p:grpSpPr>
        <a:xfrm>
          <a:off x="0" y="0"/>
          <a:ext cx="0" cy="0"/>
          <a:chOff x="0" y="0"/>
          <a:chExt cx="0" cy="0"/>
        </a:xfrm>
      </p:grpSpPr>
      <p:pic>
        <p:nvPicPr>
          <p:cNvPr id="1091" name="Google Shape;1091;g31e3dac571a_0_957"/>
          <p:cNvPicPr preferRelativeResize="0"/>
          <p:nvPr/>
        </p:nvPicPr>
        <p:blipFill rotWithShape="1">
          <a:blip r:embed="rId3">
            <a:alphaModFix/>
          </a:blip>
          <a:srcRect b="0" l="0" r="0" t="0"/>
          <a:stretch/>
        </p:blipFill>
        <p:spPr>
          <a:xfrm>
            <a:off x="10345100" y="0"/>
            <a:ext cx="1828575" cy="1828575"/>
          </a:xfrm>
          <a:prstGeom prst="rect">
            <a:avLst/>
          </a:prstGeom>
          <a:noFill/>
          <a:ln>
            <a:noFill/>
          </a:ln>
        </p:spPr>
      </p:pic>
      <p:sp>
        <p:nvSpPr>
          <p:cNvPr id="1092" name="Google Shape;1092;g31e3dac571a_0_957"/>
          <p:cNvSpPr txBox="1"/>
          <p:nvPr/>
        </p:nvSpPr>
        <p:spPr>
          <a:xfrm>
            <a:off x="977900" y="630002"/>
            <a:ext cx="9367200" cy="9693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100"/>
              <a:buFont typeface="Arial"/>
              <a:buNone/>
            </a:pPr>
            <a:r>
              <a:rPr b="1" lang="en-US" sz="3000">
                <a:latin typeface="Open Sans"/>
                <a:ea typeface="Open Sans"/>
                <a:cs typeface="Open Sans"/>
                <a:sym typeface="Open Sans"/>
              </a:rPr>
              <a:t>When Agreements are Hard to Reach: Strategies for Gridlock, Cont’d.</a:t>
            </a:r>
            <a:endParaRPr b="1" i="0" sz="5500" u="none" cap="none" strike="noStrike">
              <a:latin typeface="Open Sans"/>
              <a:ea typeface="Open Sans"/>
              <a:cs typeface="Open Sans"/>
              <a:sym typeface="Open Sans"/>
            </a:endParaRPr>
          </a:p>
        </p:txBody>
      </p:sp>
      <p:sp>
        <p:nvSpPr>
          <p:cNvPr id="1093" name="Google Shape;1093;g31e3dac571a_0_957"/>
          <p:cNvSpPr txBox="1"/>
          <p:nvPr/>
        </p:nvSpPr>
        <p:spPr>
          <a:xfrm>
            <a:off x="929050" y="2268675"/>
            <a:ext cx="9833400" cy="3910200"/>
          </a:xfrm>
          <a:prstGeom prst="rect">
            <a:avLst/>
          </a:prstGeom>
          <a:noFill/>
          <a:ln>
            <a:noFill/>
          </a:ln>
        </p:spPr>
        <p:txBody>
          <a:bodyPr anchorCtr="0" anchor="ctr" bIns="91425" lIns="91425" spcFirstLastPara="1" rIns="91425" wrap="square" tIns="91425">
            <a:noAutofit/>
          </a:bodyPr>
          <a:lstStyle/>
          <a:p>
            <a:pPr indent="-336550" lvl="0" marL="457200" rtl="0" algn="just">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Break: </a:t>
            </a:r>
            <a:r>
              <a:rPr lang="en-US" sz="1700">
                <a:solidFill>
                  <a:schemeClr val="dk1"/>
                </a:solidFill>
                <a:latin typeface="Open Sans"/>
                <a:ea typeface="Open Sans"/>
                <a:cs typeface="Open Sans"/>
                <a:sym typeface="Open Sans"/>
              </a:rPr>
              <a:t> Take a break if people look stressed.</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Humor: </a:t>
            </a:r>
            <a:r>
              <a:rPr lang="en-US" sz="1700">
                <a:solidFill>
                  <a:schemeClr val="dk1"/>
                </a:solidFill>
                <a:latin typeface="Open Sans"/>
                <a:ea typeface="Open Sans"/>
                <a:cs typeface="Open Sans"/>
                <a:sym typeface="Open Sans"/>
              </a:rPr>
              <a:t>Lighten the mood, if you are absolutely sure the joke will work well on both parties. </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Future cast: </a:t>
            </a:r>
            <a:r>
              <a:rPr lang="en-US" sz="1700">
                <a:solidFill>
                  <a:schemeClr val="dk1"/>
                </a:solidFill>
                <a:latin typeface="Open Sans"/>
                <a:ea typeface="Open Sans"/>
                <a:cs typeface="Open Sans"/>
                <a:sym typeface="Open Sans"/>
              </a:rPr>
              <a:t>Ask where they would like to see themselves in a year, what type of solution they are envisioning, and what will happen if they don’t come to an agreement.</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Appreciative Inquiry: </a:t>
            </a:r>
            <a:r>
              <a:rPr lang="en-US" sz="1700">
                <a:solidFill>
                  <a:schemeClr val="dk1"/>
                </a:solidFill>
                <a:latin typeface="Open Sans"/>
                <a:ea typeface="Open Sans"/>
                <a:cs typeface="Open Sans"/>
                <a:sym typeface="Open Sans"/>
              </a:rPr>
              <a:t>Reframe something in a positive light. </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Reality test: </a:t>
            </a:r>
            <a:r>
              <a:rPr lang="en-US" sz="1700">
                <a:solidFill>
                  <a:schemeClr val="dk1"/>
                </a:solidFill>
                <a:latin typeface="Open Sans"/>
                <a:ea typeface="Open Sans"/>
                <a:cs typeface="Open Sans"/>
                <a:sym typeface="Open Sans"/>
              </a:rPr>
              <a:t>How is it going to work in real life? </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800"/>
              </a:spcAft>
              <a:buClr>
                <a:schemeClr val="dk1"/>
              </a:buClr>
              <a:buSzPts val="1700"/>
              <a:buFont typeface="Neue Haas Grotesk Text Pro"/>
              <a:buChar char="●"/>
            </a:pPr>
            <a:r>
              <a:rPr b="1" lang="en-US" sz="1700">
                <a:solidFill>
                  <a:schemeClr val="dk1"/>
                </a:solidFill>
                <a:latin typeface="Open Sans"/>
                <a:ea typeface="Open Sans"/>
                <a:cs typeface="Open Sans"/>
                <a:sym typeface="Open Sans"/>
              </a:rPr>
              <a:t>BATNA: </a:t>
            </a:r>
            <a:r>
              <a:rPr lang="en-US" sz="1700">
                <a:solidFill>
                  <a:schemeClr val="dk1"/>
                </a:solidFill>
                <a:latin typeface="Open Sans"/>
                <a:ea typeface="Open Sans"/>
                <a:cs typeface="Open Sans"/>
                <a:sym typeface="Open Sans"/>
              </a:rPr>
              <a:t>What is their best alternative to finding a commonly shared solution? Is there an alternative to finding a solution? What will happen if they do not find a solution? </a:t>
            </a:r>
            <a:endParaRPr b="1" sz="2500">
              <a:solidFill>
                <a:schemeClr val="dk1"/>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pic>
        <p:nvPicPr>
          <p:cNvPr id="192" name="Google Shape;192;g31e3dac571a_0_95"/>
          <p:cNvPicPr preferRelativeResize="0"/>
          <p:nvPr/>
        </p:nvPicPr>
        <p:blipFill rotWithShape="1">
          <a:blip r:embed="rId3">
            <a:alphaModFix/>
          </a:blip>
          <a:srcRect b="0" l="0" r="0" t="0"/>
          <a:stretch/>
        </p:blipFill>
        <p:spPr>
          <a:xfrm>
            <a:off x="10961825" y="5627825"/>
            <a:ext cx="1230175" cy="1230175"/>
          </a:xfrm>
          <a:prstGeom prst="rect">
            <a:avLst/>
          </a:prstGeom>
          <a:noFill/>
          <a:ln>
            <a:noFill/>
          </a:ln>
        </p:spPr>
      </p:pic>
      <p:sp>
        <p:nvSpPr>
          <p:cNvPr id="193" name="Google Shape;193;g31e3dac571a_0_95"/>
          <p:cNvSpPr txBox="1"/>
          <p:nvPr/>
        </p:nvSpPr>
        <p:spPr>
          <a:xfrm>
            <a:off x="925900" y="4756950"/>
            <a:ext cx="9990900" cy="20226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Objectives:</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Learn how to identify the underlying needs, emotions, values, and interests in a conflict.</a:t>
            </a:r>
            <a:endParaRPr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Understand how to use tools like the Conflict Hippo or Conflict Onion to better understand the drivers of conflict.</a:t>
            </a:r>
            <a:endParaRPr b="1" sz="2100">
              <a:solidFill>
                <a:schemeClr val="dk1"/>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chemeClr val="dk1"/>
              </a:solidFill>
              <a:latin typeface="Helvetica Neue"/>
              <a:ea typeface="Helvetica Neue"/>
              <a:cs typeface="Helvetica Neue"/>
              <a:sym typeface="Helvetica Neue"/>
            </a:endParaRPr>
          </a:p>
        </p:txBody>
      </p:sp>
      <p:sp>
        <p:nvSpPr>
          <p:cNvPr id="194" name="Google Shape;194;g31e3dac571a_0_95"/>
          <p:cNvSpPr txBox="1"/>
          <p:nvPr/>
        </p:nvSpPr>
        <p:spPr>
          <a:xfrm>
            <a:off x="977925" y="3872625"/>
            <a:ext cx="9367200" cy="695400"/>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90000"/>
              </a:lnSpc>
              <a:spcBef>
                <a:spcPts val="0"/>
              </a:spcBef>
              <a:spcAft>
                <a:spcPts val="0"/>
              </a:spcAft>
              <a:buClr>
                <a:srgbClr val="000000"/>
              </a:buClr>
              <a:buSzPct val="117957"/>
              <a:buFont typeface="Arial"/>
              <a:buNone/>
            </a:pPr>
            <a:r>
              <a:rPr b="1" lang="en-US" sz="3730">
                <a:latin typeface="Open Sans"/>
                <a:ea typeface="Open Sans"/>
                <a:cs typeface="Open Sans"/>
                <a:sym typeface="Open Sans"/>
              </a:rPr>
              <a:t>Session 1.2: </a:t>
            </a:r>
            <a:r>
              <a:rPr b="1" lang="en-US" sz="3730">
                <a:solidFill>
                  <a:schemeClr val="dk1"/>
                </a:solidFill>
                <a:latin typeface="Open Sans"/>
                <a:ea typeface="Open Sans"/>
                <a:cs typeface="Open Sans"/>
                <a:sym typeface="Open Sans"/>
              </a:rPr>
              <a:t>Underlying Aspects of Conflict</a:t>
            </a:r>
            <a:endParaRPr b="1" sz="4400">
              <a:latin typeface="Montserrat"/>
              <a:ea typeface="Montserrat"/>
              <a:cs typeface="Montserrat"/>
              <a:sym typeface="Montserrat"/>
            </a:endParaRPr>
          </a:p>
        </p:txBody>
      </p:sp>
      <p:pic>
        <p:nvPicPr>
          <p:cNvPr id="195" name="Google Shape;195;g31e3dac571a_0_95"/>
          <p:cNvPicPr preferRelativeResize="0"/>
          <p:nvPr>
            <p:ph idx="2" type="pic"/>
          </p:nvPr>
        </p:nvPicPr>
        <p:blipFill rotWithShape="1">
          <a:blip r:embed="rId4">
            <a:alphaModFix amt="90000"/>
          </a:blip>
          <a:srcRect b="31184" l="0" r="0" t="31184"/>
          <a:stretch/>
        </p:blipFill>
        <p:spPr>
          <a:xfrm>
            <a:off x="0" y="0"/>
            <a:ext cx="12192000" cy="3441001"/>
          </a:xfrm>
          <a:prstGeom prst="rect">
            <a:avLst/>
          </a:prstGeom>
          <a:noFill/>
        </p:spPr>
      </p:pic>
    </p:spTree>
  </p:cSld>
  <p:clrMapOvr>
    <a:masterClrMapping/>
  </p:clrMapOvr>
</p:sld>
</file>

<file path=ppt/slides/slide1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8" name="Shape 1098"/>
        <p:cNvGrpSpPr/>
        <p:nvPr/>
      </p:nvGrpSpPr>
      <p:grpSpPr>
        <a:xfrm>
          <a:off x="0" y="0"/>
          <a:ext cx="0" cy="0"/>
          <a:chOff x="0" y="0"/>
          <a:chExt cx="0" cy="0"/>
        </a:xfrm>
      </p:grpSpPr>
      <p:pic>
        <p:nvPicPr>
          <p:cNvPr id="1099" name="Google Shape;1099;g31e3dac571a_0_964"/>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1100" name="Google Shape;1100;g31e3dac571a_0_964"/>
          <p:cNvSpPr txBox="1"/>
          <p:nvPr/>
        </p:nvSpPr>
        <p:spPr>
          <a:xfrm>
            <a:off x="947925" y="558925"/>
            <a:ext cx="94320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1101" name="Google Shape;1101;g31e3dac571a_0_964"/>
          <p:cNvSpPr txBox="1"/>
          <p:nvPr/>
        </p:nvSpPr>
        <p:spPr>
          <a:xfrm>
            <a:off x="947925" y="1687775"/>
            <a:ext cx="9892500" cy="4020600"/>
          </a:xfrm>
          <a:prstGeom prst="rect">
            <a:avLst/>
          </a:prstGeom>
          <a:noFill/>
          <a:ln>
            <a:noFill/>
          </a:ln>
        </p:spPr>
        <p:txBody>
          <a:bodyPr anchorCtr="0" anchor="t" bIns="91425" lIns="91425" spcFirstLastPara="1" rIns="91425" wrap="square" tIns="91425">
            <a:spAutoFit/>
          </a:bodyPr>
          <a:lstStyle/>
          <a:p>
            <a:pPr indent="-361950" lvl="0" marL="457200" rtl="0" algn="just">
              <a:lnSpc>
                <a:spcPct val="115000"/>
              </a:lnSpc>
              <a:spcBef>
                <a:spcPts val="12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In </a:t>
            </a:r>
            <a:r>
              <a:rPr b="1" lang="en-US" sz="2100">
                <a:solidFill>
                  <a:schemeClr val="dk1"/>
                </a:solidFill>
                <a:latin typeface="Open Sans"/>
                <a:ea typeface="Open Sans"/>
                <a:cs typeface="Open Sans"/>
                <a:sym typeface="Open Sans"/>
              </a:rPr>
              <a:t>small groups,</a:t>
            </a:r>
            <a:r>
              <a:rPr lang="en-US" sz="2100">
                <a:solidFill>
                  <a:schemeClr val="dk1"/>
                </a:solidFill>
                <a:latin typeface="Open Sans"/>
                <a:ea typeface="Open Sans"/>
                <a:cs typeface="Open Sans"/>
                <a:sym typeface="Open Sans"/>
              </a:rPr>
              <a:t> you will conduct a </a:t>
            </a:r>
            <a:r>
              <a:rPr b="1" lang="en-US" sz="2100">
                <a:solidFill>
                  <a:schemeClr val="dk1"/>
                </a:solidFill>
                <a:latin typeface="Open Sans"/>
                <a:ea typeface="Open Sans"/>
                <a:cs typeface="Open Sans"/>
                <a:sym typeface="Open Sans"/>
              </a:rPr>
              <a:t>mock mediation</a:t>
            </a:r>
            <a:r>
              <a:rPr lang="en-US" sz="2100">
                <a:solidFill>
                  <a:schemeClr val="dk1"/>
                </a:solidFill>
                <a:latin typeface="Open Sans"/>
                <a:ea typeface="Open Sans"/>
                <a:cs typeface="Open Sans"/>
                <a:sym typeface="Open Sans"/>
              </a:rPr>
              <a:t>.</a:t>
            </a:r>
            <a:endParaRPr sz="2100">
              <a:solidFill>
                <a:schemeClr val="dk1"/>
              </a:solidFill>
              <a:latin typeface="Open Sans"/>
              <a:ea typeface="Open Sans"/>
              <a:cs typeface="Open Sans"/>
              <a:sym typeface="Open Sans"/>
            </a:endParaRPr>
          </a:p>
          <a:p>
            <a:pPr indent="-361950" lvl="0" marL="457200" rtl="0" algn="just">
              <a:lnSpc>
                <a:spcPct val="115000"/>
              </a:lnSpc>
              <a:spcBef>
                <a:spcPts val="10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You will </a:t>
            </a:r>
            <a:r>
              <a:rPr b="1" lang="en-US" sz="2100">
                <a:solidFill>
                  <a:schemeClr val="dk1"/>
                </a:solidFill>
                <a:latin typeface="Open Sans"/>
                <a:ea typeface="Open Sans"/>
                <a:cs typeface="Open Sans"/>
                <a:sym typeface="Open Sans"/>
              </a:rPr>
              <a:t>assign roles</a:t>
            </a:r>
            <a:r>
              <a:rPr lang="en-US" sz="2100">
                <a:solidFill>
                  <a:schemeClr val="dk1"/>
                </a:solidFill>
                <a:latin typeface="Open Sans"/>
                <a:ea typeface="Open Sans"/>
                <a:cs typeface="Open Sans"/>
                <a:sym typeface="Open Sans"/>
              </a:rPr>
              <a:t> for each group member: one mediator, one representative from each party in conflict, and an observer.</a:t>
            </a:r>
            <a:endParaRPr sz="2100">
              <a:solidFill>
                <a:schemeClr val="dk1"/>
              </a:solidFill>
              <a:latin typeface="Open Sans"/>
              <a:ea typeface="Open Sans"/>
              <a:cs typeface="Open Sans"/>
              <a:sym typeface="Open Sans"/>
            </a:endParaRPr>
          </a:p>
          <a:p>
            <a:pPr indent="-361950" lvl="1" marL="914400" rtl="0" algn="just">
              <a:lnSpc>
                <a:spcPct val="115000"/>
              </a:lnSpc>
              <a:spcBef>
                <a:spcPts val="10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The mediators are insiders from the community, and they should use their knowledge of the community and their relationship with the parties to facilitate mediation and reach a peaceful agreement. </a:t>
            </a:r>
            <a:endParaRPr b="1" sz="2100">
              <a:solidFill>
                <a:schemeClr val="dk1"/>
              </a:solidFill>
              <a:latin typeface="Open Sans"/>
              <a:ea typeface="Open Sans"/>
              <a:cs typeface="Open Sans"/>
              <a:sym typeface="Open Sans"/>
            </a:endParaRPr>
          </a:p>
          <a:p>
            <a:pPr indent="-361950" lvl="0" marL="457200" rtl="0" algn="just">
              <a:lnSpc>
                <a:spcPct val="115000"/>
              </a:lnSpc>
              <a:spcBef>
                <a:spcPts val="10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You’ll have approximately </a:t>
            </a:r>
            <a:r>
              <a:rPr b="1" lang="en-US" sz="2100">
                <a:solidFill>
                  <a:schemeClr val="dk1"/>
                </a:solidFill>
                <a:latin typeface="Open Sans"/>
                <a:ea typeface="Open Sans"/>
                <a:cs typeface="Open Sans"/>
                <a:sym typeface="Open Sans"/>
              </a:rPr>
              <a:t>20 minutes to prepare</a:t>
            </a:r>
            <a:r>
              <a:rPr lang="en-US" sz="2100">
                <a:solidFill>
                  <a:schemeClr val="dk1"/>
                </a:solidFill>
                <a:latin typeface="Open Sans"/>
                <a:ea typeface="Open Sans"/>
                <a:cs typeface="Open Sans"/>
                <a:sym typeface="Open Sans"/>
              </a:rPr>
              <a:t> for the mediation session. </a:t>
            </a:r>
            <a:endParaRPr sz="2100">
              <a:solidFill>
                <a:schemeClr val="dk1"/>
              </a:solidFill>
              <a:latin typeface="Open Sans"/>
              <a:ea typeface="Open Sans"/>
              <a:cs typeface="Open Sans"/>
              <a:sym typeface="Open Sans"/>
            </a:endParaRPr>
          </a:p>
          <a:p>
            <a:pPr indent="-361950" lvl="0" marL="457200" rtl="0" algn="just">
              <a:lnSpc>
                <a:spcPct val="115000"/>
              </a:lnSpc>
              <a:spcBef>
                <a:spcPts val="1200"/>
              </a:spcBef>
              <a:spcAft>
                <a:spcPts val="1000"/>
              </a:spcAft>
              <a:buClr>
                <a:schemeClr val="dk1"/>
              </a:buClr>
              <a:buSzPts val="2100"/>
              <a:buFont typeface="Open Sans"/>
              <a:buChar char="●"/>
            </a:pPr>
            <a:r>
              <a:rPr lang="en-US" sz="2100">
                <a:solidFill>
                  <a:schemeClr val="dk1"/>
                </a:solidFill>
                <a:latin typeface="Open Sans"/>
                <a:ea typeface="Open Sans"/>
                <a:cs typeface="Open Sans"/>
                <a:sym typeface="Open Sans"/>
              </a:rPr>
              <a:t>You will then have </a:t>
            </a:r>
            <a:r>
              <a:rPr b="1" lang="en-US" sz="2100">
                <a:solidFill>
                  <a:schemeClr val="dk1"/>
                </a:solidFill>
                <a:latin typeface="Open Sans"/>
                <a:ea typeface="Open Sans"/>
                <a:cs typeface="Open Sans"/>
                <a:sym typeface="Open Sans"/>
              </a:rPr>
              <a:t>20 minutes to conduct a mock mediation. </a:t>
            </a:r>
            <a:endParaRPr b="1" sz="2700">
              <a:solidFill>
                <a:schemeClr val="dk1"/>
              </a:solidFill>
              <a:latin typeface="Open Sans"/>
              <a:ea typeface="Open Sans"/>
              <a:cs typeface="Open Sans"/>
              <a:sym typeface="Open Sans"/>
            </a:endParaRPr>
          </a:p>
        </p:txBody>
      </p:sp>
    </p:spTree>
  </p:cSld>
  <p:clrMapOvr>
    <a:masterClrMapping/>
  </p:clrMapOvr>
</p:sld>
</file>

<file path=ppt/slides/slide1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06" name="Shape 1106"/>
        <p:cNvGrpSpPr/>
        <p:nvPr/>
      </p:nvGrpSpPr>
      <p:grpSpPr>
        <a:xfrm>
          <a:off x="0" y="0"/>
          <a:ext cx="0" cy="0"/>
          <a:chOff x="0" y="0"/>
          <a:chExt cx="0" cy="0"/>
        </a:xfrm>
      </p:grpSpPr>
      <p:pic>
        <p:nvPicPr>
          <p:cNvPr id="1107" name="Google Shape;1107;g31e3dac571a_0_971"/>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1108" name="Google Shape;1108;g31e3dac571a_0_971"/>
          <p:cNvSpPr txBox="1"/>
          <p:nvPr/>
        </p:nvSpPr>
        <p:spPr>
          <a:xfrm>
            <a:off x="947925" y="558925"/>
            <a:ext cx="94320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Case Study: “This is my land!”</a:t>
            </a:r>
            <a:endParaRPr b="1" i="0" sz="4200" u="none" cap="none" strike="noStrike">
              <a:solidFill>
                <a:srgbClr val="000000"/>
              </a:solidFill>
              <a:latin typeface="Open Sans"/>
              <a:ea typeface="Open Sans"/>
              <a:cs typeface="Open Sans"/>
              <a:sym typeface="Open Sans"/>
            </a:endParaRPr>
          </a:p>
        </p:txBody>
      </p:sp>
      <p:sp>
        <p:nvSpPr>
          <p:cNvPr id="1109" name="Google Shape;1109;g31e3dac571a_0_971"/>
          <p:cNvSpPr txBox="1"/>
          <p:nvPr/>
        </p:nvSpPr>
        <p:spPr>
          <a:xfrm>
            <a:off x="947925" y="1687775"/>
            <a:ext cx="9892500" cy="45786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1200"/>
              </a:spcBef>
              <a:spcAft>
                <a:spcPts val="0"/>
              </a:spcAft>
              <a:buNone/>
            </a:pPr>
            <a:r>
              <a:rPr lang="en-US" sz="1600">
                <a:solidFill>
                  <a:schemeClr val="dk1"/>
                </a:solidFill>
                <a:latin typeface="Open Sans"/>
                <a:ea typeface="Open Sans"/>
                <a:cs typeface="Open Sans"/>
                <a:sym typeface="Open Sans"/>
              </a:rPr>
              <a:t>Two individuals, Fatuma and Hussein, are in conflict with one another and solicit the help of a mediator. Fatuma is a middle-aged female, has the legal ownership of the land by inheritance from her father. She lives in Germany (of the Somali Diaspora), and has an  emotional, but remote attachment to the land. Hussein is a male in his mid-20s with an intimate relationship with the land. He grew up and still lives on this land, even though it was grabbed by his father, since Fatuma´s father had fled with his family. He has no formal education, but built his life and income on this land on which he is taking care of his family and is using the income to educate his three siblings. </a:t>
            </a:r>
            <a:endParaRPr sz="1600">
              <a:solidFill>
                <a:schemeClr val="dk1"/>
              </a:solidFill>
              <a:latin typeface="Open Sans"/>
              <a:ea typeface="Open Sans"/>
              <a:cs typeface="Open Sans"/>
              <a:sym typeface="Open Sans"/>
            </a:endParaRPr>
          </a:p>
          <a:p>
            <a:pPr indent="0" lvl="0" marL="0" rtl="0" algn="l">
              <a:lnSpc>
                <a:spcPct val="115833"/>
              </a:lnSpc>
              <a:spcBef>
                <a:spcPts val="1200"/>
              </a:spcBef>
              <a:spcAft>
                <a:spcPts val="800"/>
              </a:spcAft>
              <a:buNone/>
            </a:pPr>
            <a:r>
              <a:rPr lang="en-US" sz="1600">
                <a:solidFill>
                  <a:schemeClr val="dk1"/>
                </a:solidFill>
                <a:latin typeface="Open Sans"/>
                <a:ea typeface="Open Sans"/>
                <a:cs typeface="Open Sans"/>
                <a:sym typeface="Open Sans"/>
              </a:rPr>
              <a:t>Fatuma contacts her relatives to ask them about the land and discovers what has happened to it. Her relatives advise her not to claim the land as Fatuma and her family belong to the weaker clan in terms of power and thus fear a violent reaction. However, she is not willing to give up without trying. Hussain hears through the grapevine about Fatuma´s imminent arrival in Somalia. He knows he doesn’t legally own the land, so he is concerned. He wants to defend the land he has called home since birth. He knows that he will get support from his clan. Fatuma flies to Mogadishu. She finds Hussain’s number and they attempt to discuss the issue, but reach a stalemate. They propose that they elicit the help of an insider mediator to assist with finding a solution they can both agree on. </a:t>
            </a:r>
            <a:endParaRPr b="1" sz="1800">
              <a:solidFill>
                <a:schemeClr val="dk1"/>
              </a:solidFill>
              <a:latin typeface="Open Sans"/>
              <a:ea typeface="Open Sans"/>
              <a:cs typeface="Open Sans"/>
              <a:sym typeface="Open Sans"/>
            </a:endParaRPr>
          </a:p>
        </p:txBody>
      </p:sp>
    </p:spTree>
  </p:cSld>
  <p:clrMapOvr>
    <a:masterClrMapping/>
  </p:clrMapOvr>
</p:sld>
</file>

<file path=ppt/slides/slide1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14" name="Shape 1114"/>
        <p:cNvGrpSpPr/>
        <p:nvPr/>
      </p:nvGrpSpPr>
      <p:grpSpPr>
        <a:xfrm>
          <a:off x="0" y="0"/>
          <a:ext cx="0" cy="0"/>
          <a:chOff x="0" y="0"/>
          <a:chExt cx="0" cy="0"/>
        </a:xfrm>
      </p:grpSpPr>
      <p:pic>
        <p:nvPicPr>
          <p:cNvPr id="1115" name="Google Shape;1115;g31e3dac571a_0_97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16" name="Google Shape;1116;g31e3dac571a_0_978"/>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Reflection</a:t>
            </a:r>
            <a:endParaRPr b="1" i="0" sz="4000" u="none" cap="none" strike="noStrike">
              <a:solidFill>
                <a:srgbClr val="000000"/>
              </a:solidFill>
              <a:latin typeface="Open Sans"/>
              <a:ea typeface="Open Sans"/>
              <a:cs typeface="Open Sans"/>
              <a:sym typeface="Open Sans"/>
            </a:endParaRPr>
          </a:p>
        </p:txBody>
      </p:sp>
      <p:sp>
        <p:nvSpPr>
          <p:cNvPr id="1117" name="Google Shape;1117;g31e3dac571a_0_978"/>
          <p:cNvSpPr txBox="1"/>
          <p:nvPr/>
        </p:nvSpPr>
        <p:spPr>
          <a:xfrm>
            <a:off x="1012600" y="2359600"/>
            <a:ext cx="9642600" cy="3000000"/>
          </a:xfrm>
          <a:prstGeom prst="rect">
            <a:avLst/>
          </a:prstGeom>
          <a:noFill/>
          <a:ln>
            <a:noFill/>
          </a:ln>
        </p:spPr>
        <p:txBody>
          <a:bodyPr anchorCtr="0" anchor="ctr" bIns="91425" lIns="91425" spcFirstLastPara="1" rIns="91425" wrap="square" tIns="91425">
            <a:noAutofit/>
          </a:bodyPr>
          <a:lstStyle/>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did the role-play activity help you understand the importance of insider mediators in conflict mediation?</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strategies did you use to mediate the conflict in the scenario?</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challenges did you face as an insider mediator? How did you overcome these challenges?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can insider mediators use their knowledge of the community to facilitate conflict mediation?</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800"/>
              </a:spcAft>
              <a:buClr>
                <a:schemeClr val="dk1"/>
              </a:buClr>
              <a:buSzPts val="1800"/>
              <a:buFont typeface="Open Sans"/>
              <a:buChar char="●"/>
            </a:pPr>
            <a:r>
              <a:rPr lang="en-US" sz="1800">
                <a:solidFill>
                  <a:schemeClr val="dk1"/>
                </a:solidFill>
                <a:latin typeface="Open Sans"/>
                <a:ea typeface="Open Sans"/>
                <a:cs typeface="Open Sans"/>
                <a:sym typeface="Open Sans"/>
              </a:rPr>
              <a:t>What did you learn from this exercise that you can apply in your work as a mediator?</a:t>
            </a:r>
            <a:endParaRPr b="1" sz="2300">
              <a:latin typeface="Open Sans"/>
              <a:ea typeface="Open Sans"/>
              <a:cs typeface="Open Sans"/>
              <a:sym typeface="Open Sans"/>
            </a:endParaRPr>
          </a:p>
        </p:txBody>
      </p:sp>
    </p:spTree>
  </p:cSld>
  <p:clrMapOvr>
    <a:masterClrMapping/>
  </p:clrMapOvr>
</p:sld>
</file>

<file path=ppt/slides/slide1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2" name="Shape 1122"/>
        <p:cNvGrpSpPr/>
        <p:nvPr/>
      </p:nvGrpSpPr>
      <p:grpSpPr>
        <a:xfrm>
          <a:off x="0" y="0"/>
          <a:ext cx="0" cy="0"/>
          <a:chOff x="0" y="0"/>
          <a:chExt cx="0" cy="0"/>
        </a:xfrm>
      </p:grpSpPr>
      <p:pic>
        <p:nvPicPr>
          <p:cNvPr id="1123" name="Google Shape;1123;g31e3dac571a_0_985"/>
          <p:cNvPicPr preferRelativeResize="0"/>
          <p:nvPr/>
        </p:nvPicPr>
        <p:blipFill rotWithShape="1">
          <a:blip r:embed="rId3">
            <a:alphaModFix/>
          </a:blip>
          <a:srcRect b="0" l="0" r="0" t="0"/>
          <a:stretch/>
        </p:blipFill>
        <p:spPr>
          <a:xfrm>
            <a:off x="10640900" y="5306899"/>
            <a:ext cx="1551100" cy="1551100"/>
          </a:xfrm>
          <a:prstGeom prst="rect">
            <a:avLst/>
          </a:prstGeom>
          <a:noFill/>
          <a:ln>
            <a:noFill/>
          </a:ln>
        </p:spPr>
      </p:pic>
      <p:sp>
        <p:nvSpPr>
          <p:cNvPr id="1124" name="Google Shape;1124;g31e3dac571a_0_985"/>
          <p:cNvSpPr txBox="1"/>
          <p:nvPr/>
        </p:nvSpPr>
        <p:spPr>
          <a:xfrm>
            <a:off x="891200" y="4704950"/>
            <a:ext cx="9524400" cy="468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070">
                <a:latin typeface="Open Sans"/>
                <a:ea typeface="Open Sans"/>
                <a:cs typeface="Open Sans"/>
                <a:sym typeface="Open Sans"/>
              </a:rPr>
              <a:t>Session 3.9: Conflict Resolution in the Local Context</a:t>
            </a:r>
            <a:endParaRPr b="1" sz="4070">
              <a:latin typeface="Open Sans"/>
              <a:ea typeface="Open Sans"/>
              <a:cs typeface="Open Sans"/>
              <a:sym typeface="Open Sans"/>
            </a:endParaRPr>
          </a:p>
        </p:txBody>
      </p:sp>
      <p:sp>
        <p:nvSpPr>
          <p:cNvPr id="1125" name="Google Shape;1125;g31e3dac571a_0_985"/>
          <p:cNvSpPr txBox="1"/>
          <p:nvPr/>
        </p:nvSpPr>
        <p:spPr>
          <a:xfrm>
            <a:off x="891200" y="573090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600">
                <a:solidFill>
                  <a:schemeClr val="dk1"/>
                </a:solidFill>
                <a:latin typeface="Open Sans"/>
                <a:ea typeface="Open Sans"/>
                <a:cs typeface="Open Sans"/>
                <a:sym typeface="Open Sans"/>
              </a:rPr>
              <a:t>Session Objective:</a:t>
            </a:r>
            <a:endParaRPr b="1" sz="1600">
              <a:solidFill>
                <a:schemeClr val="dk1"/>
              </a:solidFill>
              <a:latin typeface="Open Sans"/>
              <a:ea typeface="Open Sans"/>
              <a:cs typeface="Open Sans"/>
              <a:sym typeface="Open Sans"/>
            </a:endParaRPr>
          </a:p>
          <a:p>
            <a:pPr indent="-330200" lvl="0" marL="457200" rtl="0" algn="just">
              <a:lnSpc>
                <a:spcPct val="115833"/>
              </a:lnSpc>
              <a:spcBef>
                <a:spcPts val="8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Understand existing frameworks for conflict management and resolution in your local context.</a:t>
            </a:r>
            <a:endParaRPr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900">
              <a:latin typeface="Open Sans"/>
              <a:ea typeface="Open Sans"/>
              <a:cs typeface="Open Sans"/>
              <a:sym typeface="Open Sans"/>
            </a:endParaRPr>
          </a:p>
          <a:p>
            <a:pPr indent="0" lvl="0" marL="0" rtl="0" algn="just">
              <a:lnSpc>
                <a:spcPct val="115833"/>
              </a:lnSpc>
              <a:spcBef>
                <a:spcPts val="800"/>
              </a:spcBef>
              <a:spcAft>
                <a:spcPts val="0"/>
              </a:spcAft>
              <a:buNone/>
            </a:pPr>
            <a:r>
              <a:t/>
            </a:r>
            <a:endParaRPr>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5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500">
              <a:solidFill>
                <a:srgbClr val="000000"/>
              </a:solidFill>
              <a:latin typeface="Helvetica Neue"/>
              <a:ea typeface="Helvetica Neue"/>
              <a:cs typeface="Helvetica Neue"/>
              <a:sym typeface="Helvetica Neue"/>
            </a:endParaRPr>
          </a:p>
        </p:txBody>
      </p:sp>
      <p:pic>
        <p:nvPicPr>
          <p:cNvPr id="1126" name="Google Shape;1126;g31e3dac571a_0_985"/>
          <p:cNvPicPr preferRelativeResize="0"/>
          <p:nvPr/>
        </p:nvPicPr>
        <p:blipFill rotWithShape="1">
          <a:blip r:embed="rId4">
            <a:alphaModFix amt="90000"/>
          </a:blip>
          <a:srcRect b="47984" l="0" r="0" t="0"/>
          <a:stretch/>
        </p:blipFill>
        <p:spPr>
          <a:xfrm>
            <a:off x="0" y="0"/>
            <a:ext cx="12259150" cy="4249100"/>
          </a:xfrm>
          <a:prstGeom prst="rect">
            <a:avLst/>
          </a:prstGeom>
          <a:noFill/>
          <a:ln>
            <a:noFill/>
          </a:ln>
          <a:effectLst>
            <a:outerShdw blurRad="200025" rotWithShape="0" algn="bl" dir="5400000" dist="114300">
              <a:srgbClr val="000000">
                <a:alpha val="50000"/>
              </a:srgbClr>
            </a:outerShdw>
          </a:effectLst>
        </p:spPr>
      </p:pic>
    </p:spTree>
  </p:cSld>
  <p:clrMapOvr>
    <a:masterClrMapping/>
  </p:clrMapOvr>
</p:sld>
</file>

<file path=ppt/slides/slide1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1" name="Shape 1131"/>
        <p:cNvGrpSpPr/>
        <p:nvPr/>
      </p:nvGrpSpPr>
      <p:grpSpPr>
        <a:xfrm>
          <a:off x="0" y="0"/>
          <a:ext cx="0" cy="0"/>
          <a:chOff x="0" y="0"/>
          <a:chExt cx="0" cy="0"/>
        </a:xfrm>
      </p:grpSpPr>
      <p:pic>
        <p:nvPicPr>
          <p:cNvPr id="1132" name="Google Shape;1132;g31e3dac571a_0_992"/>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1133" name="Google Shape;1133;g31e3dac571a_0_992"/>
          <p:cNvSpPr txBox="1"/>
          <p:nvPr/>
        </p:nvSpPr>
        <p:spPr>
          <a:xfrm>
            <a:off x="947925" y="558925"/>
            <a:ext cx="94320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1134" name="Google Shape;1134;g31e3dac571a_0_992"/>
          <p:cNvSpPr txBox="1"/>
          <p:nvPr/>
        </p:nvSpPr>
        <p:spPr>
          <a:xfrm>
            <a:off x="947925" y="2043250"/>
            <a:ext cx="9892500" cy="3443100"/>
          </a:xfrm>
          <a:prstGeom prst="rect">
            <a:avLst/>
          </a:prstGeom>
          <a:noFill/>
          <a:ln>
            <a:noFill/>
          </a:ln>
        </p:spPr>
        <p:txBody>
          <a:bodyPr anchorCtr="0" anchor="t" bIns="91425" lIns="91425" spcFirstLastPara="1" rIns="91425" wrap="square" tIns="91425">
            <a:spAutoFit/>
          </a:bodyPr>
          <a:lstStyle/>
          <a:p>
            <a:pPr indent="-374650" lvl="0" marL="457200" rtl="0" algn="l">
              <a:lnSpc>
                <a:spcPct val="115000"/>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You will receive a blank </a:t>
            </a:r>
            <a:r>
              <a:rPr b="1" lang="en-US" sz="2300">
                <a:solidFill>
                  <a:schemeClr val="dk1"/>
                </a:solidFill>
                <a:latin typeface="Open Sans"/>
                <a:ea typeface="Open Sans"/>
                <a:cs typeface="Open Sans"/>
                <a:sym typeface="Open Sans"/>
              </a:rPr>
              <a:t>“Conflict Resolution in the Local Context” worksheet.</a:t>
            </a:r>
            <a:endParaRPr b="1" sz="2300">
              <a:solidFill>
                <a:schemeClr val="dk1"/>
              </a:solidFill>
              <a:latin typeface="Open Sans"/>
              <a:ea typeface="Open Sans"/>
              <a:cs typeface="Open Sans"/>
              <a:sym typeface="Open Sans"/>
            </a:endParaRPr>
          </a:p>
          <a:p>
            <a:pPr indent="-374650" lvl="0" marL="457200" rtl="0" algn="l">
              <a:lnSpc>
                <a:spcPct val="115000"/>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In small groups, </a:t>
            </a:r>
            <a:r>
              <a:rPr b="1" lang="en-US" sz="2300">
                <a:solidFill>
                  <a:schemeClr val="dk1"/>
                </a:solidFill>
                <a:latin typeface="Open Sans"/>
                <a:ea typeface="Open Sans"/>
                <a:cs typeface="Open Sans"/>
                <a:sym typeface="Open Sans"/>
              </a:rPr>
              <a:t>complete this handout</a:t>
            </a:r>
            <a:r>
              <a:rPr lang="en-US" sz="2300">
                <a:solidFill>
                  <a:schemeClr val="dk1"/>
                </a:solidFill>
                <a:latin typeface="Open Sans"/>
                <a:ea typeface="Open Sans"/>
                <a:cs typeface="Open Sans"/>
                <a:sym typeface="Open Sans"/>
              </a:rPr>
              <a:t> to the best of your knowledge.</a:t>
            </a:r>
            <a:endParaRPr sz="2300">
              <a:solidFill>
                <a:schemeClr val="dk1"/>
              </a:solidFill>
              <a:latin typeface="Open Sans"/>
              <a:ea typeface="Open Sans"/>
              <a:cs typeface="Open Sans"/>
              <a:sym typeface="Open Sans"/>
            </a:endParaRPr>
          </a:p>
          <a:p>
            <a:pPr indent="-374650" lvl="0" marL="457200" rtl="0" algn="l">
              <a:lnSpc>
                <a:spcPct val="115000"/>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Each group will </a:t>
            </a:r>
            <a:r>
              <a:rPr b="1" lang="en-US" sz="2300">
                <a:solidFill>
                  <a:schemeClr val="dk1"/>
                </a:solidFill>
                <a:latin typeface="Open Sans"/>
                <a:ea typeface="Open Sans"/>
                <a:cs typeface="Open Sans"/>
                <a:sym typeface="Open Sans"/>
              </a:rPr>
              <a:t>share their responses</a:t>
            </a:r>
            <a:r>
              <a:rPr lang="en-US" sz="2300">
                <a:solidFill>
                  <a:schemeClr val="dk1"/>
                </a:solidFill>
                <a:latin typeface="Open Sans"/>
                <a:ea typeface="Open Sans"/>
                <a:cs typeface="Open Sans"/>
                <a:sym typeface="Open Sans"/>
              </a:rPr>
              <a:t>.</a:t>
            </a:r>
            <a:endParaRPr sz="2300">
              <a:solidFill>
                <a:schemeClr val="dk1"/>
              </a:solidFill>
              <a:latin typeface="Open Sans"/>
              <a:ea typeface="Open Sans"/>
              <a:cs typeface="Open Sans"/>
              <a:sym typeface="Open Sans"/>
            </a:endParaRPr>
          </a:p>
          <a:p>
            <a:pPr indent="-374650" lvl="0" marL="457200" rtl="0" algn="l">
              <a:lnSpc>
                <a:spcPct val="115000"/>
              </a:lnSpc>
              <a:spcBef>
                <a:spcPts val="1200"/>
              </a:spcBef>
              <a:spcAft>
                <a:spcPts val="1000"/>
              </a:spcAft>
              <a:buClr>
                <a:schemeClr val="dk1"/>
              </a:buClr>
              <a:buSzPts val="2300"/>
              <a:buFont typeface="Open Sans"/>
              <a:buChar char="●"/>
            </a:pPr>
            <a:r>
              <a:rPr lang="en-US" sz="2300">
                <a:solidFill>
                  <a:schemeClr val="dk1"/>
                </a:solidFill>
                <a:latin typeface="Open Sans"/>
                <a:ea typeface="Open Sans"/>
                <a:cs typeface="Open Sans"/>
                <a:sym typeface="Open Sans"/>
              </a:rPr>
              <a:t>We will then </a:t>
            </a:r>
            <a:r>
              <a:rPr b="1" lang="en-US" sz="2300">
                <a:solidFill>
                  <a:schemeClr val="dk1"/>
                </a:solidFill>
                <a:latin typeface="Open Sans"/>
                <a:ea typeface="Open Sans"/>
                <a:cs typeface="Open Sans"/>
                <a:sym typeface="Open Sans"/>
              </a:rPr>
              <a:t>review a completed “Conflict Resolution in the Local Context” handout</a:t>
            </a:r>
            <a:r>
              <a:rPr lang="en-US" sz="2300">
                <a:solidFill>
                  <a:schemeClr val="dk1"/>
                </a:solidFill>
                <a:latin typeface="Open Sans"/>
                <a:ea typeface="Open Sans"/>
                <a:cs typeface="Open Sans"/>
                <a:sym typeface="Open Sans"/>
              </a:rPr>
              <a:t> together.</a:t>
            </a:r>
            <a:endParaRPr sz="2300">
              <a:solidFill>
                <a:schemeClr val="dk1"/>
              </a:solidFill>
              <a:latin typeface="Open Sans"/>
              <a:ea typeface="Open Sans"/>
              <a:cs typeface="Open Sans"/>
              <a:sym typeface="Open Sans"/>
            </a:endParaRPr>
          </a:p>
        </p:txBody>
      </p:sp>
    </p:spTree>
  </p:cSld>
  <p:clrMapOvr>
    <a:masterClrMapping/>
  </p:clrMapOvr>
</p:sld>
</file>

<file path=ppt/slides/slide1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39" name="Shape 1139"/>
        <p:cNvGrpSpPr/>
        <p:nvPr/>
      </p:nvGrpSpPr>
      <p:grpSpPr>
        <a:xfrm>
          <a:off x="0" y="0"/>
          <a:ext cx="0" cy="0"/>
          <a:chOff x="0" y="0"/>
          <a:chExt cx="0" cy="0"/>
        </a:xfrm>
      </p:grpSpPr>
      <p:pic>
        <p:nvPicPr>
          <p:cNvPr id="1140" name="Google Shape;1140;g31e3dac571a_0_999"/>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1141" name="Google Shape;1141;g31e3dac571a_0_999"/>
          <p:cNvSpPr txBox="1"/>
          <p:nvPr/>
        </p:nvSpPr>
        <p:spPr>
          <a:xfrm>
            <a:off x="947925" y="558925"/>
            <a:ext cx="94320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1142" name="Google Shape;1142;g31e3dac571a_0_999"/>
          <p:cNvSpPr txBox="1"/>
          <p:nvPr/>
        </p:nvSpPr>
        <p:spPr>
          <a:xfrm>
            <a:off x="947925" y="2043250"/>
            <a:ext cx="9892500" cy="3491100"/>
          </a:xfrm>
          <a:prstGeom prst="rect">
            <a:avLst/>
          </a:prstGeom>
          <a:noFill/>
          <a:ln>
            <a:noFill/>
          </a:ln>
        </p:spPr>
        <p:txBody>
          <a:bodyPr anchorCtr="0" anchor="t" bIns="91425" lIns="91425" spcFirstLastPara="1" rIns="91425" wrap="square" tIns="91425">
            <a:spAutoFit/>
          </a:bodyPr>
          <a:lstStyle/>
          <a:p>
            <a:pPr indent="-368300" lvl="0" marL="457200" rtl="0" algn="l">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In small groups, brainstorm:</a:t>
            </a:r>
            <a:endParaRPr sz="2200">
              <a:solidFill>
                <a:schemeClr val="dk1"/>
              </a:solidFill>
              <a:latin typeface="Open Sans"/>
              <a:ea typeface="Open Sans"/>
              <a:cs typeface="Open Sans"/>
              <a:sym typeface="Open Sans"/>
            </a:endParaRPr>
          </a:p>
          <a:p>
            <a:pPr indent="-368300" lvl="1" marL="914400" rtl="0" algn="l">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Any </a:t>
            </a:r>
            <a:r>
              <a:rPr b="1" lang="en-US" sz="2200">
                <a:solidFill>
                  <a:schemeClr val="dk1"/>
                </a:solidFill>
                <a:latin typeface="Open Sans"/>
                <a:ea typeface="Open Sans"/>
                <a:cs typeface="Open Sans"/>
                <a:sym typeface="Open Sans"/>
              </a:rPr>
              <a:t>formal and informal conflict management institutions</a:t>
            </a:r>
            <a:r>
              <a:rPr lang="en-US" sz="2200">
                <a:solidFill>
                  <a:schemeClr val="dk1"/>
                </a:solidFill>
                <a:latin typeface="Open Sans"/>
                <a:ea typeface="Open Sans"/>
                <a:cs typeface="Open Sans"/>
                <a:sym typeface="Open Sans"/>
              </a:rPr>
              <a:t> that you are aware of;</a:t>
            </a:r>
            <a:endParaRPr sz="2200">
              <a:solidFill>
                <a:schemeClr val="dk1"/>
              </a:solidFill>
              <a:latin typeface="Open Sans"/>
              <a:ea typeface="Open Sans"/>
              <a:cs typeface="Open Sans"/>
              <a:sym typeface="Open Sans"/>
            </a:endParaRPr>
          </a:p>
          <a:p>
            <a:pPr indent="-368300" lvl="1" marL="914400" rtl="0" algn="l">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At least</a:t>
            </a:r>
            <a:r>
              <a:rPr b="1" lang="en-US" sz="2200">
                <a:solidFill>
                  <a:schemeClr val="dk1"/>
                </a:solidFill>
                <a:latin typeface="Open Sans"/>
                <a:ea typeface="Open Sans"/>
                <a:cs typeface="Open Sans"/>
                <a:sym typeface="Open Sans"/>
              </a:rPr>
              <a:t> five types of conflicts </a:t>
            </a:r>
            <a:r>
              <a:rPr lang="en-US" sz="2200">
                <a:solidFill>
                  <a:schemeClr val="dk1"/>
                </a:solidFill>
                <a:latin typeface="Open Sans"/>
                <a:ea typeface="Open Sans"/>
                <a:cs typeface="Open Sans"/>
                <a:sym typeface="Open Sans"/>
              </a:rPr>
              <a:t>they manage; and</a:t>
            </a:r>
            <a:endParaRPr sz="2200">
              <a:solidFill>
                <a:schemeClr val="dk1"/>
              </a:solidFill>
              <a:latin typeface="Open Sans"/>
              <a:ea typeface="Open Sans"/>
              <a:cs typeface="Open Sans"/>
              <a:sym typeface="Open Sans"/>
            </a:endParaRPr>
          </a:p>
          <a:p>
            <a:pPr indent="-368300" lvl="1" marL="914400" rtl="0" algn="l">
              <a:lnSpc>
                <a:spcPct val="115000"/>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The </a:t>
            </a:r>
            <a:r>
              <a:rPr b="1" lang="en-US" sz="2200">
                <a:solidFill>
                  <a:schemeClr val="dk1"/>
                </a:solidFill>
                <a:latin typeface="Open Sans"/>
                <a:ea typeface="Open Sans"/>
                <a:cs typeface="Open Sans"/>
                <a:sym typeface="Open Sans"/>
              </a:rPr>
              <a:t>relationship between the IMs and conflict management institutions</a:t>
            </a:r>
            <a:r>
              <a:rPr lang="en-US" sz="2200">
                <a:solidFill>
                  <a:schemeClr val="dk1"/>
                </a:solidFill>
                <a:latin typeface="Open Sans"/>
                <a:ea typeface="Open Sans"/>
                <a:cs typeface="Open Sans"/>
                <a:sym typeface="Open Sans"/>
              </a:rPr>
              <a:t>, especially official ones. </a:t>
            </a:r>
            <a:endParaRPr sz="2200">
              <a:solidFill>
                <a:schemeClr val="dk1"/>
              </a:solidFill>
              <a:latin typeface="Open Sans"/>
              <a:ea typeface="Open Sans"/>
              <a:cs typeface="Open Sans"/>
              <a:sym typeface="Open Sans"/>
            </a:endParaRPr>
          </a:p>
          <a:p>
            <a:pPr indent="0" lvl="0" marL="0" rtl="0" algn="l">
              <a:lnSpc>
                <a:spcPct val="115000"/>
              </a:lnSpc>
              <a:spcBef>
                <a:spcPts val="1200"/>
              </a:spcBef>
              <a:spcAft>
                <a:spcPts val="1000"/>
              </a:spcAft>
              <a:buNone/>
            </a:pPr>
            <a:r>
              <a:t/>
            </a:r>
            <a:endParaRPr sz="2300">
              <a:solidFill>
                <a:schemeClr val="dk1"/>
              </a:solidFill>
              <a:latin typeface="Open Sans"/>
              <a:ea typeface="Open Sans"/>
              <a:cs typeface="Open Sans"/>
              <a:sym typeface="Open Sans"/>
            </a:endParaRPr>
          </a:p>
        </p:txBody>
      </p:sp>
    </p:spTree>
  </p:cSld>
  <p:clrMapOvr>
    <a:masterClrMapping/>
  </p:clrMapOvr>
</p:sld>
</file>

<file path=ppt/slides/slide1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47" name="Shape 1147"/>
        <p:cNvGrpSpPr/>
        <p:nvPr/>
      </p:nvGrpSpPr>
      <p:grpSpPr>
        <a:xfrm>
          <a:off x="0" y="0"/>
          <a:ext cx="0" cy="0"/>
          <a:chOff x="0" y="0"/>
          <a:chExt cx="0" cy="0"/>
        </a:xfrm>
      </p:grpSpPr>
      <p:pic>
        <p:nvPicPr>
          <p:cNvPr id="1148" name="Google Shape;1148;g31e3dac571a_0_100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49" name="Google Shape;1149;g31e3dac571a_0_1006"/>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Reflection</a:t>
            </a:r>
            <a:endParaRPr b="1" i="0" sz="4000" u="none" cap="none" strike="noStrike">
              <a:solidFill>
                <a:srgbClr val="000000"/>
              </a:solidFill>
              <a:latin typeface="Open Sans"/>
              <a:ea typeface="Open Sans"/>
              <a:cs typeface="Open Sans"/>
              <a:sym typeface="Open Sans"/>
            </a:endParaRPr>
          </a:p>
        </p:txBody>
      </p:sp>
      <p:sp>
        <p:nvSpPr>
          <p:cNvPr id="1150" name="Google Shape;1150;g31e3dac571a_0_1006"/>
          <p:cNvSpPr txBox="1"/>
          <p:nvPr/>
        </p:nvSpPr>
        <p:spPr>
          <a:xfrm>
            <a:off x="1012600" y="2359600"/>
            <a:ext cx="9642600" cy="3000000"/>
          </a:xfrm>
          <a:prstGeom prst="rect">
            <a:avLst/>
          </a:prstGeom>
          <a:noFill/>
          <a:ln>
            <a:noFill/>
          </a:ln>
        </p:spPr>
        <p:txBody>
          <a:bodyPr anchorCtr="0" anchor="ctr" bIns="91425" lIns="91425" spcFirstLastPara="1" rIns="91425" wrap="square" tIns="91425">
            <a:noAutofit/>
          </a:bodyPr>
          <a:lstStyle/>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kind of conflicts are the identified institutions involved in?</a:t>
            </a:r>
            <a:endParaRPr b="1"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conflicts are those you cannot mediate as an IM and why?</a:t>
            </a:r>
            <a:endParaRPr b="1"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does competence mean for you?</a:t>
            </a:r>
            <a:endParaRPr b="1"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800"/>
              </a:spcAft>
              <a:buClr>
                <a:schemeClr val="dk1"/>
              </a:buClr>
              <a:buSzPts val="2200"/>
              <a:buFont typeface="Open Sans"/>
              <a:buChar char="●"/>
            </a:pPr>
            <a:r>
              <a:rPr lang="en-US" sz="2200">
                <a:solidFill>
                  <a:schemeClr val="dk1"/>
                </a:solidFill>
                <a:latin typeface="Open Sans"/>
                <a:ea typeface="Open Sans"/>
                <a:cs typeface="Open Sans"/>
                <a:sym typeface="Open Sans"/>
              </a:rPr>
              <a:t>What is the difference between a civil case and a criminal case ? </a:t>
            </a:r>
            <a:endParaRPr sz="2200">
              <a:solidFill>
                <a:schemeClr val="dk1"/>
              </a:solidFill>
              <a:latin typeface="Open Sans"/>
              <a:ea typeface="Open Sans"/>
              <a:cs typeface="Open Sans"/>
              <a:sym typeface="Open Sans"/>
            </a:endParaRPr>
          </a:p>
        </p:txBody>
      </p:sp>
    </p:spTree>
  </p:cSld>
  <p:clrMapOvr>
    <a:masterClrMapping/>
  </p:clrMapOvr>
</p:sld>
</file>

<file path=ppt/slides/slide1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5" name="Shape 1155"/>
        <p:cNvGrpSpPr/>
        <p:nvPr/>
      </p:nvGrpSpPr>
      <p:grpSpPr>
        <a:xfrm>
          <a:off x="0" y="0"/>
          <a:ext cx="0" cy="0"/>
          <a:chOff x="0" y="0"/>
          <a:chExt cx="0" cy="0"/>
        </a:xfrm>
      </p:grpSpPr>
      <p:pic>
        <p:nvPicPr>
          <p:cNvPr id="1156" name="Google Shape;1156;g31e3dac571a_0_1013"/>
          <p:cNvPicPr preferRelativeResize="0"/>
          <p:nvPr/>
        </p:nvPicPr>
        <p:blipFill rotWithShape="1">
          <a:blip r:embed="rId3">
            <a:alphaModFix/>
          </a:blip>
          <a:srcRect b="0" l="0" r="0" t="0"/>
          <a:stretch/>
        </p:blipFill>
        <p:spPr>
          <a:xfrm>
            <a:off x="10589000" y="5311824"/>
            <a:ext cx="1567325" cy="1567325"/>
          </a:xfrm>
          <a:prstGeom prst="rect">
            <a:avLst/>
          </a:prstGeom>
          <a:noFill/>
          <a:ln>
            <a:noFill/>
          </a:ln>
        </p:spPr>
      </p:pic>
      <p:sp>
        <p:nvSpPr>
          <p:cNvPr id="1157" name="Google Shape;1157;g31e3dac571a_0_1013"/>
          <p:cNvSpPr txBox="1"/>
          <p:nvPr/>
        </p:nvSpPr>
        <p:spPr>
          <a:xfrm>
            <a:off x="865225" y="3716550"/>
            <a:ext cx="9524400" cy="1266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3470">
                <a:latin typeface="Open Sans"/>
                <a:ea typeface="Open Sans"/>
                <a:cs typeface="Open Sans"/>
                <a:sym typeface="Open Sans"/>
              </a:rPr>
              <a:t>Session 4.1:</a:t>
            </a:r>
            <a:r>
              <a:rPr b="1" lang="en-US" sz="3470">
                <a:latin typeface="Open Sans"/>
                <a:ea typeface="Open Sans"/>
                <a:cs typeface="Open Sans"/>
                <a:sym typeface="Open Sans"/>
              </a:rPr>
              <a:t> Safety and Security Considerations Part 1 - Risk Assessments</a:t>
            </a:r>
            <a:endParaRPr b="1" sz="3470">
              <a:latin typeface="Open Sans"/>
              <a:ea typeface="Open Sans"/>
              <a:cs typeface="Open Sans"/>
              <a:sym typeface="Open Sans"/>
            </a:endParaRPr>
          </a:p>
        </p:txBody>
      </p:sp>
      <p:sp>
        <p:nvSpPr>
          <p:cNvPr id="1158" name="Google Shape;1158;g31e3dac571a_0_1013"/>
          <p:cNvSpPr txBox="1"/>
          <p:nvPr/>
        </p:nvSpPr>
        <p:spPr>
          <a:xfrm>
            <a:off x="925900" y="53118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Understand and learn strategies to address elements of safety and security for the mediation and its participants.</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2300">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1159" name="Google Shape;1159;g31e3dac571a_0_1013"/>
          <p:cNvPicPr preferRelativeResize="0"/>
          <p:nvPr>
            <p:ph idx="2" type="pic"/>
          </p:nvPr>
        </p:nvPicPr>
        <p:blipFill rotWithShape="1">
          <a:blip r:embed="rId4">
            <a:alphaModFix amt="90000"/>
          </a:blip>
          <a:srcRect b="44049" l="5164" r="5173" t="19755"/>
          <a:stretch/>
        </p:blipFill>
        <p:spPr>
          <a:xfrm>
            <a:off x="-35675" y="0"/>
            <a:ext cx="12192001" cy="3684750"/>
          </a:xfrm>
          <a:prstGeom prst="rect">
            <a:avLst/>
          </a:prstGeom>
          <a:noFill/>
          <a:ln>
            <a:noFill/>
          </a:ln>
          <a:effectLst>
            <a:outerShdw blurRad="342900" rotWithShape="0" algn="ctr" dir="5400000" dist="142875">
              <a:srgbClr val="000000">
                <a:alpha val="49800"/>
              </a:srgbClr>
            </a:outerShdw>
          </a:effectLst>
        </p:spPr>
      </p:pic>
    </p:spTree>
  </p:cSld>
  <p:clrMapOvr>
    <a:masterClrMapping/>
  </p:clrMapOvr>
</p:sld>
</file>

<file path=ppt/slides/slide1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4" name="Shape 1164"/>
        <p:cNvGrpSpPr/>
        <p:nvPr/>
      </p:nvGrpSpPr>
      <p:grpSpPr>
        <a:xfrm>
          <a:off x="0" y="0"/>
          <a:ext cx="0" cy="0"/>
          <a:chOff x="0" y="0"/>
          <a:chExt cx="0" cy="0"/>
        </a:xfrm>
      </p:grpSpPr>
      <p:pic>
        <p:nvPicPr>
          <p:cNvPr id="1165" name="Google Shape;1165;g31e3dac571a_0_102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66" name="Google Shape;1166;g31e3dac571a_0_1020"/>
          <p:cNvSpPr txBox="1"/>
          <p:nvPr/>
        </p:nvSpPr>
        <p:spPr>
          <a:xfrm>
            <a:off x="1012599" y="810339"/>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Defining Safety and Security</a:t>
            </a:r>
            <a:endParaRPr b="1" i="0" sz="4000" u="none" cap="none" strike="noStrike">
              <a:solidFill>
                <a:srgbClr val="000000"/>
              </a:solidFill>
              <a:latin typeface="Open Sans"/>
              <a:ea typeface="Open Sans"/>
              <a:cs typeface="Open Sans"/>
              <a:sym typeface="Open Sans"/>
            </a:endParaRPr>
          </a:p>
        </p:txBody>
      </p:sp>
      <p:sp>
        <p:nvSpPr>
          <p:cNvPr id="1167" name="Google Shape;1167;g31e3dac571a_0_1020"/>
          <p:cNvSpPr txBox="1"/>
          <p:nvPr/>
        </p:nvSpPr>
        <p:spPr>
          <a:xfrm>
            <a:off x="1012600" y="2359600"/>
            <a:ext cx="9642600" cy="3000000"/>
          </a:xfrm>
          <a:prstGeom prst="rect">
            <a:avLst/>
          </a:prstGeom>
          <a:noFill/>
          <a:ln>
            <a:noFill/>
          </a:ln>
        </p:spPr>
        <p:txBody>
          <a:bodyPr anchorCtr="0" anchor="ctr" bIns="91425" lIns="91425" spcFirstLastPara="1" rIns="91425" wrap="square" tIns="91425">
            <a:noAutofit/>
          </a:bodyPr>
          <a:lstStyle/>
          <a:p>
            <a:pPr indent="-368300" lvl="0" marL="457200" rtl="0" algn="l">
              <a:lnSpc>
                <a:spcPct val="115833"/>
              </a:lnSpc>
              <a:spcBef>
                <a:spcPts val="1200"/>
              </a:spcBef>
              <a:spcAft>
                <a:spcPts val="0"/>
              </a:spcAft>
              <a:buClr>
                <a:schemeClr val="dk1"/>
              </a:buClr>
              <a:buSzPts val="2200"/>
              <a:buFont typeface="Neue Haas Grotesk Text Pro"/>
              <a:buChar char="●"/>
            </a:pPr>
            <a:r>
              <a:rPr b="1" lang="en-US" sz="2200">
                <a:solidFill>
                  <a:schemeClr val="dk1"/>
                </a:solidFill>
                <a:latin typeface="Open Sans"/>
                <a:ea typeface="Open Sans"/>
                <a:cs typeface="Open Sans"/>
                <a:sym typeface="Open Sans"/>
              </a:rPr>
              <a:t>Safety: </a:t>
            </a:r>
            <a:r>
              <a:rPr lang="en-US" sz="2200">
                <a:solidFill>
                  <a:schemeClr val="dk1"/>
                </a:solidFill>
                <a:latin typeface="Open Sans"/>
                <a:ea typeface="Open Sans"/>
                <a:cs typeface="Open Sans"/>
                <a:sym typeface="Open Sans"/>
              </a:rPr>
              <a:t>The state of being away from hazards caused by </a:t>
            </a:r>
            <a:r>
              <a:rPr b="1" lang="en-US" sz="2200">
                <a:solidFill>
                  <a:schemeClr val="dk1"/>
                </a:solidFill>
                <a:latin typeface="Open Sans"/>
                <a:ea typeface="Open Sans"/>
                <a:cs typeface="Open Sans"/>
                <a:sym typeface="Open Sans"/>
              </a:rPr>
              <a:t>natural forces or random human errors. </a:t>
            </a:r>
            <a:r>
              <a:rPr lang="en-US" sz="2200">
                <a:solidFill>
                  <a:schemeClr val="dk1"/>
                </a:solidFill>
                <a:latin typeface="Open Sans"/>
                <a:ea typeface="Open Sans"/>
                <a:cs typeface="Open Sans"/>
                <a:sym typeface="Open Sans"/>
              </a:rPr>
              <a:t>The source of the hazard is formed by natural forces and/or human errors.</a:t>
            </a:r>
            <a:endParaRPr sz="2200">
              <a:solidFill>
                <a:schemeClr val="dk1"/>
              </a:solidFill>
              <a:latin typeface="Open Sans"/>
              <a:ea typeface="Open Sans"/>
              <a:cs typeface="Open Sans"/>
              <a:sym typeface="Open Sans"/>
            </a:endParaRPr>
          </a:p>
          <a:p>
            <a:pPr indent="0" lvl="0" marL="457200" rtl="0" algn="l">
              <a:lnSpc>
                <a:spcPct val="115833"/>
              </a:lnSpc>
              <a:spcBef>
                <a:spcPts val="1200"/>
              </a:spcBef>
              <a:spcAft>
                <a:spcPts val="0"/>
              </a:spcAft>
              <a:buNone/>
            </a:pPr>
            <a:r>
              <a:t/>
            </a:r>
            <a:endParaRPr sz="2200">
              <a:solidFill>
                <a:schemeClr val="dk1"/>
              </a:solidFill>
              <a:latin typeface="Open Sans"/>
              <a:ea typeface="Open Sans"/>
              <a:cs typeface="Open Sans"/>
              <a:sym typeface="Open Sans"/>
            </a:endParaRPr>
          </a:p>
          <a:p>
            <a:pPr indent="-368300" lvl="0" marL="457200" rtl="0" algn="l">
              <a:lnSpc>
                <a:spcPct val="115833"/>
              </a:lnSpc>
              <a:spcBef>
                <a:spcPts val="1200"/>
              </a:spcBef>
              <a:spcAft>
                <a:spcPts val="800"/>
              </a:spcAft>
              <a:buClr>
                <a:schemeClr val="dk1"/>
              </a:buClr>
              <a:buSzPts val="2200"/>
              <a:buFont typeface="Neue Haas Grotesk Text Pro"/>
              <a:buChar char="●"/>
            </a:pPr>
            <a:r>
              <a:rPr b="1" lang="en-US" sz="2200">
                <a:solidFill>
                  <a:schemeClr val="dk1"/>
                </a:solidFill>
                <a:latin typeface="Open Sans"/>
                <a:ea typeface="Open Sans"/>
                <a:cs typeface="Open Sans"/>
                <a:sym typeface="Open Sans"/>
              </a:rPr>
              <a:t>Security:</a:t>
            </a:r>
            <a:r>
              <a:rPr lang="en-US" sz="2200">
                <a:solidFill>
                  <a:schemeClr val="dk1"/>
                </a:solidFill>
                <a:latin typeface="Open Sans"/>
                <a:ea typeface="Open Sans"/>
                <a:cs typeface="Open Sans"/>
                <a:sym typeface="Open Sans"/>
              </a:rPr>
              <a:t> The state of being away from hazards caused by the</a:t>
            </a:r>
            <a:r>
              <a:rPr b="1" lang="en-US" sz="2200">
                <a:solidFill>
                  <a:schemeClr val="dk1"/>
                </a:solidFill>
                <a:latin typeface="Open Sans"/>
                <a:ea typeface="Open Sans"/>
                <a:cs typeface="Open Sans"/>
                <a:sym typeface="Open Sans"/>
              </a:rPr>
              <a:t> deliberate intention of humans to cause harm</a:t>
            </a:r>
            <a:r>
              <a:rPr lang="en-US" sz="2200">
                <a:solidFill>
                  <a:schemeClr val="dk1"/>
                </a:solidFill>
                <a:latin typeface="Open Sans"/>
                <a:ea typeface="Open Sans"/>
                <a:cs typeface="Open Sans"/>
                <a:sym typeface="Open Sans"/>
              </a:rPr>
              <a:t>. The source of hazard is posed by humans deliberately.</a:t>
            </a:r>
            <a:endParaRPr sz="2200">
              <a:solidFill>
                <a:schemeClr val="dk1"/>
              </a:solidFill>
              <a:latin typeface="Open Sans"/>
              <a:ea typeface="Open Sans"/>
              <a:cs typeface="Open Sans"/>
              <a:sym typeface="Open Sans"/>
            </a:endParaRPr>
          </a:p>
        </p:txBody>
      </p:sp>
    </p:spTree>
  </p:cSld>
  <p:clrMapOvr>
    <a:masterClrMapping/>
  </p:clrMapOvr>
</p:sld>
</file>

<file path=ppt/slides/slide1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72" name="Shape 1172"/>
        <p:cNvGrpSpPr/>
        <p:nvPr/>
      </p:nvGrpSpPr>
      <p:grpSpPr>
        <a:xfrm>
          <a:off x="0" y="0"/>
          <a:ext cx="0" cy="0"/>
          <a:chOff x="0" y="0"/>
          <a:chExt cx="0" cy="0"/>
        </a:xfrm>
      </p:grpSpPr>
      <p:pic>
        <p:nvPicPr>
          <p:cNvPr id="1173" name="Google Shape;1173;g31e3dac571a_0_102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74" name="Google Shape;1174;g31e3dac571a_0_1027"/>
          <p:cNvSpPr txBox="1"/>
          <p:nvPr/>
        </p:nvSpPr>
        <p:spPr>
          <a:xfrm>
            <a:off x="1012599" y="810339"/>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Safety and Security</a:t>
            </a:r>
            <a:endParaRPr b="1" i="0" sz="4000" u="none" cap="none" strike="noStrike">
              <a:solidFill>
                <a:srgbClr val="000000"/>
              </a:solidFill>
              <a:latin typeface="Open Sans"/>
              <a:ea typeface="Open Sans"/>
              <a:cs typeface="Open Sans"/>
              <a:sym typeface="Open Sans"/>
            </a:endParaRPr>
          </a:p>
        </p:txBody>
      </p:sp>
      <p:sp>
        <p:nvSpPr>
          <p:cNvPr id="1175" name="Google Shape;1175;g31e3dac571a_0_1027"/>
          <p:cNvSpPr txBox="1"/>
          <p:nvPr/>
        </p:nvSpPr>
        <p:spPr>
          <a:xfrm>
            <a:off x="1012600" y="2359600"/>
            <a:ext cx="96426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833"/>
              </a:lnSpc>
              <a:spcBef>
                <a:spcPts val="1200"/>
              </a:spcBef>
              <a:spcAft>
                <a:spcPts val="0"/>
              </a:spcAft>
              <a:buNone/>
            </a:pPr>
            <a:r>
              <a:rPr b="1" lang="en-US" sz="2500">
                <a:solidFill>
                  <a:schemeClr val="dk1"/>
                </a:solidFill>
                <a:latin typeface="Open Sans"/>
                <a:ea typeface="Open Sans"/>
                <a:cs typeface="Open Sans"/>
                <a:sym typeface="Open Sans"/>
              </a:rPr>
              <a:t>It is essential that the safety and security of all be paramount in planning any mediation, event, gathering, or even general travel.</a:t>
            </a:r>
            <a:endParaRPr b="1" sz="2500">
              <a:solidFill>
                <a:schemeClr val="dk1"/>
              </a:solidFill>
              <a:latin typeface="Open Sans"/>
              <a:ea typeface="Open Sans"/>
              <a:cs typeface="Open Sans"/>
              <a:sym typeface="Open Sans"/>
            </a:endParaRPr>
          </a:p>
          <a:p>
            <a:pPr indent="0" lvl="0" marL="0" rtl="0" algn="l">
              <a:lnSpc>
                <a:spcPct val="115833"/>
              </a:lnSpc>
              <a:spcBef>
                <a:spcPts val="1200"/>
              </a:spcBef>
              <a:spcAft>
                <a:spcPts val="800"/>
              </a:spcAft>
              <a:buNone/>
            </a:pPr>
            <a:r>
              <a:t/>
            </a:r>
            <a:endParaRPr b="1" sz="2200">
              <a:solidFill>
                <a:schemeClr val="dk1"/>
              </a:solidFill>
              <a:latin typeface="Open Sans"/>
              <a:ea typeface="Open Sans"/>
              <a:cs typeface="Open Sans"/>
              <a:sym typeface="Open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 name="Shape 200"/>
        <p:cNvGrpSpPr/>
        <p:nvPr/>
      </p:nvGrpSpPr>
      <p:grpSpPr>
        <a:xfrm>
          <a:off x="0" y="0"/>
          <a:ext cx="0" cy="0"/>
          <a:chOff x="0" y="0"/>
          <a:chExt cx="0" cy="0"/>
        </a:xfrm>
      </p:grpSpPr>
      <p:pic>
        <p:nvPicPr>
          <p:cNvPr id="201" name="Google Shape;201;g31e3dac571a_0_10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02" name="Google Shape;202;g31e3dac571a_0_102"/>
          <p:cNvSpPr txBox="1"/>
          <p:nvPr/>
        </p:nvSpPr>
        <p:spPr>
          <a:xfrm>
            <a:off x="925899" y="602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030">
                <a:solidFill>
                  <a:schemeClr val="dk1"/>
                </a:solidFill>
                <a:latin typeface="Open Sans"/>
                <a:ea typeface="Open Sans"/>
                <a:cs typeface="Open Sans"/>
                <a:sym typeface="Open Sans"/>
              </a:rPr>
              <a:t>Underlying Aspects of Conflict</a:t>
            </a:r>
            <a:endParaRPr b="1" sz="4700">
              <a:latin typeface="Montserrat"/>
              <a:ea typeface="Montserrat"/>
              <a:cs typeface="Montserrat"/>
              <a:sym typeface="Montserrat"/>
            </a:endParaRPr>
          </a:p>
        </p:txBody>
      </p:sp>
      <p:sp>
        <p:nvSpPr>
          <p:cNvPr id="203" name="Google Shape;203;g31e3dac571a_0_102"/>
          <p:cNvSpPr txBox="1"/>
          <p:nvPr/>
        </p:nvSpPr>
        <p:spPr>
          <a:xfrm>
            <a:off x="1261500" y="2542775"/>
            <a:ext cx="9669000" cy="2656200"/>
          </a:xfrm>
          <a:prstGeom prst="rect">
            <a:avLst/>
          </a:prstGeom>
          <a:noFill/>
          <a:ln>
            <a:noFill/>
          </a:ln>
        </p:spPr>
        <p:txBody>
          <a:bodyPr anchorCtr="0" anchor="t" bIns="45700" lIns="91425" spcFirstLastPara="1" rIns="91425" wrap="square" tIns="45700">
            <a:normAutofit/>
          </a:bodyPr>
          <a:lstStyle/>
          <a:p>
            <a:pPr indent="0" lvl="0" marL="0" rtl="0" algn="ctr">
              <a:lnSpc>
                <a:spcPct val="115833"/>
              </a:lnSpc>
              <a:spcBef>
                <a:spcPts val="600"/>
              </a:spcBef>
              <a:spcAft>
                <a:spcPts val="800"/>
              </a:spcAft>
              <a:buNone/>
            </a:pPr>
            <a:r>
              <a:rPr b="1" lang="en-US" sz="2700">
                <a:solidFill>
                  <a:schemeClr val="dk1"/>
                </a:solidFill>
                <a:latin typeface="Open Sans"/>
                <a:ea typeface="Open Sans"/>
                <a:cs typeface="Open Sans"/>
                <a:sym typeface="Open Sans"/>
              </a:rPr>
              <a:t>To be effective as insider mediators and help resolve conflicts, we need to understand their origins and what lies below the surface-level tension or violence. </a:t>
            </a:r>
            <a:endParaRPr b="1" sz="4500">
              <a:solidFill>
                <a:schemeClr val="dk1"/>
              </a:solidFill>
              <a:latin typeface="Helvetica Neue"/>
              <a:ea typeface="Helvetica Neue"/>
              <a:cs typeface="Helvetica Neue"/>
              <a:sym typeface="Helvetica Neue"/>
            </a:endParaRPr>
          </a:p>
        </p:txBody>
      </p:sp>
    </p:spTree>
  </p:cSld>
  <p:clrMapOvr>
    <a:masterClrMapping/>
  </p:clrMapOvr>
</p:sld>
</file>

<file path=ppt/slides/slide1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0" name="Shape 1180"/>
        <p:cNvGrpSpPr/>
        <p:nvPr/>
      </p:nvGrpSpPr>
      <p:grpSpPr>
        <a:xfrm>
          <a:off x="0" y="0"/>
          <a:ext cx="0" cy="0"/>
          <a:chOff x="0" y="0"/>
          <a:chExt cx="0" cy="0"/>
        </a:xfrm>
      </p:grpSpPr>
      <p:pic>
        <p:nvPicPr>
          <p:cNvPr id="1181" name="Google Shape;1181;g31e3dac571a_0_103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82" name="Google Shape;1182;g31e3dac571a_0_1034"/>
          <p:cNvSpPr txBox="1"/>
          <p:nvPr/>
        </p:nvSpPr>
        <p:spPr>
          <a:xfrm>
            <a:off x="1012599" y="810339"/>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Defining Safety and Security</a:t>
            </a:r>
            <a:endParaRPr b="1" i="0" sz="4000" u="none" cap="none" strike="noStrike">
              <a:solidFill>
                <a:srgbClr val="000000"/>
              </a:solidFill>
              <a:latin typeface="Open Sans"/>
              <a:ea typeface="Open Sans"/>
              <a:cs typeface="Open Sans"/>
              <a:sym typeface="Open Sans"/>
            </a:endParaRPr>
          </a:p>
        </p:txBody>
      </p:sp>
      <p:sp>
        <p:nvSpPr>
          <p:cNvPr id="1183" name="Google Shape;1183;g31e3dac571a_0_1034"/>
          <p:cNvSpPr txBox="1"/>
          <p:nvPr/>
        </p:nvSpPr>
        <p:spPr>
          <a:xfrm>
            <a:off x="1012600" y="2359600"/>
            <a:ext cx="9642600" cy="3000000"/>
          </a:xfrm>
          <a:prstGeom prst="rect">
            <a:avLst/>
          </a:prstGeom>
          <a:noFill/>
          <a:ln>
            <a:noFill/>
          </a:ln>
        </p:spPr>
        <p:txBody>
          <a:bodyPr anchorCtr="0" anchor="ctr" bIns="91425" lIns="91425" spcFirstLastPara="1" rIns="91425" wrap="square" tIns="91425">
            <a:noAutofit/>
          </a:bodyPr>
          <a:lstStyle/>
          <a:p>
            <a:pPr indent="-368300" lvl="0" marL="457200" rtl="0" algn="l">
              <a:lnSpc>
                <a:spcPct val="115833"/>
              </a:lnSpc>
              <a:spcBef>
                <a:spcPts val="1200"/>
              </a:spcBef>
              <a:spcAft>
                <a:spcPts val="0"/>
              </a:spcAft>
              <a:buClr>
                <a:schemeClr val="dk1"/>
              </a:buClr>
              <a:buSzPts val="2200"/>
              <a:buFont typeface="Neue Haas Grotesk Text Pro"/>
              <a:buChar char="●"/>
            </a:pPr>
            <a:r>
              <a:rPr b="1" lang="en-US" sz="2200">
                <a:solidFill>
                  <a:schemeClr val="dk1"/>
                </a:solidFill>
                <a:latin typeface="Open Sans"/>
                <a:ea typeface="Open Sans"/>
                <a:cs typeface="Open Sans"/>
                <a:sym typeface="Open Sans"/>
              </a:rPr>
              <a:t>Safety: </a:t>
            </a:r>
            <a:r>
              <a:rPr lang="en-US" sz="2200">
                <a:solidFill>
                  <a:schemeClr val="dk1"/>
                </a:solidFill>
                <a:latin typeface="Open Sans"/>
                <a:ea typeface="Open Sans"/>
                <a:cs typeface="Open Sans"/>
                <a:sym typeface="Open Sans"/>
              </a:rPr>
              <a:t>The state of being away from hazards caused by </a:t>
            </a:r>
            <a:r>
              <a:rPr b="1" lang="en-US" sz="2200">
                <a:solidFill>
                  <a:schemeClr val="dk1"/>
                </a:solidFill>
                <a:latin typeface="Open Sans"/>
                <a:ea typeface="Open Sans"/>
                <a:cs typeface="Open Sans"/>
                <a:sym typeface="Open Sans"/>
              </a:rPr>
              <a:t>natural forces or random human errors. </a:t>
            </a:r>
            <a:r>
              <a:rPr lang="en-US" sz="2200">
                <a:solidFill>
                  <a:schemeClr val="dk1"/>
                </a:solidFill>
                <a:latin typeface="Open Sans"/>
                <a:ea typeface="Open Sans"/>
                <a:cs typeface="Open Sans"/>
                <a:sym typeface="Open Sans"/>
              </a:rPr>
              <a:t>The source of the hazard is formed by natural forces and/or human errors.</a:t>
            </a:r>
            <a:endParaRPr sz="2200">
              <a:solidFill>
                <a:schemeClr val="dk1"/>
              </a:solidFill>
              <a:latin typeface="Open Sans"/>
              <a:ea typeface="Open Sans"/>
              <a:cs typeface="Open Sans"/>
              <a:sym typeface="Open Sans"/>
            </a:endParaRPr>
          </a:p>
          <a:p>
            <a:pPr indent="0" lvl="0" marL="457200" rtl="0" algn="l">
              <a:lnSpc>
                <a:spcPct val="115833"/>
              </a:lnSpc>
              <a:spcBef>
                <a:spcPts val="1200"/>
              </a:spcBef>
              <a:spcAft>
                <a:spcPts val="0"/>
              </a:spcAft>
              <a:buNone/>
            </a:pPr>
            <a:r>
              <a:t/>
            </a:r>
            <a:endParaRPr sz="2200">
              <a:solidFill>
                <a:schemeClr val="dk1"/>
              </a:solidFill>
              <a:latin typeface="Open Sans"/>
              <a:ea typeface="Open Sans"/>
              <a:cs typeface="Open Sans"/>
              <a:sym typeface="Open Sans"/>
            </a:endParaRPr>
          </a:p>
          <a:p>
            <a:pPr indent="-368300" lvl="0" marL="457200" rtl="0" algn="l">
              <a:lnSpc>
                <a:spcPct val="115833"/>
              </a:lnSpc>
              <a:spcBef>
                <a:spcPts val="1200"/>
              </a:spcBef>
              <a:spcAft>
                <a:spcPts val="800"/>
              </a:spcAft>
              <a:buClr>
                <a:schemeClr val="dk1"/>
              </a:buClr>
              <a:buSzPts val="2200"/>
              <a:buFont typeface="Neue Haas Grotesk Text Pro"/>
              <a:buChar char="●"/>
            </a:pPr>
            <a:r>
              <a:rPr b="1" lang="en-US" sz="2200">
                <a:solidFill>
                  <a:schemeClr val="dk1"/>
                </a:solidFill>
                <a:latin typeface="Open Sans"/>
                <a:ea typeface="Open Sans"/>
                <a:cs typeface="Open Sans"/>
                <a:sym typeface="Open Sans"/>
              </a:rPr>
              <a:t>Security:</a:t>
            </a:r>
            <a:r>
              <a:rPr lang="en-US" sz="2200">
                <a:solidFill>
                  <a:schemeClr val="dk1"/>
                </a:solidFill>
                <a:latin typeface="Open Sans"/>
                <a:ea typeface="Open Sans"/>
                <a:cs typeface="Open Sans"/>
                <a:sym typeface="Open Sans"/>
              </a:rPr>
              <a:t> The state of being away from hazards caused by the</a:t>
            </a:r>
            <a:r>
              <a:rPr b="1" lang="en-US" sz="2200">
                <a:solidFill>
                  <a:schemeClr val="dk1"/>
                </a:solidFill>
                <a:latin typeface="Open Sans"/>
                <a:ea typeface="Open Sans"/>
                <a:cs typeface="Open Sans"/>
                <a:sym typeface="Open Sans"/>
              </a:rPr>
              <a:t> deliberate intention of humans to cause harm</a:t>
            </a:r>
            <a:r>
              <a:rPr lang="en-US" sz="2200">
                <a:solidFill>
                  <a:schemeClr val="dk1"/>
                </a:solidFill>
                <a:latin typeface="Open Sans"/>
                <a:ea typeface="Open Sans"/>
                <a:cs typeface="Open Sans"/>
                <a:sym typeface="Open Sans"/>
              </a:rPr>
              <a:t>. The source of hazard is posed by humans deliberately.</a:t>
            </a:r>
            <a:endParaRPr sz="2200">
              <a:solidFill>
                <a:schemeClr val="dk1"/>
              </a:solidFill>
              <a:latin typeface="Open Sans"/>
              <a:ea typeface="Open Sans"/>
              <a:cs typeface="Open Sans"/>
              <a:sym typeface="Open Sans"/>
            </a:endParaRPr>
          </a:p>
        </p:txBody>
      </p:sp>
    </p:spTree>
  </p:cSld>
  <p:clrMapOvr>
    <a:masterClrMapping/>
  </p:clrMapOvr>
</p:sld>
</file>

<file path=ppt/slides/slide1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88" name="Shape 1188"/>
        <p:cNvGrpSpPr/>
        <p:nvPr/>
      </p:nvGrpSpPr>
      <p:grpSpPr>
        <a:xfrm>
          <a:off x="0" y="0"/>
          <a:ext cx="0" cy="0"/>
          <a:chOff x="0" y="0"/>
          <a:chExt cx="0" cy="0"/>
        </a:xfrm>
      </p:grpSpPr>
      <p:pic>
        <p:nvPicPr>
          <p:cNvPr id="1189" name="Google Shape;1189;g31e3dac571a_0_104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90" name="Google Shape;1190;g31e3dac571a_0_1041"/>
          <p:cNvSpPr txBox="1"/>
          <p:nvPr/>
        </p:nvSpPr>
        <p:spPr>
          <a:xfrm>
            <a:off x="1012599" y="810339"/>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Safety and Security Tenants</a:t>
            </a:r>
            <a:endParaRPr b="1" i="0" sz="4000" u="none" cap="none" strike="noStrike">
              <a:solidFill>
                <a:srgbClr val="000000"/>
              </a:solidFill>
              <a:latin typeface="Open Sans"/>
              <a:ea typeface="Open Sans"/>
              <a:cs typeface="Open Sans"/>
              <a:sym typeface="Open Sans"/>
            </a:endParaRPr>
          </a:p>
        </p:txBody>
      </p:sp>
      <p:sp>
        <p:nvSpPr>
          <p:cNvPr id="1191" name="Google Shape;1191;g31e3dac571a_0_1041"/>
          <p:cNvSpPr txBox="1"/>
          <p:nvPr/>
        </p:nvSpPr>
        <p:spPr>
          <a:xfrm>
            <a:off x="1012600" y="2058600"/>
            <a:ext cx="9642600" cy="44262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1800">
                <a:solidFill>
                  <a:schemeClr val="dk1"/>
                </a:solidFill>
                <a:latin typeface="Open Sans"/>
                <a:ea typeface="Open Sans"/>
                <a:cs typeface="Open Sans"/>
                <a:sym typeface="Open Sans"/>
              </a:rPr>
              <a:t>Safety and security has four key components </a:t>
            </a:r>
            <a:r>
              <a:rPr lang="en-US" sz="1800">
                <a:solidFill>
                  <a:schemeClr val="dk1"/>
                </a:solidFill>
                <a:latin typeface="Open Sans"/>
                <a:ea typeface="Open Sans"/>
                <a:cs typeface="Open Sans"/>
                <a:sym typeface="Open Sans"/>
              </a:rPr>
              <a:t>that serve as guiding principles for evaluating any safe environment or event:</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b="1" lang="en-US" sz="1800">
                <a:solidFill>
                  <a:schemeClr val="dk1"/>
                </a:solidFill>
                <a:latin typeface="Open Sans"/>
                <a:ea typeface="Open Sans"/>
                <a:cs typeface="Open Sans"/>
                <a:sym typeface="Open Sans"/>
              </a:rPr>
              <a:t>Tenant #1: Duty of Care: </a:t>
            </a:r>
            <a:r>
              <a:rPr lang="en-US" sz="1800">
                <a:solidFill>
                  <a:schemeClr val="dk1"/>
                </a:solidFill>
                <a:latin typeface="Open Sans"/>
                <a:ea typeface="Open Sans"/>
                <a:cs typeface="Open Sans"/>
                <a:sym typeface="Open Sans"/>
              </a:rPr>
              <a:t>Presumes that individuals and organizations have legal obligations to act toward others and the public in a prudent and cautious manner to avoid the risk of reasonably foreseeable injury to others. </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t/>
            </a:r>
            <a:endParaRPr sz="18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US" sz="1800">
                <a:solidFill>
                  <a:schemeClr val="dk1"/>
                </a:solidFill>
                <a:latin typeface="Open Sans"/>
                <a:ea typeface="Open Sans"/>
                <a:cs typeface="Open Sans"/>
                <a:sym typeface="Open Sans"/>
              </a:rPr>
              <a:t>IMs have a moral, as well as a legal, responsibility and obligation for the health, safety, and security of everyone who is participating or involved in the mediation.</a:t>
            </a:r>
            <a:endParaRPr b="1" sz="1800">
              <a:solidFill>
                <a:srgbClr val="003D74"/>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0" rtl="0" algn="l">
              <a:lnSpc>
                <a:spcPct val="115833"/>
              </a:lnSpc>
              <a:spcBef>
                <a:spcPts val="1200"/>
              </a:spcBef>
              <a:spcAft>
                <a:spcPts val="800"/>
              </a:spcAft>
              <a:buNone/>
            </a:pPr>
            <a:r>
              <a:t/>
            </a:r>
            <a:endParaRPr b="1" sz="2200">
              <a:solidFill>
                <a:schemeClr val="dk1"/>
              </a:solidFill>
              <a:latin typeface="Open Sans"/>
              <a:ea typeface="Open Sans"/>
              <a:cs typeface="Open Sans"/>
              <a:sym typeface="Open Sans"/>
            </a:endParaRPr>
          </a:p>
        </p:txBody>
      </p:sp>
    </p:spTree>
  </p:cSld>
  <p:clrMapOvr>
    <a:masterClrMapping/>
  </p:clrMapOvr>
</p:sld>
</file>

<file path=ppt/slides/slide1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6" name="Shape 1196"/>
        <p:cNvGrpSpPr/>
        <p:nvPr/>
      </p:nvGrpSpPr>
      <p:grpSpPr>
        <a:xfrm>
          <a:off x="0" y="0"/>
          <a:ext cx="0" cy="0"/>
          <a:chOff x="0" y="0"/>
          <a:chExt cx="0" cy="0"/>
        </a:xfrm>
      </p:grpSpPr>
      <p:pic>
        <p:nvPicPr>
          <p:cNvPr id="1197" name="Google Shape;1197;g31e3dac571a_0_104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98" name="Google Shape;1198;g31e3dac571a_0_1048"/>
          <p:cNvSpPr txBox="1"/>
          <p:nvPr/>
        </p:nvSpPr>
        <p:spPr>
          <a:xfrm>
            <a:off x="1012599" y="810339"/>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Safety and Security Tenants</a:t>
            </a:r>
            <a:endParaRPr b="1" i="0" sz="4000" u="none" cap="none" strike="noStrike">
              <a:solidFill>
                <a:srgbClr val="000000"/>
              </a:solidFill>
              <a:latin typeface="Open Sans"/>
              <a:ea typeface="Open Sans"/>
              <a:cs typeface="Open Sans"/>
              <a:sym typeface="Open Sans"/>
            </a:endParaRPr>
          </a:p>
        </p:txBody>
      </p:sp>
      <p:sp>
        <p:nvSpPr>
          <p:cNvPr id="1199" name="Google Shape;1199;g31e3dac571a_0_1048"/>
          <p:cNvSpPr txBox="1"/>
          <p:nvPr/>
        </p:nvSpPr>
        <p:spPr>
          <a:xfrm>
            <a:off x="1012600" y="1930525"/>
            <a:ext cx="9642600" cy="46236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0"/>
              </a:spcAft>
              <a:buNone/>
            </a:pPr>
            <a:r>
              <a:rPr b="1" lang="en-US" sz="2000">
                <a:solidFill>
                  <a:schemeClr val="dk1"/>
                </a:solidFill>
                <a:latin typeface="Open Sans"/>
                <a:ea typeface="Open Sans"/>
                <a:cs typeface="Open Sans"/>
                <a:sym typeface="Open Sans"/>
              </a:rPr>
              <a:t>Tenant #2: </a:t>
            </a:r>
            <a:r>
              <a:rPr b="1" lang="en-US" sz="2000">
                <a:solidFill>
                  <a:schemeClr val="dk1"/>
                </a:solidFill>
                <a:latin typeface="Open Sans"/>
                <a:ea typeface="Open Sans"/>
                <a:cs typeface="Open Sans"/>
                <a:sym typeface="Open Sans"/>
              </a:rPr>
              <a:t>Informed Consent: </a:t>
            </a:r>
            <a:r>
              <a:rPr lang="en-US" sz="2000">
                <a:solidFill>
                  <a:schemeClr val="dk1"/>
                </a:solidFill>
                <a:latin typeface="Open Sans"/>
                <a:ea typeface="Open Sans"/>
                <a:cs typeface="Open Sans"/>
                <a:sym typeface="Open Sans"/>
              </a:rPr>
              <a:t>You must work to provide appropriate information for participants such that they are able to decide for themselves whether or not it is safe to participate. </a:t>
            </a:r>
            <a:endParaRPr sz="2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US" sz="2000">
                <a:solidFill>
                  <a:schemeClr val="dk1"/>
                </a:solidFill>
                <a:latin typeface="Open Sans"/>
                <a:ea typeface="Open Sans"/>
                <a:cs typeface="Open Sans"/>
                <a:sym typeface="Open Sans"/>
              </a:rPr>
              <a:t>The overall goal of this is to be able to make an informed decision about whether or not they are comfortable in incurring the risks. </a:t>
            </a:r>
            <a:endParaRPr sz="2000">
              <a:solidFill>
                <a:schemeClr val="dk1"/>
              </a:solidFill>
              <a:latin typeface="Open Sans"/>
              <a:ea typeface="Open Sans"/>
              <a:cs typeface="Open Sans"/>
              <a:sym typeface="Open Sans"/>
            </a:endParaRPr>
          </a:p>
          <a:p>
            <a:pPr indent="0" lvl="0" marL="0" rtl="0" algn="l">
              <a:lnSpc>
                <a:spcPct val="115000"/>
              </a:lnSpc>
              <a:spcBef>
                <a:spcPts val="1200"/>
              </a:spcBef>
              <a:spcAft>
                <a:spcPts val="0"/>
              </a:spcAft>
              <a:buNone/>
            </a:pPr>
            <a:r>
              <a:rPr lang="en-US" sz="2000">
                <a:solidFill>
                  <a:schemeClr val="dk1"/>
                </a:solidFill>
                <a:latin typeface="Open Sans"/>
                <a:ea typeface="Open Sans"/>
                <a:cs typeface="Open Sans"/>
                <a:sym typeface="Open Sans"/>
              </a:rPr>
              <a:t>Staff and participants have the right to reject any assignment or task if they feel is too dangerous, they are uncomfortable with the safety protocol, or if they do not feel that they have the information to make that informed decision. </a:t>
            </a:r>
            <a:endParaRPr sz="2000">
              <a:solidFill>
                <a:schemeClr val="dk1"/>
              </a:solidFill>
              <a:latin typeface="Open Sans"/>
              <a:ea typeface="Open Sans"/>
              <a:cs typeface="Open Sans"/>
              <a:sym typeface="Open Sans"/>
            </a:endParaRPr>
          </a:p>
          <a:p>
            <a:pPr indent="0" lvl="0" marL="0" rtl="0" algn="l">
              <a:lnSpc>
                <a:spcPct val="115000"/>
              </a:lnSpc>
              <a:spcBef>
                <a:spcPts val="1200"/>
              </a:spcBef>
              <a:spcAft>
                <a:spcPts val="800"/>
              </a:spcAft>
              <a:buNone/>
            </a:pPr>
            <a:r>
              <a:rPr lang="en-US" sz="2000">
                <a:solidFill>
                  <a:schemeClr val="dk1"/>
                </a:solidFill>
                <a:latin typeface="Open Sans"/>
                <a:ea typeface="Open Sans"/>
                <a:cs typeface="Open Sans"/>
                <a:sym typeface="Open Sans"/>
              </a:rPr>
              <a:t>This is without any fear of reprisal or retribution.</a:t>
            </a:r>
            <a:endParaRPr b="1" sz="2000">
              <a:solidFill>
                <a:schemeClr val="dk1"/>
              </a:solidFill>
              <a:latin typeface="Open Sans"/>
              <a:ea typeface="Open Sans"/>
              <a:cs typeface="Open Sans"/>
              <a:sym typeface="Open Sans"/>
            </a:endParaRPr>
          </a:p>
        </p:txBody>
      </p:sp>
    </p:spTree>
  </p:cSld>
  <p:clrMapOvr>
    <a:masterClrMapping/>
  </p:clrMapOvr>
</p:sld>
</file>

<file path=ppt/slides/slide1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4" name="Shape 1204"/>
        <p:cNvGrpSpPr/>
        <p:nvPr/>
      </p:nvGrpSpPr>
      <p:grpSpPr>
        <a:xfrm>
          <a:off x="0" y="0"/>
          <a:ext cx="0" cy="0"/>
          <a:chOff x="0" y="0"/>
          <a:chExt cx="0" cy="0"/>
        </a:xfrm>
      </p:grpSpPr>
      <p:pic>
        <p:nvPicPr>
          <p:cNvPr id="1205" name="Google Shape;1205;g31e3dac571a_0_105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06" name="Google Shape;1206;g31e3dac571a_0_1055"/>
          <p:cNvSpPr txBox="1"/>
          <p:nvPr/>
        </p:nvSpPr>
        <p:spPr>
          <a:xfrm>
            <a:off x="1012599" y="810339"/>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Safety and Security Tenants</a:t>
            </a:r>
            <a:endParaRPr b="1" i="0" sz="4000" u="none" cap="none" strike="noStrike">
              <a:solidFill>
                <a:srgbClr val="000000"/>
              </a:solidFill>
              <a:latin typeface="Open Sans"/>
              <a:ea typeface="Open Sans"/>
              <a:cs typeface="Open Sans"/>
              <a:sym typeface="Open Sans"/>
            </a:endParaRPr>
          </a:p>
        </p:txBody>
      </p:sp>
      <p:sp>
        <p:nvSpPr>
          <p:cNvPr id="1207" name="Google Shape;1207;g31e3dac571a_0_1055"/>
          <p:cNvSpPr txBox="1"/>
          <p:nvPr/>
        </p:nvSpPr>
        <p:spPr>
          <a:xfrm>
            <a:off x="1012600" y="2970950"/>
            <a:ext cx="9642600" cy="20634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800"/>
              </a:spcAft>
              <a:buNone/>
            </a:pPr>
            <a:r>
              <a:rPr b="1" lang="en-US" sz="2100">
                <a:solidFill>
                  <a:schemeClr val="dk1"/>
                </a:solidFill>
                <a:latin typeface="Open Sans"/>
                <a:ea typeface="Open Sans"/>
                <a:cs typeface="Open Sans"/>
                <a:sym typeface="Open Sans"/>
              </a:rPr>
              <a:t>Tenant #3: </a:t>
            </a:r>
            <a:r>
              <a:rPr b="1" lang="en-US" sz="2100">
                <a:solidFill>
                  <a:schemeClr val="dk1"/>
                </a:solidFill>
                <a:latin typeface="Open Sans"/>
                <a:ea typeface="Open Sans"/>
                <a:cs typeface="Open Sans"/>
                <a:sym typeface="Open Sans"/>
              </a:rPr>
              <a:t>Duty of Responsibility:</a:t>
            </a:r>
            <a:r>
              <a:rPr lang="en-US" sz="2100">
                <a:solidFill>
                  <a:schemeClr val="dk1"/>
                </a:solidFill>
                <a:latin typeface="Open Sans"/>
                <a:ea typeface="Open Sans"/>
                <a:cs typeface="Open Sans"/>
                <a:sym typeface="Open Sans"/>
              </a:rPr>
              <a:t> All participants have the responsibility to the event and to the IM to ensure that they are actively and passively engaged in making the baseline of any meeting as safe and secure as it can be, and should not be in conflict with the process.</a:t>
            </a:r>
            <a:endParaRPr b="1" sz="2100">
              <a:solidFill>
                <a:schemeClr val="dk1"/>
              </a:solidFill>
              <a:latin typeface="Open Sans"/>
              <a:ea typeface="Open Sans"/>
              <a:cs typeface="Open Sans"/>
              <a:sym typeface="Open Sans"/>
            </a:endParaRPr>
          </a:p>
        </p:txBody>
      </p:sp>
    </p:spTree>
  </p:cSld>
  <p:clrMapOvr>
    <a:masterClrMapping/>
  </p:clrMapOvr>
</p:sld>
</file>

<file path=ppt/slides/slide1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12" name="Shape 1212"/>
        <p:cNvGrpSpPr/>
        <p:nvPr/>
      </p:nvGrpSpPr>
      <p:grpSpPr>
        <a:xfrm>
          <a:off x="0" y="0"/>
          <a:ext cx="0" cy="0"/>
          <a:chOff x="0" y="0"/>
          <a:chExt cx="0" cy="0"/>
        </a:xfrm>
      </p:grpSpPr>
      <p:pic>
        <p:nvPicPr>
          <p:cNvPr id="1213" name="Google Shape;1213;g31e3dac571a_0_106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14" name="Google Shape;1214;g31e3dac571a_0_1062"/>
          <p:cNvSpPr txBox="1"/>
          <p:nvPr/>
        </p:nvSpPr>
        <p:spPr>
          <a:xfrm>
            <a:off x="1012599" y="810339"/>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Safety and Security Tenants</a:t>
            </a:r>
            <a:endParaRPr b="1" i="0" sz="4000" u="none" cap="none" strike="noStrike">
              <a:solidFill>
                <a:srgbClr val="000000"/>
              </a:solidFill>
              <a:latin typeface="Open Sans"/>
              <a:ea typeface="Open Sans"/>
              <a:cs typeface="Open Sans"/>
              <a:sym typeface="Open Sans"/>
            </a:endParaRPr>
          </a:p>
        </p:txBody>
      </p:sp>
      <p:sp>
        <p:nvSpPr>
          <p:cNvPr id="1215" name="Google Shape;1215;g31e3dac571a_0_1062"/>
          <p:cNvSpPr txBox="1"/>
          <p:nvPr/>
        </p:nvSpPr>
        <p:spPr>
          <a:xfrm>
            <a:off x="1012600" y="2970950"/>
            <a:ext cx="9642600" cy="1508700"/>
          </a:xfrm>
          <a:prstGeom prst="rect">
            <a:avLst/>
          </a:prstGeom>
          <a:noFill/>
          <a:ln>
            <a:noFill/>
          </a:ln>
        </p:spPr>
        <p:txBody>
          <a:bodyPr anchorCtr="0" anchor="ctr" bIns="91425" lIns="91425" spcFirstLastPara="1" rIns="91425" wrap="square" tIns="91425">
            <a:noAutofit/>
          </a:bodyPr>
          <a:lstStyle/>
          <a:p>
            <a:pPr indent="0" lvl="0" marL="0" rtl="0" algn="l">
              <a:lnSpc>
                <a:spcPct val="115000"/>
              </a:lnSpc>
              <a:spcBef>
                <a:spcPts val="1200"/>
              </a:spcBef>
              <a:spcAft>
                <a:spcPts val="800"/>
              </a:spcAft>
              <a:buNone/>
            </a:pPr>
            <a:r>
              <a:rPr b="1" lang="en-US" sz="2000">
                <a:solidFill>
                  <a:schemeClr val="dk1"/>
                </a:solidFill>
                <a:latin typeface="Open Sans"/>
                <a:ea typeface="Open Sans"/>
                <a:cs typeface="Open Sans"/>
                <a:sym typeface="Open Sans"/>
              </a:rPr>
              <a:t>Tenant #4: </a:t>
            </a:r>
            <a:r>
              <a:rPr b="1" lang="en-US" sz="2000">
                <a:solidFill>
                  <a:schemeClr val="dk1"/>
                </a:solidFill>
                <a:latin typeface="Open Sans"/>
                <a:ea typeface="Open Sans"/>
                <a:cs typeface="Open Sans"/>
                <a:sym typeface="Open Sans"/>
              </a:rPr>
              <a:t>Do No Harm:</a:t>
            </a:r>
            <a:r>
              <a:rPr lang="en-US" sz="2000">
                <a:solidFill>
                  <a:schemeClr val="dk1"/>
                </a:solidFill>
                <a:latin typeface="Open Sans"/>
                <a:ea typeface="Open Sans"/>
                <a:cs typeface="Open Sans"/>
                <a:sym typeface="Open Sans"/>
              </a:rPr>
              <a:t> Any event, planning, or coordination must not contribute to the future (or immediate) detriment to the location where the action is taking place, or to the nearby environment. </a:t>
            </a:r>
            <a:endParaRPr b="1" sz="2000">
              <a:solidFill>
                <a:schemeClr val="dk1"/>
              </a:solidFill>
              <a:latin typeface="Open Sans"/>
              <a:ea typeface="Open Sans"/>
              <a:cs typeface="Open Sans"/>
              <a:sym typeface="Open Sans"/>
            </a:endParaRPr>
          </a:p>
        </p:txBody>
      </p:sp>
    </p:spTree>
  </p:cSld>
  <p:clrMapOvr>
    <a:masterClrMapping/>
  </p:clrMapOvr>
</p:sld>
</file>

<file path=ppt/slides/slide1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0" name="Shape 1220"/>
        <p:cNvGrpSpPr/>
        <p:nvPr/>
      </p:nvGrpSpPr>
      <p:grpSpPr>
        <a:xfrm>
          <a:off x="0" y="0"/>
          <a:ext cx="0" cy="0"/>
          <a:chOff x="0" y="0"/>
          <a:chExt cx="0" cy="0"/>
        </a:xfrm>
      </p:grpSpPr>
      <p:pic>
        <p:nvPicPr>
          <p:cNvPr id="1221" name="Google Shape;1221;g31e3dac571a_0_106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22" name="Google Shape;1222;g31e3dac571a_0_1069"/>
          <p:cNvSpPr txBox="1"/>
          <p:nvPr/>
        </p:nvSpPr>
        <p:spPr>
          <a:xfrm>
            <a:off x="934574"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400">
                <a:latin typeface="Open Sans"/>
                <a:ea typeface="Open Sans"/>
                <a:cs typeface="Open Sans"/>
                <a:sym typeface="Open Sans"/>
              </a:rPr>
              <a:t>Safety and Security Risk Assessment: 6 Steps</a:t>
            </a:r>
            <a:endParaRPr b="1" i="0" sz="4400" u="none" cap="none" strike="noStrike">
              <a:solidFill>
                <a:srgbClr val="000000"/>
              </a:solidFill>
              <a:latin typeface="Open Sans"/>
              <a:ea typeface="Open Sans"/>
              <a:cs typeface="Open Sans"/>
              <a:sym typeface="Open Sans"/>
            </a:endParaRPr>
          </a:p>
        </p:txBody>
      </p:sp>
      <p:sp>
        <p:nvSpPr>
          <p:cNvPr id="1223" name="Google Shape;1223;g31e3dac571a_0_1069"/>
          <p:cNvSpPr txBox="1"/>
          <p:nvPr/>
        </p:nvSpPr>
        <p:spPr>
          <a:xfrm>
            <a:off x="679150" y="2970950"/>
            <a:ext cx="9975900" cy="2791800"/>
          </a:xfrm>
          <a:prstGeom prst="rect">
            <a:avLst/>
          </a:prstGeom>
          <a:noFill/>
          <a:ln>
            <a:noFill/>
          </a:ln>
        </p:spPr>
        <p:txBody>
          <a:bodyPr anchorCtr="0" anchor="ctr" bIns="91425" lIns="91425" spcFirstLastPara="1" rIns="91425" wrap="square" tIns="91425">
            <a:noAutofit/>
          </a:bodyPr>
          <a:lstStyle/>
          <a:p>
            <a:pPr indent="-317500" lvl="0" marL="457200" rtl="0" algn="just">
              <a:lnSpc>
                <a:spcPct val="115833"/>
              </a:lnSpc>
              <a:spcBef>
                <a:spcPts val="1200"/>
              </a:spcBef>
              <a:spcAft>
                <a:spcPts val="0"/>
              </a:spcAft>
              <a:buClr>
                <a:schemeClr val="dk1"/>
              </a:buClr>
              <a:buSzPts val="1400"/>
              <a:buFont typeface="Neue Haas Grotesk Text Pro"/>
              <a:buAutoNum type="arabicPeriod"/>
            </a:pPr>
            <a:r>
              <a:rPr b="1" lang="en-US">
                <a:solidFill>
                  <a:schemeClr val="dk1"/>
                </a:solidFill>
                <a:latin typeface="Open Sans"/>
                <a:ea typeface="Open Sans"/>
                <a:cs typeface="Open Sans"/>
                <a:sym typeface="Open Sans"/>
              </a:rPr>
              <a:t>Establish the context</a:t>
            </a:r>
            <a:r>
              <a:rPr lang="en-US">
                <a:solidFill>
                  <a:schemeClr val="dk1"/>
                </a:solidFill>
                <a:latin typeface="Open Sans"/>
                <a:ea typeface="Open Sans"/>
                <a:cs typeface="Open Sans"/>
                <a:sym typeface="Open Sans"/>
              </a:rPr>
              <a:t>: Build an understanding of the societal and operational landscape as well as the security challenges and threats that exist.</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Neue Haas Grotesk Text Pro"/>
              <a:buAutoNum type="arabicPeriod"/>
            </a:pPr>
            <a:r>
              <a:rPr b="1" lang="en-US">
                <a:solidFill>
                  <a:schemeClr val="dk1"/>
                </a:solidFill>
                <a:latin typeface="Open Sans"/>
                <a:ea typeface="Open Sans"/>
                <a:cs typeface="Open Sans"/>
                <a:sym typeface="Open Sans"/>
              </a:rPr>
              <a:t>Identify the risks</a:t>
            </a:r>
            <a:r>
              <a:rPr lang="en-US">
                <a:solidFill>
                  <a:schemeClr val="dk1"/>
                </a:solidFill>
                <a:latin typeface="Open Sans"/>
                <a:ea typeface="Open Sans"/>
                <a:cs typeface="Open Sans"/>
                <a:sym typeface="Open Sans"/>
              </a:rPr>
              <a:t>: Identify all possible security and safety risks that could affect staff, programs, or the organization (including its reputation), and understand how, when, and why each threat might occur. </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Neue Haas Grotesk Text Pro"/>
              <a:buAutoNum type="arabicPeriod"/>
            </a:pPr>
            <a:r>
              <a:rPr b="1" lang="en-US">
                <a:solidFill>
                  <a:schemeClr val="dk1"/>
                </a:solidFill>
                <a:latin typeface="Open Sans"/>
                <a:ea typeface="Open Sans"/>
                <a:cs typeface="Open Sans"/>
                <a:sym typeface="Open Sans"/>
              </a:rPr>
              <a:t>Analyze the risks</a:t>
            </a:r>
            <a:r>
              <a:rPr lang="en-US">
                <a:solidFill>
                  <a:schemeClr val="dk1"/>
                </a:solidFill>
                <a:latin typeface="Open Sans"/>
                <a:ea typeface="Open Sans"/>
                <a:cs typeface="Open Sans"/>
                <a:sym typeface="Open Sans"/>
              </a:rPr>
              <a:t>: Assess each risk (threat and exposure to it) to determine its criticality and severity, likelihood, and the potential impact should it occur.</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Neue Haas Grotesk Text Pro"/>
              <a:buAutoNum type="arabicPeriod"/>
            </a:pPr>
            <a:r>
              <a:rPr b="1" lang="en-US">
                <a:solidFill>
                  <a:schemeClr val="dk1"/>
                </a:solidFill>
                <a:latin typeface="Open Sans"/>
                <a:ea typeface="Open Sans"/>
                <a:cs typeface="Open Sans"/>
                <a:sym typeface="Open Sans"/>
              </a:rPr>
              <a:t>Evaluate the risks</a:t>
            </a:r>
            <a:r>
              <a:rPr lang="en-US">
                <a:solidFill>
                  <a:schemeClr val="dk1"/>
                </a:solidFill>
                <a:latin typeface="Open Sans"/>
                <a:ea typeface="Open Sans"/>
                <a:cs typeface="Open Sans"/>
                <a:sym typeface="Open Sans"/>
              </a:rPr>
              <a:t>: Use understanding of the organization’s security risk exposure - if the IM is representing a larger organization - to make informed decisions on whether to accept certain risks or take additional actions to prevent or minimize them. </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Neue Haas Grotesk Text Pro"/>
              <a:buAutoNum type="arabicPeriod"/>
            </a:pPr>
            <a:r>
              <a:rPr b="1" lang="en-US">
                <a:solidFill>
                  <a:schemeClr val="dk1"/>
                </a:solidFill>
                <a:latin typeface="Open Sans"/>
                <a:ea typeface="Open Sans"/>
                <a:cs typeface="Open Sans"/>
                <a:sym typeface="Open Sans"/>
              </a:rPr>
              <a:t>Treat the risks</a:t>
            </a:r>
            <a:r>
              <a:rPr lang="en-US">
                <a:solidFill>
                  <a:schemeClr val="dk1"/>
                </a:solidFill>
                <a:latin typeface="Open Sans"/>
                <a:ea typeface="Open Sans"/>
                <a:cs typeface="Open Sans"/>
                <a:sym typeface="Open Sans"/>
              </a:rPr>
              <a:t>: Reducing the risk, transferring the risk to, or sharing it with, other parties, or ultimately avoiding the risk by not undertaking that activity.</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800"/>
              </a:spcAft>
              <a:buClr>
                <a:schemeClr val="dk1"/>
              </a:buClr>
              <a:buSzPts val="1400"/>
              <a:buFont typeface="Neue Haas Grotesk Text Pro"/>
              <a:buAutoNum type="arabicPeriod"/>
            </a:pPr>
            <a:r>
              <a:rPr b="1" lang="en-US">
                <a:solidFill>
                  <a:schemeClr val="dk1"/>
                </a:solidFill>
                <a:latin typeface="Open Sans"/>
                <a:ea typeface="Open Sans"/>
                <a:cs typeface="Open Sans"/>
                <a:sym typeface="Open Sans"/>
              </a:rPr>
              <a:t>Monitor and review</a:t>
            </a:r>
            <a:r>
              <a:rPr lang="en-US">
                <a:solidFill>
                  <a:schemeClr val="dk1"/>
                </a:solidFill>
                <a:latin typeface="Open Sans"/>
                <a:ea typeface="Open Sans"/>
                <a:cs typeface="Open Sans"/>
                <a:sym typeface="Open Sans"/>
              </a:rPr>
              <a:t>: Continually review each component of the risk management process to ensure that current approaches and measures remain appropriate to the changing situation.</a:t>
            </a:r>
            <a:endParaRPr b="1" sz="2400">
              <a:solidFill>
                <a:schemeClr val="dk1"/>
              </a:solidFill>
              <a:latin typeface="Open Sans"/>
              <a:ea typeface="Open Sans"/>
              <a:cs typeface="Open Sans"/>
              <a:sym typeface="Open Sans"/>
            </a:endParaRPr>
          </a:p>
        </p:txBody>
      </p:sp>
    </p:spTree>
  </p:cSld>
  <p:clrMapOvr>
    <a:masterClrMapping/>
  </p:clrMapOvr>
</p:sld>
</file>

<file path=ppt/slides/slide1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28" name="Shape 1228"/>
        <p:cNvGrpSpPr/>
        <p:nvPr/>
      </p:nvGrpSpPr>
      <p:grpSpPr>
        <a:xfrm>
          <a:off x="0" y="0"/>
          <a:ext cx="0" cy="0"/>
          <a:chOff x="0" y="0"/>
          <a:chExt cx="0" cy="0"/>
        </a:xfrm>
      </p:grpSpPr>
      <p:pic>
        <p:nvPicPr>
          <p:cNvPr id="1229" name="Google Shape;1229;g31e3dac571a_0_107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30" name="Google Shape;1230;g31e3dac571a_0_1076"/>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Ongoing Safeguarding Steps</a:t>
            </a:r>
            <a:endParaRPr b="1" i="0" sz="4000" u="none" cap="none" strike="noStrike">
              <a:solidFill>
                <a:srgbClr val="000000"/>
              </a:solidFill>
              <a:latin typeface="Open Sans"/>
              <a:ea typeface="Open Sans"/>
              <a:cs typeface="Open Sans"/>
              <a:sym typeface="Open Sans"/>
            </a:endParaRPr>
          </a:p>
        </p:txBody>
      </p:sp>
      <p:sp>
        <p:nvSpPr>
          <p:cNvPr id="1231" name="Google Shape;1231;g31e3dac571a_0_1076"/>
          <p:cNvSpPr txBox="1"/>
          <p:nvPr/>
        </p:nvSpPr>
        <p:spPr>
          <a:xfrm>
            <a:off x="679150" y="2970950"/>
            <a:ext cx="9975900" cy="27918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lang="en-US" sz="1800">
                <a:solidFill>
                  <a:schemeClr val="dk1"/>
                </a:solidFill>
                <a:latin typeface="Open Sans"/>
                <a:ea typeface="Open Sans"/>
                <a:cs typeface="Open Sans"/>
                <a:sym typeface="Open Sans"/>
              </a:rPr>
              <a:t>The mediation team should take the following </a:t>
            </a:r>
            <a:r>
              <a:rPr b="1" lang="en-US" sz="1800">
                <a:solidFill>
                  <a:schemeClr val="dk1"/>
                </a:solidFill>
                <a:latin typeface="Open Sans"/>
                <a:ea typeface="Open Sans"/>
                <a:cs typeface="Open Sans"/>
                <a:sym typeface="Open Sans"/>
              </a:rPr>
              <a:t>safeguarding</a:t>
            </a:r>
            <a:r>
              <a:rPr lang="en-US" sz="1800">
                <a:solidFill>
                  <a:schemeClr val="dk1"/>
                </a:solidFill>
                <a:latin typeface="Open Sans"/>
                <a:ea typeface="Open Sans"/>
                <a:cs typeface="Open Sans"/>
                <a:sym typeface="Open Sans"/>
              </a:rPr>
              <a:t> (reducing potential for harm) steps: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Assign a </a:t>
            </a:r>
            <a:r>
              <a:rPr b="1" lang="en-US" sz="1800">
                <a:solidFill>
                  <a:schemeClr val="dk1"/>
                </a:solidFill>
                <a:latin typeface="Open Sans"/>
                <a:ea typeface="Open Sans"/>
                <a:cs typeface="Open Sans"/>
                <a:sym typeface="Open Sans"/>
              </a:rPr>
              <a:t>safeguarding/safety and security focal point. </a:t>
            </a:r>
            <a:r>
              <a:rPr lang="en-US" sz="1800">
                <a:solidFill>
                  <a:schemeClr val="dk1"/>
                </a:solidFill>
                <a:latin typeface="Open Sans"/>
                <a:ea typeface="Open Sans"/>
                <a:cs typeface="Open Sans"/>
                <a:sym typeface="Open Sans"/>
              </a:rPr>
              <a:t>The name and contact information should be clear and readily available to all.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Establish a </a:t>
            </a:r>
            <a:r>
              <a:rPr b="1" lang="en-US" sz="1800">
                <a:solidFill>
                  <a:schemeClr val="dk1"/>
                </a:solidFill>
                <a:latin typeface="Open Sans"/>
                <a:ea typeface="Open Sans"/>
                <a:cs typeface="Open Sans"/>
                <a:sym typeface="Open Sans"/>
              </a:rPr>
              <a:t>confidential reporting mechanism</a:t>
            </a:r>
            <a:r>
              <a:rPr lang="en-US" sz="1800">
                <a:solidFill>
                  <a:schemeClr val="dk1"/>
                </a:solidFill>
                <a:latin typeface="Open Sans"/>
                <a:ea typeface="Open Sans"/>
                <a:cs typeface="Open Sans"/>
                <a:sym typeface="Open Sans"/>
              </a:rPr>
              <a:t> for any concerns regarding safety, security, or safeguarding.</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Identify resources and develop a</a:t>
            </a:r>
            <a:r>
              <a:rPr b="1" lang="en-US" sz="1800">
                <a:solidFill>
                  <a:schemeClr val="dk1"/>
                </a:solidFill>
                <a:latin typeface="Open Sans"/>
                <a:ea typeface="Open Sans"/>
                <a:cs typeface="Open Sans"/>
                <a:sym typeface="Open Sans"/>
              </a:rPr>
              <a:t> referral list </a:t>
            </a:r>
            <a:r>
              <a:rPr lang="en-US" sz="1800">
                <a:solidFill>
                  <a:schemeClr val="dk1"/>
                </a:solidFill>
                <a:latin typeface="Open Sans"/>
                <a:ea typeface="Open Sans"/>
                <a:cs typeface="Open Sans"/>
                <a:sym typeface="Open Sans"/>
              </a:rPr>
              <a:t>for any support or services that may be needed, based on the risk assessment above.</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b="1" lang="en-US" sz="1800">
                <a:solidFill>
                  <a:schemeClr val="dk1"/>
                </a:solidFill>
                <a:latin typeface="Open Sans"/>
                <a:ea typeface="Open Sans"/>
                <a:cs typeface="Open Sans"/>
                <a:sym typeface="Open Sans"/>
              </a:rPr>
              <a:t>Communicate</a:t>
            </a:r>
            <a:r>
              <a:rPr lang="en-US" sz="1800">
                <a:solidFill>
                  <a:schemeClr val="dk1"/>
                </a:solidFill>
                <a:latin typeface="Open Sans"/>
                <a:ea typeface="Open Sans"/>
                <a:cs typeface="Open Sans"/>
                <a:sym typeface="Open Sans"/>
              </a:rPr>
              <a:t> with participants and staff about the reporting mechanism, focal point, and resources available.</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a:solidFill>
                <a:schemeClr val="dk1"/>
              </a:solidFill>
              <a:latin typeface="Open Sans"/>
              <a:ea typeface="Open Sans"/>
              <a:cs typeface="Open Sans"/>
              <a:sym typeface="Open Sans"/>
            </a:endParaRPr>
          </a:p>
        </p:txBody>
      </p:sp>
    </p:spTree>
  </p:cSld>
  <p:clrMapOvr>
    <a:masterClrMapping/>
  </p:clrMapOvr>
</p:sld>
</file>

<file path=ppt/slides/slide1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6" name="Shape 1236"/>
        <p:cNvGrpSpPr/>
        <p:nvPr/>
      </p:nvGrpSpPr>
      <p:grpSpPr>
        <a:xfrm>
          <a:off x="0" y="0"/>
          <a:ext cx="0" cy="0"/>
          <a:chOff x="0" y="0"/>
          <a:chExt cx="0" cy="0"/>
        </a:xfrm>
      </p:grpSpPr>
      <p:pic>
        <p:nvPicPr>
          <p:cNvPr id="1237" name="Google Shape;1237;g31e3dac571a_0_108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38" name="Google Shape;1238;g31e3dac571a_0_1083"/>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Reflection</a:t>
            </a:r>
            <a:endParaRPr b="1" i="0" sz="4000" u="none" cap="none" strike="noStrike">
              <a:solidFill>
                <a:srgbClr val="000000"/>
              </a:solidFill>
              <a:latin typeface="Open Sans"/>
              <a:ea typeface="Open Sans"/>
              <a:cs typeface="Open Sans"/>
              <a:sym typeface="Open Sans"/>
            </a:endParaRPr>
          </a:p>
        </p:txBody>
      </p:sp>
      <p:sp>
        <p:nvSpPr>
          <p:cNvPr id="1239" name="Google Shape;1239;g31e3dac571a_0_1083"/>
          <p:cNvSpPr txBox="1"/>
          <p:nvPr/>
        </p:nvSpPr>
        <p:spPr>
          <a:xfrm>
            <a:off x="748525" y="2468075"/>
            <a:ext cx="9975900" cy="2791800"/>
          </a:xfrm>
          <a:prstGeom prst="rect">
            <a:avLst/>
          </a:prstGeom>
          <a:noFill/>
          <a:ln>
            <a:noFill/>
          </a:ln>
        </p:spPr>
        <p:txBody>
          <a:bodyPr anchorCtr="0" anchor="ctr" bIns="91425" lIns="91425" spcFirstLastPara="1" rIns="91425" wrap="square" tIns="91425">
            <a:noAutofit/>
          </a:bodyPr>
          <a:lstStyle/>
          <a:p>
            <a:pPr indent="-361950" lvl="0" marL="457200" rtl="0" algn="just">
              <a:lnSpc>
                <a:spcPct val="115833"/>
              </a:lnSpc>
              <a:spcBef>
                <a:spcPts val="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What are the most common risks that you have or anticipate facing? </a:t>
            </a:r>
            <a:endParaRPr sz="2100">
              <a:solidFill>
                <a:schemeClr val="dk1"/>
              </a:solidFill>
              <a:latin typeface="Open Sans"/>
              <a:ea typeface="Open Sans"/>
              <a:cs typeface="Open Sans"/>
              <a:sym typeface="Open Sans"/>
            </a:endParaRPr>
          </a:p>
          <a:p>
            <a:pPr indent="-361950" lvl="0" marL="457200" rtl="0" algn="just">
              <a:lnSpc>
                <a:spcPct val="115833"/>
              </a:lnSpc>
              <a:spcBef>
                <a:spcPts val="10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How have you addressed them? Or how might you address them in the future? </a:t>
            </a:r>
            <a:endParaRPr sz="2100">
              <a:solidFill>
                <a:schemeClr val="dk1"/>
              </a:solidFill>
              <a:latin typeface="Open Sans"/>
              <a:ea typeface="Open Sans"/>
              <a:cs typeface="Open Sans"/>
              <a:sym typeface="Open Sans"/>
            </a:endParaRPr>
          </a:p>
          <a:p>
            <a:pPr indent="-361950" lvl="0" marL="457200" rtl="0" algn="just">
              <a:lnSpc>
                <a:spcPct val="115833"/>
              </a:lnSpc>
              <a:spcBef>
                <a:spcPts val="1200"/>
              </a:spcBef>
              <a:spcAft>
                <a:spcPts val="1000"/>
              </a:spcAft>
              <a:buClr>
                <a:schemeClr val="dk1"/>
              </a:buClr>
              <a:buSzPts val="2100"/>
              <a:buFont typeface="Open Sans"/>
              <a:buChar char="●"/>
            </a:pPr>
            <a:r>
              <a:rPr lang="en-US" sz="2100">
                <a:solidFill>
                  <a:schemeClr val="dk1"/>
                </a:solidFill>
                <a:latin typeface="Open Sans"/>
                <a:ea typeface="Open Sans"/>
                <a:cs typeface="Open Sans"/>
                <a:sym typeface="Open Sans"/>
              </a:rPr>
              <a:t>Were these measures sufficient? What else could have been done to reduce the risk?</a:t>
            </a:r>
            <a:endParaRPr sz="2900">
              <a:solidFill>
                <a:schemeClr val="dk1"/>
              </a:solidFill>
              <a:latin typeface="Open Sans"/>
              <a:ea typeface="Open Sans"/>
              <a:cs typeface="Open Sans"/>
              <a:sym typeface="Open Sans"/>
            </a:endParaRPr>
          </a:p>
        </p:txBody>
      </p:sp>
    </p:spTree>
  </p:cSld>
  <p:clrMapOvr>
    <a:masterClrMapping/>
  </p:clrMapOvr>
</p:sld>
</file>

<file path=ppt/slides/slide1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44" name="Shape 1244"/>
        <p:cNvGrpSpPr/>
        <p:nvPr/>
      </p:nvGrpSpPr>
      <p:grpSpPr>
        <a:xfrm>
          <a:off x="0" y="0"/>
          <a:ext cx="0" cy="0"/>
          <a:chOff x="0" y="0"/>
          <a:chExt cx="0" cy="0"/>
        </a:xfrm>
      </p:grpSpPr>
      <p:pic>
        <p:nvPicPr>
          <p:cNvPr id="1245" name="Google Shape;1245;g31e3dac571a_0_1090"/>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246" name="Google Shape;1246;g31e3dac571a_0_1090"/>
          <p:cNvSpPr txBox="1"/>
          <p:nvPr/>
        </p:nvSpPr>
        <p:spPr>
          <a:xfrm>
            <a:off x="947925" y="558925"/>
            <a:ext cx="94320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1247" name="Google Shape;1247;g31e3dac571a_0_1090"/>
          <p:cNvSpPr txBox="1"/>
          <p:nvPr/>
        </p:nvSpPr>
        <p:spPr>
          <a:xfrm>
            <a:off x="653150" y="1497025"/>
            <a:ext cx="10707600" cy="5220000"/>
          </a:xfrm>
          <a:prstGeom prst="rect">
            <a:avLst/>
          </a:prstGeom>
          <a:noFill/>
          <a:ln>
            <a:noFill/>
          </a:ln>
        </p:spPr>
        <p:txBody>
          <a:bodyPr anchorCtr="0" anchor="t" bIns="91425" lIns="91425" spcFirstLastPara="1" rIns="91425" wrap="square" tIns="91425">
            <a:spAutoFit/>
          </a:bodyPr>
          <a:lstStyle/>
          <a:p>
            <a:pPr indent="-323850" lvl="0" marL="457200" rtl="0" algn="just">
              <a:lnSpc>
                <a:spcPct val="115833"/>
              </a:lnSpc>
              <a:spcBef>
                <a:spcPts val="1200"/>
              </a:spcBef>
              <a:spcAft>
                <a:spcPts val="0"/>
              </a:spcAft>
              <a:buClr>
                <a:schemeClr val="dk1"/>
              </a:buClr>
              <a:buSzPts val="1500"/>
              <a:buFont typeface="Neue Haas Grotesk Text Pro"/>
              <a:buChar char="●"/>
            </a:pPr>
            <a:r>
              <a:rPr b="1" lang="en-US" sz="1500">
                <a:solidFill>
                  <a:schemeClr val="dk1"/>
                </a:solidFill>
                <a:latin typeface="Open Sans"/>
                <a:ea typeface="Open Sans"/>
                <a:cs typeface="Open Sans"/>
                <a:sym typeface="Open Sans"/>
              </a:rPr>
              <a:t>Consider either a realistic upcoming mediation session or a fictional case study</a:t>
            </a:r>
            <a:r>
              <a:rPr lang="en-US" sz="1500">
                <a:solidFill>
                  <a:schemeClr val="dk1"/>
                </a:solidFill>
                <a:latin typeface="Open Sans"/>
                <a:ea typeface="Open Sans"/>
                <a:cs typeface="Open Sans"/>
                <a:sym typeface="Open Sans"/>
              </a:rPr>
              <a:t>.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Neue Haas Grotesk Text Pro"/>
              <a:buChar char="●"/>
            </a:pPr>
            <a:r>
              <a:rPr b="1" lang="en-US" sz="1500">
                <a:solidFill>
                  <a:schemeClr val="dk1"/>
                </a:solidFill>
                <a:latin typeface="Open Sans"/>
                <a:ea typeface="Open Sans"/>
                <a:cs typeface="Open Sans"/>
                <a:sym typeface="Open Sans"/>
              </a:rPr>
              <a:t>Identify 5-10 possible risks</a:t>
            </a:r>
            <a:r>
              <a:rPr lang="en-US" sz="1500">
                <a:solidFill>
                  <a:schemeClr val="dk1"/>
                </a:solidFill>
                <a:latin typeface="Open Sans"/>
                <a:ea typeface="Open Sans"/>
                <a:cs typeface="Open Sans"/>
                <a:sym typeface="Open Sans"/>
              </a:rPr>
              <a:t>. Indicate the risk, how it would occur, when it would occur, and why it would occur.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Then, rate each risk by level of impact and probability: </a:t>
            </a:r>
            <a:endParaRPr b="1" sz="1500">
              <a:solidFill>
                <a:schemeClr val="dk1"/>
              </a:solidFill>
              <a:latin typeface="Open Sans"/>
              <a:ea typeface="Open Sans"/>
              <a:cs typeface="Open Sans"/>
              <a:sym typeface="Open Sans"/>
            </a:endParaRPr>
          </a:p>
          <a:p>
            <a:pPr indent="-323850" lvl="1" marL="914400" rtl="0" algn="just">
              <a:lnSpc>
                <a:spcPct val="100000"/>
              </a:lnSpc>
              <a:spcBef>
                <a:spcPts val="1200"/>
              </a:spcBef>
              <a:spcAft>
                <a:spcPts val="0"/>
              </a:spcAft>
              <a:buSzPts val="1500"/>
              <a:buFont typeface="Open Sans"/>
              <a:buChar char="○"/>
            </a:pPr>
            <a:r>
              <a:rPr b="1" lang="en-US" sz="1500">
                <a:solidFill>
                  <a:schemeClr val="dk1"/>
                </a:solidFill>
                <a:latin typeface="Open Sans"/>
                <a:ea typeface="Open Sans"/>
                <a:cs typeface="Open Sans"/>
                <a:sym typeface="Open Sans"/>
              </a:rPr>
              <a:t>Impact</a:t>
            </a:r>
            <a:endParaRPr sz="1500">
              <a:solidFill>
                <a:schemeClr val="dk1"/>
              </a:solidFill>
              <a:latin typeface="Open Sans"/>
              <a:ea typeface="Open Sans"/>
              <a:cs typeface="Open Sans"/>
              <a:sym typeface="Open Sans"/>
            </a:endParaRPr>
          </a:p>
          <a:p>
            <a:pPr indent="-323850" lvl="2" marL="1371600" rtl="0" algn="just">
              <a:lnSpc>
                <a:spcPct val="100000"/>
              </a:lnSpc>
              <a:spcBef>
                <a:spcPts val="60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Very Low (1)</a:t>
            </a:r>
            <a:r>
              <a:rPr lang="en-US" sz="1500">
                <a:solidFill>
                  <a:schemeClr val="dk1"/>
                </a:solidFill>
                <a:latin typeface="Open Sans"/>
                <a:ea typeface="Open Sans"/>
                <a:cs typeface="Open Sans"/>
                <a:sym typeface="Open Sans"/>
              </a:rPr>
              <a:t>: This risk has zero impact on the event, but should be noted.</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Low (2)</a:t>
            </a:r>
            <a:r>
              <a:rPr lang="en-US" sz="1500">
                <a:solidFill>
                  <a:schemeClr val="dk1"/>
                </a:solidFill>
                <a:latin typeface="Open Sans"/>
                <a:ea typeface="Open Sans"/>
                <a:cs typeface="Open Sans"/>
                <a:sym typeface="Open Sans"/>
              </a:rPr>
              <a:t>: This risk would have a low impact on the event.</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Medium (3)</a:t>
            </a:r>
            <a:r>
              <a:rPr lang="en-US" sz="1500">
                <a:solidFill>
                  <a:schemeClr val="dk1"/>
                </a:solidFill>
                <a:latin typeface="Open Sans"/>
                <a:ea typeface="Open Sans"/>
                <a:cs typeface="Open Sans"/>
                <a:sym typeface="Open Sans"/>
              </a:rPr>
              <a:t>: This risk would have a moderate impact on the event,  and the measures implemented to address the risk should reflect the cost and impact of harm to an individual or organization.</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High (4)</a:t>
            </a:r>
            <a:r>
              <a:rPr lang="en-US" sz="1500">
                <a:solidFill>
                  <a:schemeClr val="dk1"/>
                </a:solidFill>
                <a:latin typeface="Open Sans"/>
                <a:ea typeface="Open Sans"/>
                <a:cs typeface="Open Sans"/>
                <a:sym typeface="Open Sans"/>
              </a:rPr>
              <a:t>: The negative impact of such an incident would be quite high, with substantial disruption or injuries resulting.</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Extreme (5)</a:t>
            </a:r>
            <a:r>
              <a:rPr lang="en-US" sz="1500">
                <a:solidFill>
                  <a:schemeClr val="dk1"/>
                </a:solidFill>
                <a:latin typeface="Open Sans"/>
                <a:ea typeface="Open Sans"/>
                <a:cs typeface="Open Sans"/>
                <a:sym typeface="Open Sans"/>
              </a:rPr>
              <a:t>: The impact of such an incident would be catastrophic for the event and even the conflict in general, and could encompass complete incapacitation for it.</a:t>
            </a:r>
            <a:endParaRPr sz="1500">
              <a:solidFill>
                <a:schemeClr val="dk1"/>
              </a:solidFill>
              <a:latin typeface="Open Sans"/>
              <a:ea typeface="Open Sans"/>
              <a:cs typeface="Open Sans"/>
              <a:sym typeface="Open Sans"/>
            </a:endParaRPr>
          </a:p>
          <a:p>
            <a:pPr indent="-323850" lvl="1" marL="914400" rtl="0" algn="just">
              <a:lnSpc>
                <a:spcPct val="100000"/>
              </a:lnSpc>
              <a:spcBef>
                <a:spcPts val="1200"/>
              </a:spcBef>
              <a:spcAft>
                <a:spcPts val="0"/>
              </a:spcAft>
              <a:buSzPts val="1500"/>
              <a:buFont typeface="Open Sans"/>
              <a:buChar char="○"/>
            </a:pPr>
            <a:r>
              <a:rPr b="1" lang="en-US" sz="1500">
                <a:solidFill>
                  <a:schemeClr val="dk1"/>
                </a:solidFill>
                <a:latin typeface="Open Sans"/>
                <a:ea typeface="Open Sans"/>
                <a:cs typeface="Open Sans"/>
                <a:sym typeface="Open Sans"/>
              </a:rPr>
              <a:t>Probability</a:t>
            </a:r>
            <a:endParaRPr sz="1500">
              <a:solidFill>
                <a:schemeClr val="dk1"/>
              </a:solidFill>
              <a:latin typeface="Open Sans"/>
              <a:ea typeface="Open Sans"/>
              <a:cs typeface="Open Sans"/>
              <a:sym typeface="Open Sans"/>
            </a:endParaRPr>
          </a:p>
          <a:p>
            <a:pPr indent="-323850" lvl="2" marL="1371600" rtl="0" algn="just">
              <a:lnSpc>
                <a:spcPct val="100000"/>
              </a:lnSpc>
              <a:spcBef>
                <a:spcPts val="60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Very Low (1)</a:t>
            </a:r>
            <a:r>
              <a:rPr lang="en-US" sz="1500">
                <a:solidFill>
                  <a:schemeClr val="dk1"/>
                </a:solidFill>
                <a:latin typeface="Open Sans"/>
                <a:ea typeface="Open Sans"/>
                <a:cs typeface="Open Sans"/>
                <a:sym typeface="Open Sans"/>
              </a:rPr>
              <a:t>: The probability of a risk occurring is essentially nil, or occurs once a generation.</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Low (2)</a:t>
            </a:r>
            <a:r>
              <a:rPr lang="en-US" sz="1500">
                <a:solidFill>
                  <a:schemeClr val="dk1"/>
                </a:solidFill>
                <a:latin typeface="Open Sans"/>
                <a:ea typeface="Open Sans"/>
                <a:cs typeface="Open Sans"/>
                <a:sym typeface="Open Sans"/>
              </a:rPr>
              <a:t>: The probability of a risk occurring is unlikely, perhaps once every 10 years.</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Medium (3)</a:t>
            </a:r>
            <a:r>
              <a:rPr lang="en-US" sz="1500">
                <a:solidFill>
                  <a:schemeClr val="dk1"/>
                </a:solidFill>
                <a:latin typeface="Open Sans"/>
                <a:ea typeface="Open Sans"/>
                <a:cs typeface="Open Sans"/>
                <a:sym typeface="Open Sans"/>
              </a:rPr>
              <a:t>: The probability of a risk occurring is possible, perhaps once every 2-3 years.</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High (4)</a:t>
            </a:r>
            <a:r>
              <a:rPr lang="en-US" sz="1500">
                <a:solidFill>
                  <a:schemeClr val="dk1"/>
                </a:solidFill>
                <a:latin typeface="Open Sans"/>
                <a:ea typeface="Open Sans"/>
                <a:cs typeface="Open Sans"/>
                <a:sym typeface="Open Sans"/>
              </a:rPr>
              <a:t>: The probability of a risk occurring is likely, perhaps once a year or more.</a:t>
            </a:r>
            <a:endParaRPr sz="1500">
              <a:solidFill>
                <a:schemeClr val="dk1"/>
              </a:solidFill>
              <a:latin typeface="Open Sans"/>
              <a:ea typeface="Open Sans"/>
              <a:cs typeface="Open Sans"/>
              <a:sym typeface="Open Sans"/>
            </a:endParaRPr>
          </a:p>
          <a:p>
            <a:pPr indent="-323850" lvl="2" marL="1371600" rtl="0" algn="just">
              <a:lnSpc>
                <a:spcPct val="100000"/>
              </a:lnSpc>
              <a:spcBef>
                <a:spcPts val="0"/>
              </a:spcBef>
              <a:spcAft>
                <a:spcPts val="0"/>
              </a:spcAft>
              <a:buClr>
                <a:schemeClr val="dk1"/>
              </a:buClr>
              <a:buSzPts val="1500"/>
              <a:buFont typeface="Noto Sans Symbols"/>
              <a:buChar char="■"/>
            </a:pPr>
            <a:r>
              <a:rPr b="1" lang="en-US" sz="1500">
                <a:solidFill>
                  <a:schemeClr val="dk1"/>
                </a:solidFill>
                <a:latin typeface="Open Sans"/>
                <a:ea typeface="Open Sans"/>
                <a:cs typeface="Open Sans"/>
                <a:sym typeface="Open Sans"/>
              </a:rPr>
              <a:t>Extreme (5)</a:t>
            </a:r>
            <a:r>
              <a:rPr lang="en-US" sz="1500">
                <a:solidFill>
                  <a:schemeClr val="dk1"/>
                </a:solidFill>
                <a:latin typeface="Open Sans"/>
                <a:ea typeface="Open Sans"/>
                <a:cs typeface="Open Sans"/>
                <a:sym typeface="Open Sans"/>
              </a:rPr>
              <a:t>: The probability of a risk occurring is essentially 100% - an incident is certain to occur.</a:t>
            </a:r>
            <a:endParaRPr sz="1300">
              <a:solidFill>
                <a:schemeClr val="dk1"/>
              </a:solidFill>
              <a:latin typeface="Open Sans"/>
              <a:ea typeface="Open Sans"/>
              <a:cs typeface="Open Sans"/>
              <a:sym typeface="Open Sans"/>
            </a:endParaRPr>
          </a:p>
        </p:txBody>
      </p:sp>
    </p:spTree>
  </p:cSld>
  <p:clrMapOvr>
    <a:masterClrMapping/>
  </p:clrMapOvr>
</p:sld>
</file>

<file path=ppt/slides/slide1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2" name="Shape 1252"/>
        <p:cNvGrpSpPr/>
        <p:nvPr/>
      </p:nvGrpSpPr>
      <p:grpSpPr>
        <a:xfrm>
          <a:off x="0" y="0"/>
          <a:ext cx="0" cy="0"/>
          <a:chOff x="0" y="0"/>
          <a:chExt cx="0" cy="0"/>
        </a:xfrm>
      </p:grpSpPr>
      <p:pic>
        <p:nvPicPr>
          <p:cNvPr id="1253" name="Google Shape;1253;g31e3dac571a_0_109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54" name="Google Shape;1254;g31e3dac571a_0_1097"/>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Reflection</a:t>
            </a:r>
            <a:endParaRPr b="1" i="0" sz="4000" u="none" cap="none" strike="noStrike">
              <a:solidFill>
                <a:srgbClr val="000000"/>
              </a:solidFill>
              <a:latin typeface="Open Sans"/>
              <a:ea typeface="Open Sans"/>
              <a:cs typeface="Open Sans"/>
              <a:sym typeface="Open Sans"/>
            </a:endParaRPr>
          </a:p>
        </p:txBody>
      </p:sp>
      <p:sp>
        <p:nvSpPr>
          <p:cNvPr id="1255" name="Google Shape;1255;g31e3dac571a_0_1097"/>
          <p:cNvSpPr txBox="1"/>
          <p:nvPr/>
        </p:nvSpPr>
        <p:spPr>
          <a:xfrm>
            <a:off x="748525" y="2468075"/>
            <a:ext cx="9975900" cy="2791800"/>
          </a:xfrm>
          <a:prstGeom prst="rect">
            <a:avLst/>
          </a:prstGeom>
          <a:noFill/>
          <a:ln>
            <a:noFill/>
          </a:ln>
        </p:spPr>
        <p:txBody>
          <a:bodyPr anchorCtr="0" anchor="ctr" bIns="91425" lIns="91425" spcFirstLastPara="1" rIns="91425" wrap="square" tIns="91425">
            <a:noAutofit/>
          </a:bodyPr>
          <a:lstStyle/>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did you find the process? How hard was it?</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Do you feel you have a better sense of some of the challenges? </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Did any of your ratings surprise you? </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do you communicate these with the participants?</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800"/>
              </a:spcAft>
              <a:buClr>
                <a:schemeClr val="dk1"/>
              </a:buClr>
              <a:buSzPts val="2200"/>
              <a:buFont typeface="Open Sans"/>
              <a:buChar char="●"/>
            </a:pPr>
            <a:r>
              <a:rPr lang="en-US" sz="2200">
                <a:solidFill>
                  <a:schemeClr val="dk1"/>
                </a:solidFill>
                <a:latin typeface="Open Sans"/>
                <a:ea typeface="Open Sans"/>
                <a:cs typeface="Open Sans"/>
                <a:sym typeface="Open Sans"/>
              </a:rPr>
              <a:t>We asked you to build your assessment team, and to do it quickly.  Did that make the process harder or easier? Better or worse?</a:t>
            </a:r>
            <a:endParaRPr sz="3300">
              <a:solidFill>
                <a:schemeClr val="dk1"/>
              </a:solidFill>
              <a:latin typeface="Open Sans"/>
              <a:ea typeface="Open Sans"/>
              <a:cs typeface="Open Sans"/>
              <a:sym typeface="Open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g31e3dac571a_0_11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10" name="Google Shape;210;g31e3dac571a_0_110"/>
          <p:cNvSpPr txBox="1"/>
          <p:nvPr/>
        </p:nvSpPr>
        <p:spPr>
          <a:xfrm>
            <a:off x="925899" y="602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000">
                <a:solidFill>
                  <a:schemeClr val="dk1"/>
                </a:solidFill>
                <a:latin typeface="Open Sans"/>
                <a:ea typeface="Open Sans"/>
                <a:cs typeface="Open Sans"/>
                <a:sym typeface="Open Sans"/>
              </a:rPr>
              <a:t>The Conflict Hippo</a:t>
            </a:r>
            <a:endParaRPr b="1" sz="4000">
              <a:latin typeface="Montserrat"/>
              <a:ea typeface="Montserrat"/>
              <a:cs typeface="Montserrat"/>
              <a:sym typeface="Montserrat"/>
            </a:endParaRPr>
          </a:p>
        </p:txBody>
      </p:sp>
      <p:pic>
        <p:nvPicPr>
          <p:cNvPr id="211" name="Google Shape;211;g31e3dac571a_0_110"/>
          <p:cNvPicPr preferRelativeResize="0"/>
          <p:nvPr/>
        </p:nvPicPr>
        <p:blipFill rotWithShape="1">
          <a:blip r:embed="rId4">
            <a:alphaModFix/>
          </a:blip>
          <a:srcRect b="13547" l="13568" r="13641" t="0"/>
          <a:stretch/>
        </p:blipFill>
        <p:spPr>
          <a:xfrm>
            <a:off x="3322900" y="2127963"/>
            <a:ext cx="5865625" cy="2947950"/>
          </a:xfrm>
          <a:prstGeom prst="rect">
            <a:avLst/>
          </a:prstGeom>
          <a:noFill/>
          <a:ln>
            <a:noFill/>
          </a:ln>
        </p:spPr>
      </p:pic>
    </p:spTree>
  </p:cSld>
  <p:clrMapOvr>
    <a:masterClrMapping/>
  </p:clrMapOvr>
</p:sld>
</file>

<file path=ppt/slides/slide1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0" name="Shape 1260"/>
        <p:cNvGrpSpPr/>
        <p:nvPr/>
      </p:nvGrpSpPr>
      <p:grpSpPr>
        <a:xfrm>
          <a:off x="0" y="0"/>
          <a:ext cx="0" cy="0"/>
          <a:chOff x="0" y="0"/>
          <a:chExt cx="0" cy="0"/>
        </a:xfrm>
      </p:grpSpPr>
      <p:pic>
        <p:nvPicPr>
          <p:cNvPr id="1261" name="Google Shape;1261;g31e3dac571a_0_110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62" name="Google Shape;1262;g31e3dac571a_0_1104"/>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Biases in Risk Assessments</a:t>
            </a:r>
            <a:endParaRPr b="1" i="0" sz="4000" u="none" cap="none" strike="noStrike">
              <a:solidFill>
                <a:srgbClr val="000000"/>
              </a:solidFill>
              <a:latin typeface="Open Sans"/>
              <a:ea typeface="Open Sans"/>
              <a:cs typeface="Open Sans"/>
              <a:sym typeface="Open Sans"/>
            </a:endParaRPr>
          </a:p>
        </p:txBody>
      </p:sp>
      <p:sp>
        <p:nvSpPr>
          <p:cNvPr id="1263" name="Google Shape;1263;g31e3dac571a_0_1104"/>
          <p:cNvSpPr txBox="1"/>
          <p:nvPr/>
        </p:nvSpPr>
        <p:spPr>
          <a:xfrm>
            <a:off x="925900" y="2277325"/>
            <a:ext cx="9975900" cy="37887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2000">
                <a:solidFill>
                  <a:schemeClr val="dk1"/>
                </a:solidFill>
                <a:latin typeface="Open Sans"/>
                <a:ea typeface="Open Sans"/>
                <a:cs typeface="Open Sans"/>
                <a:sym typeface="Open Sans"/>
              </a:rPr>
              <a:t>Two key biases</a:t>
            </a:r>
            <a:r>
              <a:rPr lang="en-US" sz="2000">
                <a:solidFill>
                  <a:schemeClr val="dk1"/>
                </a:solidFill>
                <a:latin typeface="Open Sans"/>
                <a:ea typeface="Open Sans"/>
                <a:cs typeface="Open Sans"/>
                <a:sym typeface="Open Sans"/>
              </a:rPr>
              <a:t> in risk assessments:</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Neue Haas Grotesk Text Pro"/>
              <a:buChar char="●"/>
            </a:pPr>
            <a:r>
              <a:rPr b="1" lang="en-US" sz="2000">
                <a:solidFill>
                  <a:schemeClr val="dk1"/>
                </a:solidFill>
                <a:latin typeface="Open Sans"/>
                <a:ea typeface="Open Sans"/>
                <a:cs typeface="Open Sans"/>
                <a:sym typeface="Open Sans"/>
              </a:rPr>
              <a:t>Familiarity Bias</a:t>
            </a:r>
            <a:r>
              <a:rPr lang="en-US" sz="2000">
                <a:solidFill>
                  <a:schemeClr val="dk1"/>
                </a:solidFill>
                <a:latin typeface="Open Sans"/>
                <a:ea typeface="Open Sans"/>
                <a:cs typeface="Open Sans"/>
                <a:sym typeface="Open Sans"/>
              </a:rPr>
              <a:t>: Focus on risks that are most likely and most impactful, not just the ones that make the news. </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Neue Haas Grotesk Text Pro"/>
              <a:buChar char="●"/>
            </a:pPr>
            <a:r>
              <a:rPr b="1" lang="en-US" sz="2000">
                <a:solidFill>
                  <a:schemeClr val="dk1"/>
                </a:solidFill>
                <a:latin typeface="Open Sans"/>
                <a:ea typeface="Open Sans"/>
                <a:cs typeface="Open Sans"/>
                <a:sym typeface="Open Sans"/>
              </a:rPr>
              <a:t>Impact to the Event</a:t>
            </a:r>
            <a:r>
              <a:rPr lang="en-US" sz="2000">
                <a:solidFill>
                  <a:schemeClr val="dk1"/>
                </a:solidFill>
                <a:latin typeface="Open Sans"/>
                <a:ea typeface="Open Sans"/>
                <a:cs typeface="Open Sans"/>
                <a:sym typeface="Open Sans"/>
              </a:rPr>
              <a:t>: Consider how risks would impact the event and its participants itself, not the overall environment. </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Neue Haas Grotesk Text Pro"/>
              <a:buChar char="●"/>
            </a:pPr>
            <a:r>
              <a:rPr lang="en-US" sz="2000">
                <a:solidFill>
                  <a:schemeClr val="dk1"/>
                </a:solidFill>
                <a:latin typeface="Open Sans"/>
                <a:ea typeface="Open Sans"/>
                <a:cs typeface="Open Sans"/>
                <a:sym typeface="Open Sans"/>
              </a:rPr>
              <a:t>You should spend the majority of your time considering how best to mitigate risks that have the highest scores from this process, as they will have the most impact on its success.</a:t>
            </a:r>
            <a:endParaRPr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2200">
              <a:solidFill>
                <a:schemeClr val="dk1"/>
              </a:solidFill>
              <a:latin typeface="Open Sans"/>
              <a:ea typeface="Open Sans"/>
              <a:cs typeface="Open Sans"/>
              <a:sym typeface="Open Sans"/>
            </a:endParaRPr>
          </a:p>
        </p:txBody>
      </p:sp>
    </p:spTree>
  </p:cSld>
  <p:clrMapOvr>
    <a:masterClrMapping/>
  </p:clrMapOvr>
</p:sld>
</file>

<file path=ppt/slides/slide1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8" name="Shape 1268"/>
        <p:cNvGrpSpPr/>
        <p:nvPr/>
      </p:nvGrpSpPr>
      <p:grpSpPr>
        <a:xfrm>
          <a:off x="0" y="0"/>
          <a:ext cx="0" cy="0"/>
          <a:chOff x="0" y="0"/>
          <a:chExt cx="0" cy="0"/>
        </a:xfrm>
      </p:grpSpPr>
      <p:pic>
        <p:nvPicPr>
          <p:cNvPr id="1269" name="Google Shape;1269;g31e3dac571a_0_1111"/>
          <p:cNvPicPr preferRelativeResize="0"/>
          <p:nvPr/>
        </p:nvPicPr>
        <p:blipFill rotWithShape="1">
          <a:blip r:embed="rId3">
            <a:alphaModFix/>
          </a:blip>
          <a:srcRect b="0" l="0" r="0" t="0"/>
          <a:stretch/>
        </p:blipFill>
        <p:spPr>
          <a:xfrm>
            <a:off x="10623675" y="5325349"/>
            <a:ext cx="1532650" cy="1532650"/>
          </a:xfrm>
          <a:prstGeom prst="rect">
            <a:avLst/>
          </a:prstGeom>
          <a:noFill/>
          <a:ln>
            <a:noFill/>
          </a:ln>
        </p:spPr>
      </p:pic>
      <p:sp>
        <p:nvSpPr>
          <p:cNvPr id="1270" name="Google Shape;1270;g31e3dac571a_0_1111"/>
          <p:cNvSpPr txBox="1"/>
          <p:nvPr/>
        </p:nvSpPr>
        <p:spPr>
          <a:xfrm>
            <a:off x="925900" y="3924625"/>
            <a:ext cx="9524400" cy="1170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3370">
                <a:latin typeface="Open Sans"/>
                <a:ea typeface="Open Sans"/>
                <a:cs typeface="Open Sans"/>
                <a:sym typeface="Open Sans"/>
              </a:rPr>
              <a:t>Session 4.2:</a:t>
            </a:r>
            <a:r>
              <a:rPr b="1" lang="en-US" sz="3370">
                <a:latin typeface="Open Sans"/>
                <a:ea typeface="Open Sans"/>
                <a:cs typeface="Open Sans"/>
                <a:sym typeface="Open Sans"/>
              </a:rPr>
              <a:t> Mental Health and Psychosocial Support for Insider Mediators</a:t>
            </a:r>
            <a:endParaRPr b="1" sz="3870">
              <a:latin typeface="Open Sans"/>
              <a:ea typeface="Open Sans"/>
              <a:cs typeface="Open Sans"/>
              <a:sym typeface="Open Sans"/>
            </a:endParaRPr>
          </a:p>
        </p:txBody>
      </p:sp>
      <p:sp>
        <p:nvSpPr>
          <p:cNvPr id="1271" name="Google Shape;1271;g31e3dac571a_0_1111"/>
          <p:cNvSpPr txBox="1"/>
          <p:nvPr/>
        </p:nvSpPr>
        <p:spPr>
          <a:xfrm>
            <a:off x="969375" y="523380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Understand the importance of mental health and psychosocial support as insider mediators.</a:t>
            </a:r>
            <a:endParaRPr sz="1800">
              <a:solidFill>
                <a:schemeClr val="dk1"/>
              </a:solidFill>
              <a:latin typeface="Open Sans"/>
              <a:ea typeface="Open Sans"/>
              <a:cs typeface="Open Sans"/>
              <a:sym typeface="Open Sans"/>
            </a:endParaRPr>
          </a:p>
          <a:p>
            <a:pPr indent="-342900" lvl="0" marL="457200" rtl="0" algn="just">
              <a:lnSpc>
                <a:spcPct val="115833"/>
              </a:lnSpc>
              <a:spcBef>
                <a:spcPts val="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Learn approaches to take care of your mental health.</a:t>
            </a:r>
            <a:endParaRPr b="1" sz="1800">
              <a:solidFill>
                <a:srgbClr val="003D74"/>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1272" name="Google Shape;1272;g31e3dac571a_0_1111"/>
          <p:cNvPicPr preferRelativeResize="0"/>
          <p:nvPr>
            <p:ph idx="2" type="pic"/>
          </p:nvPr>
        </p:nvPicPr>
        <p:blipFill rotWithShape="1">
          <a:blip r:embed="rId4">
            <a:alphaModFix amt="80000"/>
          </a:blip>
          <a:srcRect b="36461" l="0" r="0" t="22250"/>
          <a:stretch/>
        </p:blipFill>
        <p:spPr>
          <a:xfrm>
            <a:off x="-7950" y="5600"/>
            <a:ext cx="12207899" cy="3780151"/>
          </a:xfrm>
          <a:prstGeom prst="rect">
            <a:avLst/>
          </a:prstGeom>
          <a:noFill/>
        </p:spPr>
      </p:pic>
    </p:spTree>
  </p:cSld>
  <p:clrMapOvr>
    <a:masterClrMapping/>
  </p:clrMapOvr>
</p:sld>
</file>

<file path=ppt/slides/slide1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7" name="Shape 1277"/>
        <p:cNvGrpSpPr/>
        <p:nvPr/>
      </p:nvGrpSpPr>
      <p:grpSpPr>
        <a:xfrm>
          <a:off x="0" y="0"/>
          <a:ext cx="0" cy="0"/>
          <a:chOff x="0" y="0"/>
          <a:chExt cx="0" cy="0"/>
        </a:xfrm>
      </p:grpSpPr>
      <p:pic>
        <p:nvPicPr>
          <p:cNvPr id="1278" name="Google Shape;1278;g31e3dac571a_0_111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79" name="Google Shape;1279;g31e3dac571a_0_1118"/>
          <p:cNvSpPr txBox="1"/>
          <p:nvPr/>
        </p:nvSpPr>
        <p:spPr>
          <a:xfrm>
            <a:off x="1108050" y="2127975"/>
            <a:ext cx="9975900" cy="2791800"/>
          </a:xfrm>
          <a:prstGeom prst="rect">
            <a:avLst/>
          </a:prstGeom>
          <a:noFill/>
          <a:ln>
            <a:noFill/>
          </a:ln>
        </p:spPr>
        <p:txBody>
          <a:bodyPr anchorCtr="0" anchor="ctr" bIns="91425" lIns="91425" spcFirstLastPara="1" rIns="91425" wrap="square" tIns="91425">
            <a:noAutofit/>
          </a:bodyPr>
          <a:lstStyle/>
          <a:p>
            <a:pPr indent="0" lvl="0" marL="0" rtl="0" algn="ctr">
              <a:lnSpc>
                <a:spcPct val="115833"/>
              </a:lnSpc>
              <a:spcBef>
                <a:spcPts val="1200"/>
              </a:spcBef>
              <a:spcAft>
                <a:spcPts val="800"/>
              </a:spcAft>
              <a:buNone/>
            </a:pPr>
            <a:r>
              <a:rPr lang="en-US" sz="2400">
                <a:solidFill>
                  <a:schemeClr val="dk1"/>
                </a:solidFill>
                <a:latin typeface="Open Sans"/>
                <a:ea typeface="Open Sans"/>
                <a:cs typeface="Open Sans"/>
                <a:sym typeface="Open Sans"/>
              </a:rPr>
              <a:t>To achieve lasting peace, in the peaceful resolution of post-conflict situations, it is important to</a:t>
            </a:r>
            <a:r>
              <a:rPr b="1" lang="en-US" sz="2400">
                <a:solidFill>
                  <a:schemeClr val="dk1"/>
                </a:solidFill>
                <a:latin typeface="Open Sans"/>
                <a:ea typeface="Open Sans"/>
                <a:cs typeface="Open Sans"/>
                <a:sym typeface="Open Sans"/>
              </a:rPr>
              <a:t> integrate trauma-focused psychosocial and mental health support.</a:t>
            </a:r>
            <a:r>
              <a:rPr lang="en-US" sz="2400">
                <a:solidFill>
                  <a:schemeClr val="dk1"/>
                </a:solidFill>
                <a:latin typeface="Open Sans"/>
                <a:ea typeface="Open Sans"/>
                <a:cs typeface="Open Sans"/>
                <a:sym typeface="Open Sans"/>
              </a:rPr>
              <a:t> </a:t>
            </a:r>
            <a:endParaRPr sz="4700">
              <a:solidFill>
                <a:schemeClr val="dk1"/>
              </a:solidFill>
              <a:latin typeface="Open Sans"/>
              <a:ea typeface="Open Sans"/>
              <a:cs typeface="Open Sans"/>
              <a:sym typeface="Open Sans"/>
            </a:endParaRPr>
          </a:p>
        </p:txBody>
      </p:sp>
    </p:spTree>
  </p:cSld>
  <p:clrMapOvr>
    <a:masterClrMapping/>
  </p:clrMapOvr>
</p:sld>
</file>

<file path=ppt/slides/slide1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84" name="Shape 1284"/>
        <p:cNvGrpSpPr/>
        <p:nvPr/>
      </p:nvGrpSpPr>
      <p:grpSpPr>
        <a:xfrm>
          <a:off x="0" y="0"/>
          <a:ext cx="0" cy="0"/>
          <a:chOff x="0" y="0"/>
          <a:chExt cx="0" cy="0"/>
        </a:xfrm>
      </p:grpSpPr>
      <p:pic>
        <p:nvPicPr>
          <p:cNvPr id="1285" name="Google Shape;1285;g31e3dac571a_0_112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86" name="Google Shape;1286;g31e3dac571a_0_1125"/>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Direct and Indirect Trauma</a:t>
            </a:r>
            <a:endParaRPr b="1" i="0" sz="4000" u="none" cap="none" strike="noStrike">
              <a:solidFill>
                <a:srgbClr val="000000"/>
              </a:solidFill>
              <a:latin typeface="Open Sans"/>
              <a:ea typeface="Open Sans"/>
              <a:cs typeface="Open Sans"/>
              <a:sym typeface="Open Sans"/>
            </a:endParaRPr>
          </a:p>
        </p:txBody>
      </p:sp>
      <p:sp>
        <p:nvSpPr>
          <p:cNvPr id="1287" name="Google Shape;1287;g31e3dac571a_0_1125"/>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just">
              <a:lnSpc>
                <a:spcPct val="115000"/>
              </a:lnSpc>
              <a:spcBef>
                <a:spcPts val="1200"/>
              </a:spcBef>
              <a:spcAft>
                <a:spcPts val="0"/>
              </a:spcAft>
              <a:buNone/>
            </a:pPr>
            <a:r>
              <a:rPr lang="en-US" sz="2000">
                <a:solidFill>
                  <a:schemeClr val="dk1"/>
                </a:solidFill>
                <a:latin typeface="Open Sans"/>
                <a:ea typeface="Open Sans"/>
                <a:cs typeface="Open Sans"/>
                <a:sym typeface="Open Sans"/>
              </a:rPr>
              <a:t>Trauma in the context of mediation can be</a:t>
            </a:r>
            <a:r>
              <a:rPr b="1" lang="en-US" sz="2000">
                <a:solidFill>
                  <a:schemeClr val="dk1"/>
                </a:solidFill>
                <a:latin typeface="Open Sans"/>
                <a:ea typeface="Open Sans"/>
                <a:cs typeface="Open Sans"/>
                <a:sym typeface="Open Sans"/>
              </a:rPr>
              <a:t> direct or indirect.</a:t>
            </a:r>
            <a:r>
              <a:rPr lang="en-US" sz="2000">
                <a:solidFill>
                  <a:schemeClr val="dk1"/>
                </a:solidFill>
                <a:latin typeface="Open Sans"/>
                <a:ea typeface="Open Sans"/>
                <a:cs typeface="Open Sans"/>
                <a:sym typeface="Open Sans"/>
              </a:rPr>
              <a:t> </a:t>
            </a:r>
            <a:endParaRPr sz="2000">
              <a:solidFill>
                <a:schemeClr val="dk1"/>
              </a:solidFill>
              <a:latin typeface="Open Sans"/>
              <a:ea typeface="Open Sans"/>
              <a:cs typeface="Open Sans"/>
              <a:sym typeface="Open Sans"/>
            </a:endParaRPr>
          </a:p>
          <a:p>
            <a:pPr indent="-355600" lvl="0" marL="457200" rtl="0" algn="just">
              <a:lnSpc>
                <a:spcPct val="115000"/>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An insider mediator may be </a:t>
            </a:r>
            <a:r>
              <a:rPr b="1" lang="en-US" sz="2000">
                <a:solidFill>
                  <a:schemeClr val="dk1"/>
                </a:solidFill>
                <a:latin typeface="Open Sans"/>
                <a:ea typeface="Open Sans"/>
                <a:cs typeface="Open Sans"/>
                <a:sym typeface="Open Sans"/>
              </a:rPr>
              <a:t>directly exposed to traumatic stories</a:t>
            </a:r>
            <a:r>
              <a:rPr lang="en-US" sz="2000">
                <a:solidFill>
                  <a:schemeClr val="dk1"/>
                </a:solidFill>
                <a:latin typeface="Open Sans"/>
                <a:ea typeface="Open Sans"/>
                <a:cs typeface="Open Sans"/>
                <a:sym typeface="Open Sans"/>
              </a:rPr>
              <a:t>, </a:t>
            </a:r>
            <a:r>
              <a:rPr b="1" lang="en-US" sz="2000">
                <a:solidFill>
                  <a:schemeClr val="dk1"/>
                </a:solidFill>
                <a:latin typeface="Open Sans"/>
                <a:ea typeface="Open Sans"/>
                <a:cs typeface="Open Sans"/>
                <a:sym typeface="Open Sans"/>
              </a:rPr>
              <a:t>verbal or emotional abuse during mediation sessions,</a:t>
            </a:r>
            <a:r>
              <a:rPr lang="en-US" sz="2000">
                <a:solidFill>
                  <a:schemeClr val="dk1"/>
                </a:solidFill>
                <a:latin typeface="Open Sans"/>
                <a:ea typeface="Open Sans"/>
                <a:cs typeface="Open Sans"/>
                <a:sym typeface="Open Sans"/>
              </a:rPr>
              <a:t> or </a:t>
            </a:r>
            <a:r>
              <a:rPr b="1" lang="en-US" sz="2000">
                <a:solidFill>
                  <a:schemeClr val="dk1"/>
                </a:solidFill>
                <a:latin typeface="Open Sans"/>
                <a:ea typeface="Open Sans"/>
                <a:cs typeface="Open Sans"/>
                <a:sym typeface="Open Sans"/>
              </a:rPr>
              <a:t>indirectly affected by the tension</a:t>
            </a:r>
            <a:r>
              <a:rPr lang="en-US" sz="2000">
                <a:solidFill>
                  <a:schemeClr val="dk1"/>
                </a:solidFill>
                <a:latin typeface="Open Sans"/>
                <a:ea typeface="Open Sans"/>
                <a:cs typeface="Open Sans"/>
                <a:sym typeface="Open Sans"/>
              </a:rPr>
              <a:t> generated by conflicts within the organization or community. </a:t>
            </a:r>
            <a:endParaRPr sz="2000">
              <a:solidFill>
                <a:schemeClr val="dk1"/>
              </a:solidFill>
              <a:latin typeface="Open Sans"/>
              <a:ea typeface="Open Sans"/>
              <a:cs typeface="Open Sans"/>
              <a:sym typeface="Open Sans"/>
            </a:endParaRPr>
          </a:p>
          <a:p>
            <a:pPr indent="-355600" lvl="0" marL="457200" rtl="0" algn="just">
              <a:lnSpc>
                <a:spcPct val="115000"/>
              </a:lnSpc>
              <a:spcBef>
                <a:spcPts val="10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The </a:t>
            </a:r>
            <a:r>
              <a:rPr b="1" lang="en-US" sz="2000">
                <a:solidFill>
                  <a:schemeClr val="dk1"/>
                </a:solidFill>
                <a:latin typeface="Open Sans"/>
                <a:ea typeface="Open Sans"/>
                <a:cs typeface="Open Sans"/>
                <a:sym typeface="Open Sans"/>
              </a:rPr>
              <a:t>mediator may also bring their own history of trauma</a:t>
            </a:r>
            <a:r>
              <a:rPr lang="en-US" sz="2000">
                <a:solidFill>
                  <a:schemeClr val="dk1"/>
                </a:solidFill>
                <a:latin typeface="Open Sans"/>
                <a:ea typeface="Open Sans"/>
                <a:cs typeface="Open Sans"/>
                <a:sym typeface="Open Sans"/>
              </a:rPr>
              <a:t>, which makes being exposed to trauma during the mediations more difficult or triggering.</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800"/>
              </a:spcAft>
              <a:buClr>
                <a:srgbClr val="003D74"/>
              </a:buClr>
              <a:buSzPts val="2000"/>
              <a:buChar char="●"/>
            </a:pPr>
            <a:r>
              <a:rPr lang="en-US" sz="2000">
                <a:solidFill>
                  <a:schemeClr val="dk1"/>
                </a:solidFill>
                <a:latin typeface="Open Sans"/>
                <a:ea typeface="Open Sans"/>
                <a:cs typeface="Open Sans"/>
                <a:sym typeface="Open Sans"/>
              </a:rPr>
              <a:t>The resulting emotional overload can lead to severe psychological exhaustion.</a:t>
            </a:r>
            <a:endParaRPr sz="2000">
              <a:solidFill>
                <a:schemeClr val="dk1"/>
              </a:solidFill>
              <a:latin typeface="Open Sans"/>
              <a:ea typeface="Open Sans"/>
              <a:cs typeface="Open Sans"/>
              <a:sym typeface="Open Sans"/>
            </a:endParaRPr>
          </a:p>
        </p:txBody>
      </p:sp>
    </p:spTree>
  </p:cSld>
  <p:clrMapOvr>
    <a:masterClrMapping/>
  </p:clrMapOvr>
</p:sld>
</file>

<file path=ppt/slides/slide1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92" name="Shape 1292"/>
        <p:cNvGrpSpPr/>
        <p:nvPr/>
      </p:nvGrpSpPr>
      <p:grpSpPr>
        <a:xfrm>
          <a:off x="0" y="0"/>
          <a:ext cx="0" cy="0"/>
          <a:chOff x="0" y="0"/>
          <a:chExt cx="0" cy="0"/>
        </a:xfrm>
      </p:grpSpPr>
      <p:pic>
        <p:nvPicPr>
          <p:cNvPr id="1293" name="Google Shape;1293;g31e3dac571a_0_113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94" name="Google Shape;1294;g31e3dac571a_0_1132"/>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Mediator Burnout</a:t>
            </a:r>
            <a:endParaRPr b="1" i="0" sz="4000" u="none" cap="none" strike="noStrike">
              <a:solidFill>
                <a:srgbClr val="000000"/>
              </a:solidFill>
              <a:latin typeface="Open Sans"/>
              <a:ea typeface="Open Sans"/>
              <a:cs typeface="Open Sans"/>
              <a:sym typeface="Open Sans"/>
            </a:endParaRPr>
          </a:p>
        </p:txBody>
      </p:sp>
      <p:sp>
        <p:nvSpPr>
          <p:cNvPr id="1295" name="Google Shape;1295;g31e3dac571a_0_1132"/>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355600" lvl="0" marL="457200" rtl="0" algn="just">
              <a:lnSpc>
                <a:spcPct val="115833"/>
              </a:lnSpc>
              <a:spcBef>
                <a:spcPts val="1200"/>
              </a:spcBef>
              <a:spcAft>
                <a:spcPts val="0"/>
              </a:spcAft>
              <a:buClr>
                <a:schemeClr val="dk1"/>
              </a:buClr>
              <a:buSzPts val="2000"/>
              <a:buFont typeface="Open Sans"/>
              <a:buChar char="●"/>
            </a:pPr>
            <a:r>
              <a:rPr b="1" lang="en-US" sz="2000">
                <a:solidFill>
                  <a:schemeClr val="dk1"/>
                </a:solidFill>
                <a:latin typeface="Open Sans"/>
                <a:ea typeface="Open Sans"/>
                <a:cs typeface="Open Sans"/>
                <a:sym typeface="Open Sans"/>
              </a:rPr>
              <a:t>Mediator burnout </a:t>
            </a:r>
            <a:r>
              <a:rPr lang="en-US" sz="2000">
                <a:solidFill>
                  <a:schemeClr val="dk1"/>
                </a:solidFill>
                <a:latin typeface="Open Sans"/>
                <a:ea typeface="Open Sans"/>
                <a:cs typeface="Open Sans"/>
                <a:sym typeface="Open Sans"/>
              </a:rPr>
              <a:t>is not only linked to the intensity of the conflicts themselves, but also to the way they resonate with their own experiences and emotions. </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1000"/>
              </a:spcAft>
              <a:buClr>
                <a:schemeClr val="dk1"/>
              </a:buClr>
              <a:buSzPts val="2000"/>
              <a:buFont typeface="Open Sans"/>
              <a:buChar char="●"/>
            </a:pPr>
            <a:r>
              <a:rPr lang="en-US" sz="2000">
                <a:solidFill>
                  <a:schemeClr val="dk1"/>
                </a:solidFill>
                <a:latin typeface="Open Sans"/>
                <a:ea typeface="Open Sans"/>
                <a:cs typeface="Open Sans"/>
                <a:sym typeface="Open Sans"/>
              </a:rPr>
              <a:t>When mediators fail to take care of their own emotional boundaries, they risk </a:t>
            </a:r>
            <a:r>
              <a:rPr b="1" lang="en-US" sz="2000">
                <a:solidFill>
                  <a:schemeClr val="dk1"/>
                </a:solidFill>
                <a:latin typeface="Open Sans"/>
                <a:ea typeface="Open Sans"/>
                <a:cs typeface="Open Sans"/>
                <a:sym typeface="Open Sans"/>
              </a:rPr>
              <a:t>prolonging the impact of conflict in their own lives</a:t>
            </a:r>
            <a:r>
              <a:rPr lang="en-US" sz="2000">
                <a:solidFill>
                  <a:schemeClr val="dk1"/>
                </a:solidFill>
                <a:latin typeface="Open Sans"/>
                <a:ea typeface="Open Sans"/>
                <a:cs typeface="Open Sans"/>
                <a:sym typeface="Open Sans"/>
              </a:rPr>
              <a:t>, losing their objectivity and becoming progressively engulfed by stress, anxiety, and cynicism.</a:t>
            </a:r>
            <a:endParaRPr sz="2000">
              <a:solidFill>
                <a:schemeClr val="dk1"/>
              </a:solidFill>
              <a:latin typeface="Open Sans"/>
              <a:ea typeface="Open Sans"/>
              <a:cs typeface="Open Sans"/>
              <a:sym typeface="Open Sans"/>
            </a:endParaRPr>
          </a:p>
        </p:txBody>
      </p:sp>
    </p:spTree>
  </p:cSld>
  <p:clrMapOvr>
    <a:masterClrMapping/>
  </p:clrMapOvr>
</p:sld>
</file>

<file path=ppt/slides/slide1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0" name="Shape 1300"/>
        <p:cNvGrpSpPr/>
        <p:nvPr/>
      </p:nvGrpSpPr>
      <p:grpSpPr>
        <a:xfrm>
          <a:off x="0" y="0"/>
          <a:ext cx="0" cy="0"/>
          <a:chOff x="0" y="0"/>
          <a:chExt cx="0" cy="0"/>
        </a:xfrm>
      </p:grpSpPr>
      <p:pic>
        <p:nvPicPr>
          <p:cNvPr id="1301" name="Google Shape;1301;g31e3dac571a_0_113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02" name="Google Shape;1302;g31e3dac571a_0_1139"/>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Understanding Stress and Trauma</a:t>
            </a:r>
            <a:endParaRPr b="1" i="0" sz="4000" u="none" cap="none" strike="noStrike">
              <a:solidFill>
                <a:srgbClr val="000000"/>
              </a:solidFill>
              <a:latin typeface="Open Sans"/>
              <a:ea typeface="Open Sans"/>
              <a:cs typeface="Open Sans"/>
              <a:sym typeface="Open Sans"/>
            </a:endParaRPr>
          </a:p>
        </p:txBody>
      </p:sp>
      <p:sp>
        <p:nvSpPr>
          <p:cNvPr id="1303" name="Google Shape;1303;g31e3dac571a_0_1139"/>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Stress </a:t>
            </a:r>
            <a:r>
              <a:rPr lang="en-US" sz="1800">
                <a:solidFill>
                  <a:schemeClr val="dk1"/>
                </a:solidFill>
                <a:latin typeface="Open Sans"/>
                <a:ea typeface="Open Sans"/>
                <a:cs typeface="Open Sans"/>
                <a:sym typeface="Open Sans"/>
              </a:rPr>
              <a:t>is the body's physiological adaptive response to our changing environment. Three essential phases characterize stress: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The body's alarm phase</a:t>
            </a:r>
            <a:r>
              <a:rPr lang="en-US" sz="1800">
                <a:solidFill>
                  <a:schemeClr val="dk1"/>
                </a:solidFill>
                <a:latin typeface="Open Sans"/>
                <a:ea typeface="Open Sans"/>
                <a:cs typeface="Open Sans"/>
                <a:sym typeface="Open Sans"/>
              </a:rPr>
              <a:t>: As soon as it is confronted with a situation assessed as stressful, the body reacts immediately to prepare for fight or flight.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Resistance phase: </a:t>
            </a:r>
            <a:r>
              <a:rPr lang="en-US" sz="1800">
                <a:solidFill>
                  <a:schemeClr val="dk1"/>
                </a:solidFill>
                <a:latin typeface="Open Sans"/>
                <a:ea typeface="Open Sans"/>
                <a:cs typeface="Open Sans"/>
                <a:sym typeface="Open Sans"/>
              </a:rPr>
              <a:t>Shortly after the first phase, if the stressful situation persists, the body enters a resistance phase against the invader. The body prepares for the energy expenditure required to respond to the stressful situation.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80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The exhaustion phase: </a:t>
            </a:r>
            <a:r>
              <a:rPr lang="en-US" sz="1800">
                <a:solidFill>
                  <a:schemeClr val="dk1"/>
                </a:solidFill>
                <a:latin typeface="Open Sans"/>
                <a:ea typeface="Open Sans"/>
                <a:cs typeface="Open Sans"/>
                <a:sym typeface="Open Sans"/>
              </a:rPr>
              <a:t>If the stressful situation is prolonged or intensified, the body enters the exhaustion phase, as its capacities are overwhelmed. </a:t>
            </a:r>
            <a:endParaRPr b="1" sz="1800">
              <a:solidFill>
                <a:schemeClr val="dk1"/>
              </a:solidFill>
              <a:latin typeface="Open Sans"/>
              <a:ea typeface="Open Sans"/>
              <a:cs typeface="Open Sans"/>
              <a:sym typeface="Open Sans"/>
            </a:endParaRPr>
          </a:p>
        </p:txBody>
      </p:sp>
    </p:spTree>
  </p:cSld>
  <p:clrMapOvr>
    <a:masterClrMapping/>
  </p:clrMapOvr>
</p:sld>
</file>

<file path=ppt/slides/slide1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08" name="Shape 1308"/>
        <p:cNvGrpSpPr/>
        <p:nvPr/>
      </p:nvGrpSpPr>
      <p:grpSpPr>
        <a:xfrm>
          <a:off x="0" y="0"/>
          <a:ext cx="0" cy="0"/>
          <a:chOff x="0" y="0"/>
          <a:chExt cx="0" cy="0"/>
        </a:xfrm>
      </p:grpSpPr>
      <p:pic>
        <p:nvPicPr>
          <p:cNvPr id="1309" name="Google Shape;1309;g31e3dac571a_0_114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10" name="Google Shape;1310;g31e3dac571a_0_1146"/>
          <p:cNvSpPr txBox="1"/>
          <p:nvPr/>
        </p:nvSpPr>
        <p:spPr>
          <a:xfrm>
            <a:off x="925899" y="732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Understanding Stress and Trauma</a:t>
            </a:r>
            <a:endParaRPr b="1" i="0" sz="4000" u="none" cap="none" strike="noStrike">
              <a:solidFill>
                <a:srgbClr val="000000"/>
              </a:solidFill>
              <a:latin typeface="Open Sans"/>
              <a:ea typeface="Open Sans"/>
              <a:cs typeface="Open Sans"/>
              <a:sym typeface="Open Sans"/>
            </a:endParaRPr>
          </a:p>
        </p:txBody>
      </p:sp>
      <p:sp>
        <p:nvSpPr>
          <p:cNvPr id="1311" name="Google Shape;1311;g31e3dac571a_0_1146"/>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ctr">
              <a:lnSpc>
                <a:spcPct val="115833"/>
              </a:lnSpc>
              <a:spcBef>
                <a:spcPts val="1200"/>
              </a:spcBef>
              <a:spcAft>
                <a:spcPts val="800"/>
              </a:spcAft>
              <a:buNone/>
            </a:pPr>
            <a:r>
              <a:rPr b="1" lang="en-US" sz="2600">
                <a:solidFill>
                  <a:schemeClr val="dk1"/>
                </a:solidFill>
                <a:latin typeface="Open Sans"/>
                <a:ea typeface="Open Sans"/>
                <a:cs typeface="Open Sans"/>
                <a:sym typeface="Open Sans"/>
              </a:rPr>
              <a:t>What are the effects of stress on the human body? </a:t>
            </a:r>
            <a:endParaRPr b="1" sz="2600">
              <a:solidFill>
                <a:schemeClr val="dk1"/>
              </a:solidFill>
              <a:latin typeface="Open Sans"/>
              <a:ea typeface="Open Sans"/>
              <a:cs typeface="Open Sans"/>
              <a:sym typeface="Open Sans"/>
            </a:endParaRPr>
          </a:p>
        </p:txBody>
      </p:sp>
    </p:spTree>
  </p:cSld>
  <p:clrMapOvr>
    <a:masterClrMapping/>
  </p:clrMapOvr>
</p:sld>
</file>

<file path=ppt/slides/slide1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6" name="Shape 1316"/>
        <p:cNvGrpSpPr/>
        <p:nvPr/>
      </p:nvGrpSpPr>
      <p:grpSpPr>
        <a:xfrm>
          <a:off x="0" y="0"/>
          <a:ext cx="0" cy="0"/>
          <a:chOff x="0" y="0"/>
          <a:chExt cx="0" cy="0"/>
        </a:xfrm>
      </p:grpSpPr>
      <p:pic>
        <p:nvPicPr>
          <p:cNvPr id="1317" name="Google Shape;1317;g31e3dac571a_0_115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18" name="Google Shape;1318;g31e3dac571a_0_1153"/>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Symptoms of Chronic Stress</a:t>
            </a:r>
            <a:endParaRPr b="1" i="0" sz="4000" u="none" cap="none" strike="noStrike">
              <a:solidFill>
                <a:srgbClr val="000000"/>
              </a:solidFill>
              <a:latin typeface="Open Sans"/>
              <a:ea typeface="Open Sans"/>
              <a:cs typeface="Open Sans"/>
              <a:sym typeface="Open Sans"/>
            </a:endParaRPr>
          </a:p>
        </p:txBody>
      </p:sp>
      <p:sp>
        <p:nvSpPr>
          <p:cNvPr id="1319" name="Google Shape;1319;g31e3dac571a_0_1153"/>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b="1" lang="en-US" sz="1800">
                <a:solidFill>
                  <a:schemeClr val="dk1"/>
                </a:solidFill>
                <a:latin typeface="Open Sans"/>
                <a:ea typeface="Open Sans"/>
                <a:cs typeface="Open Sans"/>
                <a:sym typeface="Open Sans"/>
              </a:rPr>
              <a:t>Physical symptoms</a:t>
            </a:r>
            <a:r>
              <a:rPr lang="en-US" sz="1800">
                <a:solidFill>
                  <a:schemeClr val="dk1"/>
                </a:solidFill>
                <a:latin typeface="Open Sans"/>
                <a:ea typeface="Open Sans"/>
                <a:cs typeface="Open Sans"/>
                <a:sym typeface="Open Sans"/>
              </a:rPr>
              <a:t>: Pain, headaches, muscle aches, joint pains, etc., sleep, appetite and digestion disorders, unusual sweating, and more;</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b="1" lang="en-US" sz="1800">
                <a:solidFill>
                  <a:schemeClr val="dk1"/>
                </a:solidFill>
                <a:latin typeface="Open Sans"/>
                <a:ea typeface="Open Sans"/>
                <a:cs typeface="Open Sans"/>
                <a:sym typeface="Open Sans"/>
              </a:rPr>
              <a:t>Emotional symptoms</a:t>
            </a:r>
            <a:r>
              <a:rPr lang="en-US" sz="1800">
                <a:solidFill>
                  <a:schemeClr val="dk1"/>
                </a:solidFill>
                <a:latin typeface="Open Sans"/>
                <a:ea typeface="Open Sans"/>
                <a:cs typeface="Open Sans"/>
                <a:sym typeface="Open Sans"/>
              </a:rPr>
              <a:t>: Heightened sensitivity and nervousness, crying spells, anxiety, excitement, sadness, feelings of unease, and more;</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b="1" lang="en-US" sz="1800">
                <a:solidFill>
                  <a:schemeClr val="dk1"/>
                </a:solidFill>
                <a:latin typeface="Open Sans"/>
                <a:ea typeface="Open Sans"/>
                <a:cs typeface="Open Sans"/>
                <a:sym typeface="Open Sans"/>
              </a:rPr>
              <a:t>Intellectual symptoms</a:t>
            </a:r>
            <a:r>
              <a:rPr lang="en-US" sz="1800">
                <a:solidFill>
                  <a:schemeClr val="dk1"/>
                </a:solidFill>
                <a:latin typeface="Open Sans"/>
                <a:ea typeface="Open Sans"/>
                <a:cs typeface="Open Sans"/>
                <a:sym typeface="Open Sans"/>
              </a:rPr>
              <a:t>: Disturbed concentration leading to errors and forgetfulness, difficulty in taking initiative or making decisions, and more.</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These symptoms have </a:t>
            </a:r>
            <a:r>
              <a:rPr b="1" lang="en-US" sz="1800">
                <a:solidFill>
                  <a:schemeClr val="dk1"/>
                </a:solidFill>
                <a:latin typeface="Open Sans"/>
                <a:ea typeface="Open Sans"/>
                <a:cs typeface="Open Sans"/>
                <a:sym typeface="Open Sans"/>
              </a:rPr>
              <a:t>repercussions on behavior:</a:t>
            </a:r>
            <a:r>
              <a:rPr lang="en-US" sz="1800">
                <a:solidFill>
                  <a:schemeClr val="dk1"/>
                </a:solidFill>
                <a:latin typeface="Open Sans"/>
                <a:ea typeface="Open Sans"/>
                <a:cs typeface="Open Sans"/>
                <a:sym typeface="Open Sans"/>
              </a:rPr>
              <a:t> Use of sedatives or stimulants, withdrawal, difficulty in cooperating, reduction in social activities, aggressiveness, and more.</a:t>
            </a:r>
            <a:endParaRPr sz="1800">
              <a:solidFill>
                <a:schemeClr val="dk1"/>
              </a:solidFill>
              <a:latin typeface="Open Sans"/>
              <a:ea typeface="Open Sans"/>
              <a:cs typeface="Open Sans"/>
              <a:sym typeface="Open Sans"/>
            </a:endParaRPr>
          </a:p>
          <a:p>
            <a:pPr indent="0" lvl="0" marL="0" rtl="0" algn="ctr">
              <a:lnSpc>
                <a:spcPct val="115833"/>
              </a:lnSpc>
              <a:spcBef>
                <a:spcPts val="1200"/>
              </a:spcBef>
              <a:spcAft>
                <a:spcPts val="800"/>
              </a:spcAft>
              <a:buNone/>
            </a:pPr>
            <a:r>
              <a:rPr b="1" lang="en-US" sz="1800">
                <a:solidFill>
                  <a:schemeClr val="dk1"/>
                </a:solidFill>
                <a:latin typeface="Open Sans"/>
                <a:ea typeface="Open Sans"/>
                <a:cs typeface="Open Sans"/>
                <a:sym typeface="Open Sans"/>
              </a:rPr>
              <a:t>If the stressful situation continues, the preceding symptoms set in or worsen, leading to physical and mental deterioration that may even be irreversible.</a:t>
            </a:r>
            <a:endParaRPr b="1" sz="1800">
              <a:solidFill>
                <a:schemeClr val="dk1"/>
              </a:solidFill>
              <a:latin typeface="Open Sans"/>
              <a:ea typeface="Open Sans"/>
              <a:cs typeface="Open Sans"/>
              <a:sym typeface="Open Sans"/>
            </a:endParaRPr>
          </a:p>
        </p:txBody>
      </p:sp>
    </p:spTree>
  </p:cSld>
  <p:clrMapOvr>
    <a:masterClrMapping/>
  </p:clrMapOvr>
</p:sld>
</file>

<file path=ppt/slides/slide1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24" name="Shape 1324"/>
        <p:cNvGrpSpPr/>
        <p:nvPr/>
      </p:nvGrpSpPr>
      <p:grpSpPr>
        <a:xfrm>
          <a:off x="0" y="0"/>
          <a:ext cx="0" cy="0"/>
          <a:chOff x="0" y="0"/>
          <a:chExt cx="0" cy="0"/>
        </a:xfrm>
      </p:grpSpPr>
      <p:pic>
        <p:nvPicPr>
          <p:cNvPr id="1325" name="Google Shape;1325;g31e3dac571a_0_116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26" name="Google Shape;1326;g31e3dac571a_0_1160"/>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Understanding Trauma</a:t>
            </a:r>
            <a:endParaRPr b="1" i="0" sz="4000" u="none" cap="none" strike="noStrike">
              <a:solidFill>
                <a:srgbClr val="000000"/>
              </a:solidFill>
              <a:latin typeface="Open Sans"/>
              <a:ea typeface="Open Sans"/>
              <a:cs typeface="Open Sans"/>
              <a:sym typeface="Open Sans"/>
            </a:endParaRPr>
          </a:p>
        </p:txBody>
      </p:sp>
      <p:sp>
        <p:nvSpPr>
          <p:cNvPr id="1327" name="Google Shape;1327;g31e3dac571a_0_1160"/>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l">
              <a:lnSpc>
                <a:spcPct val="115833"/>
              </a:lnSpc>
              <a:spcBef>
                <a:spcPts val="1200"/>
              </a:spcBef>
              <a:spcAft>
                <a:spcPts val="0"/>
              </a:spcAft>
              <a:buNone/>
            </a:pPr>
            <a:r>
              <a:t/>
            </a:r>
            <a:endParaRPr sz="18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rPr b="1" lang="en-US" sz="1800">
                <a:solidFill>
                  <a:schemeClr val="dk1"/>
                </a:solidFill>
                <a:latin typeface="Open Sans"/>
                <a:ea typeface="Open Sans"/>
                <a:cs typeface="Open Sans"/>
                <a:sym typeface="Open Sans"/>
              </a:rPr>
              <a:t>Trauma </a:t>
            </a:r>
            <a:r>
              <a:rPr lang="en-US" sz="1800">
                <a:solidFill>
                  <a:schemeClr val="dk1"/>
                </a:solidFill>
                <a:latin typeface="Open Sans"/>
                <a:ea typeface="Open Sans"/>
                <a:cs typeface="Open Sans"/>
                <a:sym typeface="Open Sans"/>
              </a:rPr>
              <a:t>is the individual's natural, adaptive reaction to a potentially traumatic event, and can have significant consequences for the individual's experience and behavior. Trauma is a high, prolonged and repeated level of alarm from the traumatic situation experienced in the past that leads to hypersensitivity to stress. </a:t>
            </a:r>
            <a:endParaRPr sz="18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rPr lang="en-US" sz="1800">
                <a:solidFill>
                  <a:schemeClr val="dk1"/>
                </a:solidFill>
                <a:latin typeface="Open Sans"/>
                <a:ea typeface="Open Sans"/>
                <a:cs typeface="Open Sans"/>
                <a:sym typeface="Open Sans"/>
              </a:rPr>
              <a:t>There may be a </a:t>
            </a:r>
            <a:r>
              <a:rPr b="1" lang="en-US" sz="1800">
                <a:solidFill>
                  <a:schemeClr val="dk1"/>
                </a:solidFill>
                <a:latin typeface="Open Sans"/>
                <a:ea typeface="Open Sans"/>
                <a:cs typeface="Open Sans"/>
                <a:sym typeface="Open Sans"/>
              </a:rPr>
              <a:t>rupture:</a:t>
            </a:r>
            <a:endParaRPr b="1" sz="1800">
              <a:solidFill>
                <a:schemeClr val="dk1"/>
              </a:solidFill>
              <a:latin typeface="Open Sans"/>
              <a:ea typeface="Open Sans"/>
              <a:cs typeface="Open Sans"/>
              <a:sym typeface="Open Sans"/>
            </a:endParaRPr>
          </a:p>
          <a:p>
            <a:pPr indent="-342900" lvl="1" marL="914400" rtl="0" algn="l">
              <a:lnSpc>
                <a:spcPct val="115833"/>
              </a:lnSpc>
              <a:spcBef>
                <a:spcPts val="1200"/>
              </a:spcBef>
              <a:spcAft>
                <a:spcPts val="0"/>
              </a:spcAft>
              <a:buClr>
                <a:schemeClr val="dk1"/>
              </a:buClr>
              <a:buSzPts val="1800"/>
              <a:buFont typeface="Open Sans"/>
              <a:buAutoNum type="alphaLcPeriod"/>
            </a:pPr>
            <a:r>
              <a:rPr b="1" lang="en-US" sz="1800">
                <a:solidFill>
                  <a:schemeClr val="dk1"/>
                </a:solidFill>
                <a:latin typeface="Open Sans"/>
                <a:ea typeface="Open Sans"/>
                <a:cs typeface="Open Sans"/>
                <a:sym typeface="Open Sans"/>
              </a:rPr>
              <a:t>Relationship to things and the world: </a:t>
            </a:r>
            <a:r>
              <a:rPr lang="en-US" sz="1800">
                <a:solidFill>
                  <a:schemeClr val="dk1"/>
                </a:solidFill>
                <a:latin typeface="Open Sans"/>
                <a:ea typeface="Open Sans"/>
                <a:cs typeface="Open Sans"/>
                <a:sym typeface="Open Sans"/>
              </a:rPr>
              <a:t>Meaning of life, death, age, profession, work, school, parenthood, money, home, independence, etc.</a:t>
            </a:r>
            <a:endParaRPr sz="1800">
              <a:solidFill>
                <a:schemeClr val="dk1"/>
              </a:solidFill>
              <a:latin typeface="Open Sans"/>
              <a:ea typeface="Open Sans"/>
              <a:cs typeface="Open Sans"/>
              <a:sym typeface="Open Sans"/>
            </a:endParaRPr>
          </a:p>
          <a:p>
            <a:pPr indent="-342900" lvl="1" marL="914400" rtl="0" algn="l">
              <a:lnSpc>
                <a:spcPct val="115833"/>
              </a:lnSpc>
              <a:spcBef>
                <a:spcPts val="1200"/>
              </a:spcBef>
              <a:spcAft>
                <a:spcPts val="0"/>
              </a:spcAft>
              <a:buClr>
                <a:schemeClr val="dk1"/>
              </a:buClr>
              <a:buSzPts val="1800"/>
              <a:buFont typeface="Open Sans"/>
              <a:buAutoNum type="alphaLcPeriod"/>
            </a:pPr>
            <a:r>
              <a:rPr b="1" lang="en-US" sz="1800">
                <a:solidFill>
                  <a:schemeClr val="dk1"/>
                </a:solidFill>
                <a:latin typeface="Open Sans"/>
                <a:ea typeface="Open Sans"/>
                <a:cs typeface="Open Sans"/>
                <a:sym typeface="Open Sans"/>
              </a:rPr>
              <a:t>Style and rhythm of life: </a:t>
            </a:r>
            <a:r>
              <a:rPr lang="en-US" sz="1800">
                <a:solidFill>
                  <a:schemeClr val="dk1"/>
                </a:solidFill>
                <a:latin typeface="Open Sans"/>
                <a:ea typeface="Open Sans"/>
                <a:cs typeface="Open Sans"/>
                <a:sym typeface="Open Sans"/>
              </a:rPr>
              <a:t>Life on hold (impossibility of projecting into the future feeds anxiety), rupture of history (individual and collective).</a:t>
            </a:r>
            <a:endParaRPr sz="1800">
              <a:solidFill>
                <a:schemeClr val="dk1"/>
              </a:solidFill>
              <a:latin typeface="Open Sans"/>
              <a:ea typeface="Open Sans"/>
              <a:cs typeface="Open Sans"/>
              <a:sym typeface="Open Sans"/>
            </a:endParaRPr>
          </a:p>
          <a:p>
            <a:pPr indent="0" lvl="0" marL="0" rtl="0" algn="ctr">
              <a:lnSpc>
                <a:spcPct val="115833"/>
              </a:lnSpc>
              <a:spcBef>
                <a:spcPts val="1200"/>
              </a:spcBef>
              <a:spcAft>
                <a:spcPts val="800"/>
              </a:spcAft>
              <a:buNone/>
            </a:pPr>
            <a:r>
              <a:t/>
            </a:r>
            <a:endParaRPr b="1" sz="1800">
              <a:solidFill>
                <a:schemeClr val="dk1"/>
              </a:solidFill>
              <a:latin typeface="Open Sans"/>
              <a:ea typeface="Open Sans"/>
              <a:cs typeface="Open Sans"/>
              <a:sym typeface="Open Sans"/>
            </a:endParaRPr>
          </a:p>
        </p:txBody>
      </p:sp>
    </p:spTree>
  </p:cSld>
  <p:clrMapOvr>
    <a:masterClrMapping/>
  </p:clrMapOvr>
</p:sld>
</file>

<file path=ppt/slides/slide1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32" name="Shape 1332"/>
        <p:cNvGrpSpPr/>
        <p:nvPr/>
      </p:nvGrpSpPr>
      <p:grpSpPr>
        <a:xfrm>
          <a:off x="0" y="0"/>
          <a:ext cx="0" cy="0"/>
          <a:chOff x="0" y="0"/>
          <a:chExt cx="0" cy="0"/>
        </a:xfrm>
      </p:grpSpPr>
      <p:pic>
        <p:nvPicPr>
          <p:cNvPr id="1333" name="Google Shape;1333;g31e3dac571a_0_116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34" name="Google Shape;1334;g31e3dac571a_0_1167"/>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Understanding Trauma</a:t>
            </a:r>
            <a:endParaRPr b="1" i="0" sz="4000" u="none" cap="none" strike="noStrike">
              <a:solidFill>
                <a:srgbClr val="000000"/>
              </a:solidFill>
              <a:latin typeface="Open Sans"/>
              <a:ea typeface="Open Sans"/>
              <a:cs typeface="Open Sans"/>
              <a:sym typeface="Open Sans"/>
            </a:endParaRPr>
          </a:p>
        </p:txBody>
      </p:sp>
      <p:sp>
        <p:nvSpPr>
          <p:cNvPr id="1335" name="Google Shape;1335;g31e3dac571a_0_1167"/>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800"/>
              </a:spcAft>
              <a:buNone/>
            </a:pPr>
            <a:r>
              <a:rPr b="1" lang="en-US" sz="2200">
                <a:solidFill>
                  <a:schemeClr val="dk1"/>
                </a:solidFill>
                <a:latin typeface="Open Sans"/>
                <a:ea typeface="Open Sans"/>
                <a:cs typeface="Open Sans"/>
                <a:sym typeface="Open Sans"/>
              </a:rPr>
              <a:t>Post-traumatic stress disorder (PTSD) </a:t>
            </a:r>
            <a:r>
              <a:rPr lang="en-US" sz="2200">
                <a:solidFill>
                  <a:schemeClr val="dk1"/>
                </a:solidFill>
                <a:latin typeface="Open Sans"/>
                <a:ea typeface="Open Sans"/>
                <a:cs typeface="Open Sans"/>
                <a:sym typeface="Open Sans"/>
              </a:rPr>
              <a:t>is a disorder that can develop following exposure to an event or series of events that are extremely threatening and horrific in nature, usually prolonged and/or repetitive, from which it is difficult or impossible to escape.</a:t>
            </a:r>
            <a:endParaRPr b="1" sz="2200">
              <a:solidFill>
                <a:schemeClr val="dk1"/>
              </a:solidFill>
              <a:latin typeface="Open Sans"/>
              <a:ea typeface="Open Sans"/>
              <a:cs typeface="Open Sans"/>
              <a:sym typeface="Open Sans"/>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pic>
        <p:nvPicPr>
          <p:cNvPr id="217" name="Google Shape;217;g31e3dac571a_0_11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18" name="Google Shape;218;g31e3dac571a_0_118"/>
          <p:cNvSpPr txBox="1"/>
          <p:nvPr/>
        </p:nvSpPr>
        <p:spPr>
          <a:xfrm>
            <a:off x="909450" y="625000"/>
            <a:ext cx="8075700" cy="121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4020">
                <a:solidFill>
                  <a:srgbClr val="000000"/>
                </a:solidFill>
                <a:latin typeface="Helvetica Neue"/>
                <a:ea typeface="Helvetica Neue"/>
                <a:cs typeface="Helvetica Neue"/>
                <a:sym typeface="Helvetica Neue"/>
              </a:rPr>
              <a:t>The Conflict Hippo: Defining Needs</a:t>
            </a:r>
            <a:endParaRPr b="1" sz="4020">
              <a:solidFill>
                <a:srgbClr val="000000"/>
              </a:solidFill>
              <a:latin typeface="Helvetica Neue"/>
              <a:ea typeface="Helvetica Neue"/>
              <a:cs typeface="Helvetica Neue"/>
              <a:sym typeface="Helvetica Neue"/>
            </a:endParaRPr>
          </a:p>
        </p:txBody>
      </p:sp>
      <p:sp>
        <p:nvSpPr>
          <p:cNvPr id="219" name="Google Shape;219;g31e3dac571a_0_118"/>
          <p:cNvSpPr txBox="1"/>
          <p:nvPr/>
        </p:nvSpPr>
        <p:spPr>
          <a:xfrm>
            <a:off x="5487249" y="2407088"/>
            <a:ext cx="4633800" cy="3387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800">
                <a:solidFill>
                  <a:srgbClr val="000000"/>
                </a:solidFill>
                <a:latin typeface="Open Sans"/>
                <a:ea typeface="Open Sans"/>
                <a:cs typeface="Open Sans"/>
                <a:sym typeface="Open Sans"/>
              </a:rPr>
              <a:t>Maslow’s Hierarchy of Needs describes that all humans have the following basic </a:t>
            </a:r>
            <a:r>
              <a:rPr b="1" lang="en-US" sz="1800">
                <a:solidFill>
                  <a:srgbClr val="000000"/>
                </a:solidFill>
                <a:latin typeface="Open Sans"/>
                <a:ea typeface="Open Sans"/>
                <a:cs typeface="Open Sans"/>
                <a:sym typeface="Open Sans"/>
              </a:rPr>
              <a:t>needs</a:t>
            </a:r>
            <a:r>
              <a:rPr lang="en-US" sz="1800">
                <a:solidFill>
                  <a:srgbClr val="000000"/>
                </a:solidFill>
                <a:latin typeface="Open Sans"/>
                <a:ea typeface="Open Sans"/>
                <a:cs typeface="Open Sans"/>
                <a:sym typeface="Open Sans"/>
              </a:rPr>
              <a:t>:</a:t>
            </a:r>
            <a:endParaRPr sz="1800">
              <a:solidFill>
                <a:srgbClr val="000000"/>
              </a:solidFill>
              <a:latin typeface="Open Sans"/>
              <a:ea typeface="Open Sans"/>
              <a:cs typeface="Open Sans"/>
              <a:sym typeface="Open Sans"/>
            </a:endParaRPr>
          </a:p>
          <a:p>
            <a:pPr indent="-342900" lvl="0" marL="457200" rtl="0" algn="l">
              <a:lnSpc>
                <a:spcPct val="115000"/>
              </a:lnSpc>
              <a:spcBef>
                <a:spcPts val="10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Psychological needs</a:t>
            </a:r>
            <a:endParaRPr sz="1800">
              <a:solidFill>
                <a:srgbClr val="000000"/>
              </a:solidFill>
              <a:latin typeface="Open Sans"/>
              <a:ea typeface="Open Sans"/>
              <a:cs typeface="Open Sans"/>
              <a:sym typeface="Open Sans"/>
            </a:endParaRPr>
          </a:p>
          <a:p>
            <a:pPr indent="-342900" lvl="0" marL="457200" rtl="0" algn="l">
              <a:lnSpc>
                <a:spcPct val="115000"/>
              </a:lnSpc>
              <a:spcBef>
                <a:spcPts val="10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Safety and Security</a:t>
            </a:r>
            <a:endParaRPr sz="1800">
              <a:solidFill>
                <a:srgbClr val="000000"/>
              </a:solidFill>
              <a:latin typeface="Open Sans"/>
              <a:ea typeface="Open Sans"/>
              <a:cs typeface="Open Sans"/>
              <a:sym typeface="Open Sans"/>
            </a:endParaRPr>
          </a:p>
          <a:p>
            <a:pPr indent="-342900" lvl="0" marL="457200" rtl="0" algn="l">
              <a:lnSpc>
                <a:spcPct val="115000"/>
              </a:lnSpc>
              <a:spcBef>
                <a:spcPts val="10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Love and Belonging</a:t>
            </a:r>
            <a:endParaRPr sz="1800">
              <a:solidFill>
                <a:srgbClr val="000000"/>
              </a:solidFill>
              <a:latin typeface="Open Sans"/>
              <a:ea typeface="Open Sans"/>
              <a:cs typeface="Open Sans"/>
              <a:sym typeface="Open Sans"/>
            </a:endParaRPr>
          </a:p>
          <a:p>
            <a:pPr indent="-342900" lvl="0" marL="457200" rtl="0" algn="l">
              <a:lnSpc>
                <a:spcPct val="115000"/>
              </a:lnSpc>
              <a:spcBef>
                <a:spcPts val="10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Self-Esteem</a:t>
            </a:r>
            <a:endParaRPr sz="1800">
              <a:solidFill>
                <a:srgbClr val="000000"/>
              </a:solidFill>
              <a:latin typeface="Open Sans"/>
              <a:ea typeface="Open Sans"/>
              <a:cs typeface="Open Sans"/>
              <a:sym typeface="Open Sans"/>
            </a:endParaRPr>
          </a:p>
          <a:p>
            <a:pPr indent="-342900" lvl="0" marL="457200" rtl="0" algn="l">
              <a:lnSpc>
                <a:spcPct val="115000"/>
              </a:lnSpc>
              <a:spcBef>
                <a:spcPts val="1000"/>
              </a:spcBef>
              <a:spcAft>
                <a:spcPts val="1000"/>
              </a:spcAft>
              <a:buClr>
                <a:srgbClr val="000000"/>
              </a:buClr>
              <a:buSzPts val="1800"/>
              <a:buFont typeface="Open Sans"/>
              <a:buChar char="•"/>
            </a:pPr>
            <a:r>
              <a:rPr lang="en-US" sz="1800">
                <a:solidFill>
                  <a:srgbClr val="000000"/>
                </a:solidFill>
                <a:latin typeface="Open Sans"/>
                <a:ea typeface="Open Sans"/>
                <a:cs typeface="Open Sans"/>
                <a:sym typeface="Open Sans"/>
              </a:rPr>
              <a:t>Self-Actualization</a:t>
            </a:r>
            <a:endParaRPr sz="1800">
              <a:solidFill>
                <a:srgbClr val="000000"/>
              </a:solidFill>
              <a:latin typeface="Open Sans"/>
              <a:ea typeface="Open Sans"/>
              <a:cs typeface="Open Sans"/>
              <a:sym typeface="Open Sans"/>
            </a:endParaRPr>
          </a:p>
        </p:txBody>
      </p:sp>
      <p:pic>
        <p:nvPicPr>
          <p:cNvPr descr="A rainbow pyramid with text&#10;&#10;Description automatically generated" id="220" name="Google Shape;220;g31e3dac571a_0_118"/>
          <p:cNvPicPr preferRelativeResize="0"/>
          <p:nvPr/>
        </p:nvPicPr>
        <p:blipFill>
          <a:blip r:embed="rId4">
            <a:alphaModFix/>
          </a:blip>
          <a:stretch>
            <a:fillRect/>
          </a:stretch>
        </p:blipFill>
        <p:spPr>
          <a:xfrm>
            <a:off x="1487575" y="2661250"/>
            <a:ext cx="2878700" cy="2878700"/>
          </a:xfrm>
          <a:prstGeom prst="rect">
            <a:avLst/>
          </a:prstGeom>
          <a:noFill/>
          <a:ln>
            <a:noFill/>
          </a:ln>
        </p:spPr>
      </p:pic>
    </p:spTree>
  </p:cSld>
  <p:clrMapOvr>
    <a:masterClrMapping/>
  </p:clrMapOvr>
</p:sld>
</file>

<file path=ppt/slides/slide1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0" name="Shape 1340"/>
        <p:cNvGrpSpPr/>
        <p:nvPr/>
      </p:nvGrpSpPr>
      <p:grpSpPr>
        <a:xfrm>
          <a:off x="0" y="0"/>
          <a:ext cx="0" cy="0"/>
          <a:chOff x="0" y="0"/>
          <a:chExt cx="0" cy="0"/>
        </a:xfrm>
      </p:grpSpPr>
      <p:pic>
        <p:nvPicPr>
          <p:cNvPr id="1341" name="Google Shape;1341;g31e3dac571a_0_117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42" name="Google Shape;1342;g31e3dac571a_0_1174"/>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Understanding Trauma</a:t>
            </a:r>
            <a:endParaRPr b="1" i="0" sz="4000" u="none" cap="none" strike="noStrike">
              <a:solidFill>
                <a:srgbClr val="000000"/>
              </a:solidFill>
              <a:latin typeface="Open Sans"/>
              <a:ea typeface="Open Sans"/>
              <a:cs typeface="Open Sans"/>
              <a:sym typeface="Open Sans"/>
            </a:endParaRPr>
          </a:p>
        </p:txBody>
      </p:sp>
      <p:sp>
        <p:nvSpPr>
          <p:cNvPr id="1343" name="Google Shape;1343;g31e3dac571a_0_1174"/>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l">
              <a:lnSpc>
                <a:spcPct val="115833"/>
              </a:lnSpc>
              <a:spcBef>
                <a:spcPts val="1200"/>
              </a:spcBef>
              <a:spcAft>
                <a:spcPts val="0"/>
              </a:spcAft>
              <a:buNone/>
            </a:pPr>
            <a:r>
              <a:t/>
            </a:r>
            <a:endParaRPr sz="20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rPr b="1" lang="en-US" sz="2000">
                <a:solidFill>
                  <a:schemeClr val="dk1"/>
                </a:solidFill>
                <a:latin typeface="Open Sans"/>
                <a:ea typeface="Open Sans"/>
                <a:cs typeface="Open Sans"/>
                <a:sym typeface="Open Sans"/>
              </a:rPr>
              <a:t>Signs of trauma: </a:t>
            </a:r>
            <a:r>
              <a:rPr lang="en-US" sz="2000">
                <a:solidFill>
                  <a:schemeClr val="dk1"/>
                </a:solidFill>
                <a:latin typeface="Open Sans"/>
                <a:ea typeface="Open Sans"/>
                <a:cs typeface="Open Sans"/>
                <a:sym typeface="Open Sans"/>
              </a:rPr>
              <a:t>Traumatic events and situations render us incapable of adapting and of understanding why in order to develop resilience measures. </a:t>
            </a:r>
            <a:endParaRPr sz="20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rPr lang="en-US" sz="2000">
                <a:solidFill>
                  <a:schemeClr val="dk1"/>
                </a:solidFill>
                <a:latin typeface="Open Sans"/>
                <a:ea typeface="Open Sans"/>
                <a:cs typeface="Open Sans"/>
                <a:sym typeface="Open Sans"/>
              </a:rPr>
              <a:t>We may experience nightmares, aggressiveness, agitation, fears, insomnia, isolation, hypervigilance, anxiety, difficulty concentrating, and more. </a:t>
            </a:r>
            <a:endParaRPr sz="2000">
              <a:solidFill>
                <a:schemeClr val="dk1"/>
              </a:solidFill>
              <a:latin typeface="Open Sans"/>
              <a:ea typeface="Open Sans"/>
              <a:cs typeface="Open Sans"/>
              <a:sym typeface="Open Sans"/>
            </a:endParaRPr>
          </a:p>
          <a:p>
            <a:pPr indent="0" lvl="0" marL="0" rtl="0" algn="l">
              <a:lnSpc>
                <a:spcPct val="115833"/>
              </a:lnSpc>
              <a:spcBef>
                <a:spcPts val="1200"/>
              </a:spcBef>
              <a:spcAft>
                <a:spcPts val="800"/>
              </a:spcAft>
              <a:buNone/>
            </a:pPr>
            <a:r>
              <a:t/>
            </a:r>
            <a:endParaRPr b="1" sz="1800">
              <a:solidFill>
                <a:schemeClr val="dk1"/>
              </a:solidFill>
              <a:latin typeface="Open Sans"/>
              <a:ea typeface="Open Sans"/>
              <a:cs typeface="Open Sans"/>
              <a:sym typeface="Open Sans"/>
            </a:endParaRPr>
          </a:p>
        </p:txBody>
      </p:sp>
    </p:spTree>
  </p:cSld>
  <p:clrMapOvr>
    <a:masterClrMapping/>
  </p:clrMapOvr>
</p:sld>
</file>

<file path=ppt/slides/slide1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8" name="Shape 1348"/>
        <p:cNvGrpSpPr/>
        <p:nvPr/>
      </p:nvGrpSpPr>
      <p:grpSpPr>
        <a:xfrm>
          <a:off x="0" y="0"/>
          <a:ext cx="0" cy="0"/>
          <a:chOff x="0" y="0"/>
          <a:chExt cx="0" cy="0"/>
        </a:xfrm>
      </p:grpSpPr>
      <p:pic>
        <p:nvPicPr>
          <p:cNvPr id="1349" name="Google Shape;1349;g31e3dac571a_0_118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50" name="Google Shape;1350;g31e3dac571a_0_1181"/>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Indirect or Vicarious </a:t>
            </a:r>
            <a:r>
              <a:rPr b="1" lang="en-US" sz="4000">
                <a:latin typeface="Open Sans"/>
                <a:ea typeface="Open Sans"/>
                <a:cs typeface="Open Sans"/>
                <a:sym typeface="Open Sans"/>
              </a:rPr>
              <a:t>Trauma</a:t>
            </a:r>
            <a:endParaRPr b="1" i="0" sz="4000" u="none" cap="none" strike="noStrike">
              <a:solidFill>
                <a:srgbClr val="000000"/>
              </a:solidFill>
              <a:latin typeface="Open Sans"/>
              <a:ea typeface="Open Sans"/>
              <a:cs typeface="Open Sans"/>
              <a:sym typeface="Open Sans"/>
            </a:endParaRPr>
          </a:p>
        </p:txBody>
      </p:sp>
      <p:sp>
        <p:nvSpPr>
          <p:cNvPr id="1351" name="Google Shape;1351;g31e3dac571a_0_1181"/>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Vicarious trauma</a:t>
            </a:r>
            <a:r>
              <a:rPr lang="en-US" sz="1800">
                <a:solidFill>
                  <a:schemeClr val="dk1"/>
                </a:solidFill>
                <a:latin typeface="Open Sans"/>
                <a:ea typeface="Open Sans"/>
                <a:cs typeface="Open Sans"/>
                <a:sym typeface="Open Sans"/>
              </a:rPr>
              <a:t> is indirect trauma resulting from contact with the victims of traumatic events.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Vicarious trauma consists of profound changes experienced by the person who empathizes with trauma survivors and is exposed to listening to their traumatic journeys and experiences, and helping them to overcome the problems of everyday life.</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This can lead to experiencing </a:t>
            </a:r>
            <a:r>
              <a:rPr b="1" lang="en-US" sz="1800">
                <a:solidFill>
                  <a:schemeClr val="dk1"/>
                </a:solidFill>
                <a:latin typeface="Open Sans"/>
                <a:ea typeface="Open Sans"/>
                <a:cs typeface="Open Sans"/>
                <a:sym typeface="Open Sans"/>
              </a:rPr>
              <a:t>empathy fatigue </a:t>
            </a:r>
            <a:r>
              <a:rPr lang="en-US" sz="1800">
                <a:solidFill>
                  <a:schemeClr val="dk1"/>
                </a:solidFill>
                <a:latin typeface="Open Sans"/>
                <a:ea typeface="Open Sans"/>
                <a:cs typeface="Open Sans"/>
                <a:sym typeface="Open Sans"/>
              </a:rPr>
              <a:t>or compassion fatigue.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800"/>
              </a:spcAft>
              <a:buClr>
                <a:schemeClr val="dk1"/>
              </a:buClr>
              <a:buSzPts val="1800"/>
              <a:buFont typeface="Open Sans"/>
              <a:buChar char="●"/>
            </a:pPr>
            <a:r>
              <a:rPr b="1" lang="en-US" sz="1800">
                <a:solidFill>
                  <a:schemeClr val="dk1"/>
                </a:solidFill>
                <a:latin typeface="Open Sans"/>
                <a:ea typeface="Open Sans"/>
                <a:cs typeface="Open Sans"/>
                <a:sym typeface="Open Sans"/>
              </a:rPr>
              <a:t>Compassion fatigue </a:t>
            </a:r>
            <a:r>
              <a:rPr lang="en-US" sz="1800">
                <a:solidFill>
                  <a:schemeClr val="dk1"/>
                </a:solidFill>
                <a:latin typeface="Open Sans"/>
                <a:ea typeface="Open Sans"/>
                <a:cs typeface="Open Sans"/>
                <a:sym typeface="Open Sans"/>
              </a:rPr>
              <a:t>can lead to exhaustion, burnout, and the inability of mediators to continue functioning effectively.</a:t>
            </a:r>
            <a:endParaRPr sz="1800">
              <a:solidFill>
                <a:schemeClr val="dk1"/>
              </a:solidFill>
              <a:latin typeface="Open Sans"/>
              <a:ea typeface="Open Sans"/>
              <a:cs typeface="Open Sans"/>
              <a:sym typeface="Open Sans"/>
            </a:endParaRPr>
          </a:p>
        </p:txBody>
      </p:sp>
    </p:spTree>
  </p:cSld>
  <p:clrMapOvr>
    <a:masterClrMapping/>
  </p:clrMapOvr>
</p:sld>
</file>

<file path=ppt/slides/slide1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6" name="Shape 1356"/>
        <p:cNvGrpSpPr/>
        <p:nvPr/>
      </p:nvGrpSpPr>
      <p:grpSpPr>
        <a:xfrm>
          <a:off x="0" y="0"/>
          <a:ext cx="0" cy="0"/>
          <a:chOff x="0" y="0"/>
          <a:chExt cx="0" cy="0"/>
        </a:xfrm>
      </p:grpSpPr>
      <p:pic>
        <p:nvPicPr>
          <p:cNvPr id="1357" name="Google Shape;1357;g31e3dac571a_0_118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58" name="Google Shape;1358;g31e3dac571a_0_1188"/>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Consequences of </a:t>
            </a:r>
            <a:r>
              <a:rPr b="1" lang="en-US" sz="4000">
                <a:latin typeface="Open Sans"/>
                <a:ea typeface="Open Sans"/>
                <a:cs typeface="Open Sans"/>
                <a:sym typeface="Open Sans"/>
              </a:rPr>
              <a:t>Vicarious Trauma</a:t>
            </a:r>
            <a:endParaRPr b="1" i="0" sz="4000" u="none" cap="none" strike="noStrike">
              <a:solidFill>
                <a:srgbClr val="000000"/>
              </a:solidFill>
              <a:latin typeface="Open Sans"/>
              <a:ea typeface="Open Sans"/>
              <a:cs typeface="Open Sans"/>
              <a:sym typeface="Open Sans"/>
            </a:endParaRPr>
          </a:p>
        </p:txBody>
      </p:sp>
      <p:sp>
        <p:nvSpPr>
          <p:cNvPr id="1359" name="Google Shape;1359;g31e3dac571a_0_1188"/>
          <p:cNvSpPr txBox="1"/>
          <p:nvPr/>
        </p:nvSpPr>
        <p:spPr>
          <a:xfrm>
            <a:off x="925900" y="1965200"/>
            <a:ext cx="9975900" cy="4100700"/>
          </a:xfrm>
          <a:prstGeom prst="rect">
            <a:avLst/>
          </a:prstGeom>
          <a:noFill/>
          <a:ln>
            <a:noFill/>
          </a:ln>
        </p:spPr>
        <p:txBody>
          <a:bodyPr anchorCtr="0" anchor="ctr" bIns="91425" lIns="91425" spcFirstLastPara="1" rIns="91425" wrap="square" tIns="91425">
            <a:noAutofit/>
          </a:bodyPr>
          <a:lstStyle/>
          <a:p>
            <a:pPr indent="-342900" lvl="0" marL="457200" rtl="0" algn="l">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On personal life</a:t>
            </a:r>
            <a:r>
              <a:rPr lang="en-US" sz="1800">
                <a:solidFill>
                  <a:schemeClr val="dk1"/>
                </a:solidFill>
                <a:latin typeface="Open Sans"/>
                <a:ea typeface="Open Sans"/>
                <a:cs typeface="Open Sans"/>
                <a:sym typeface="Open Sans"/>
              </a:rPr>
              <a:t>: Through empathy, we see, smell, hear, touch and feel the same as the victim, listening to the latter recount his or her experiences in detail, with the aim of alleviating our own pain.</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On professional life</a:t>
            </a:r>
            <a:r>
              <a:rPr lang="en-US" sz="1800">
                <a:solidFill>
                  <a:schemeClr val="dk1"/>
                </a:solidFill>
                <a:latin typeface="Open Sans"/>
                <a:ea typeface="Open Sans"/>
                <a:cs typeface="Open Sans"/>
                <a:sym typeface="Open Sans"/>
              </a:rPr>
              <a:t>: These "vicarious traumas" cause profound ruptures in a person's sense of identity, worldview and spirituality. </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Neue Haas Grotesk Text Pro"/>
              <a:buChar char="●"/>
            </a:pPr>
            <a:r>
              <a:rPr b="1" lang="en-US" sz="1800">
                <a:solidFill>
                  <a:schemeClr val="dk1"/>
                </a:solidFill>
                <a:latin typeface="Open Sans"/>
                <a:ea typeface="Open Sans"/>
                <a:cs typeface="Open Sans"/>
                <a:sym typeface="Open Sans"/>
              </a:rPr>
              <a:t>At the level of emotional expression</a:t>
            </a:r>
            <a:r>
              <a:rPr lang="en-US" sz="1800">
                <a:solidFill>
                  <a:schemeClr val="dk1"/>
                </a:solidFill>
                <a:latin typeface="Open Sans"/>
                <a:ea typeface="Open Sans"/>
                <a:cs typeface="Open Sans"/>
                <a:sym typeface="Open Sans"/>
              </a:rPr>
              <a:t>: Because it is exposed to the reality of cruelty by human beings towards other human beings, the IM can be affected, through its empathy, by the emotional effects.</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slides/slide1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4" name="Shape 1364"/>
        <p:cNvGrpSpPr/>
        <p:nvPr/>
      </p:nvGrpSpPr>
      <p:grpSpPr>
        <a:xfrm>
          <a:off x="0" y="0"/>
          <a:ext cx="0" cy="0"/>
          <a:chOff x="0" y="0"/>
          <a:chExt cx="0" cy="0"/>
        </a:xfrm>
      </p:grpSpPr>
      <p:pic>
        <p:nvPicPr>
          <p:cNvPr id="1365" name="Google Shape;1365;g31e3dac571a_0_119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66" name="Google Shape;1366;g31e3dac571a_0_1195"/>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Risk Factors for IMs</a:t>
            </a:r>
            <a:endParaRPr b="1" i="0" sz="4000" u="none" cap="none" strike="noStrike">
              <a:solidFill>
                <a:srgbClr val="000000"/>
              </a:solidFill>
              <a:latin typeface="Open Sans"/>
              <a:ea typeface="Open Sans"/>
              <a:cs typeface="Open Sans"/>
              <a:sym typeface="Open Sans"/>
            </a:endParaRPr>
          </a:p>
        </p:txBody>
      </p:sp>
      <p:sp>
        <p:nvSpPr>
          <p:cNvPr id="1367" name="Google Shape;1367;g31e3dac571a_0_1195"/>
          <p:cNvSpPr txBox="1"/>
          <p:nvPr/>
        </p:nvSpPr>
        <p:spPr>
          <a:xfrm>
            <a:off x="925900" y="1965200"/>
            <a:ext cx="9975900" cy="47166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We may have a harder time as an IM if we have the following:</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A history of violence in personal life;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High frequency of exposure to stories of suffering;</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Little time for recuperation or self-care;</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Poor management of stress and emotions;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High demands on self and others;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Avoidance behaviours linked to unresolved past trauma;</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Inability to ask for help;</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Little or no time for institutional reflection (supervision and analysis of practices);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No training on psychosocial support for mental health problems and trauma encountered in mediation work.</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800">
              <a:solidFill>
                <a:schemeClr val="dk1"/>
              </a:solidFill>
              <a:latin typeface="Open Sans"/>
              <a:ea typeface="Open Sans"/>
              <a:cs typeface="Open Sans"/>
              <a:sym typeface="Open Sans"/>
            </a:endParaRPr>
          </a:p>
        </p:txBody>
      </p:sp>
    </p:spTree>
  </p:cSld>
  <p:clrMapOvr>
    <a:masterClrMapping/>
  </p:clrMapOvr>
</p:sld>
</file>

<file path=ppt/slides/slide1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72" name="Shape 1372"/>
        <p:cNvGrpSpPr/>
        <p:nvPr/>
      </p:nvGrpSpPr>
      <p:grpSpPr>
        <a:xfrm>
          <a:off x="0" y="0"/>
          <a:ext cx="0" cy="0"/>
          <a:chOff x="0" y="0"/>
          <a:chExt cx="0" cy="0"/>
        </a:xfrm>
      </p:grpSpPr>
      <p:pic>
        <p:nvPicPr>
          <p:cNvPr id="1373" name="Google Shape;1373;g31e3dac571a_0_1202"/>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374" name="Google Shape;1374;g31e3dac571a_0_1202"/>
          <p:cNvSpPr txBox="1"/>
          <p:nvPr/>
        </p:nvSpPr>
        <p:spPr>
          <a:xfrm>
            <a:off x="904575" y="413300"/>
            <a:ext cx="9432000" cy="711000"/>
          </a:xfrm>
          <a:prstGeom prst="rect">
            <a:avLst/>
          </a:prstGeom>
          <a:noFill/>
          <a:ln>
            <a:noFill/>
          </a:ln>
        </p:spPr>
        <p:txBody>
          <a:bodyPr anchorCtr="0" anchor="ctr" bIns="45700" lIns="91425" spcFirstLastPara="1" rIns="91425" wrap="square" tIns="45700">
            <a:normAutofit/>
          </a:bodyPr>
          <a:lstStyle/>
          <a:p>
            <a:pPr indent="0" lvl="0" marL="0" rtl="0" algn="just">
              <a:lnSpc>
                <a:spcPct val="115833"/>
              </a:lnSpc>
              <a:spcBef>
                <a:spcPts val="1200"/>
              </a:spcBef>
              <a:spcAft>
                <a:spcPts val="800"/>
              </a:spcAft>
              <a:buClr>
                <a:schemeClr val="dk1"/>
              </a:buClr>
              <a:buSzPts val="1100"/>
              <a:buFont typeface="Arial"/>
              <a:buNone/>
            </a:pPr>
            <a:r>
              <a:rPr b="1" lang="en-US" sz="3300">
                <a:solidFill>
                  <a:schemeClr val="dk1"/>
                </a:solidFill>
                <a:latin typeface="Open Sans"/>
                <a:ea typeface="Open Sans"/>
                <a:cs typeface="Open Sans"/>
                <a:sym typeface="Open Sans"/>
              </a:rPr>
              <a:t>Case Study Activity: An Exhausted Mediator</a:t>
            </a:r>
            <a:endParaRPr b="1" sz="3300">
              <a:solidFill>
                <a:schemeClr val="dk1"/>
              </a:solidFill>
              <a:latin typeface="Open Sans"/>
              <a:ea typeface="Open Sans"/>
              <a:cs typeface="Open Sans"/>
              <a:sym typeface="Open Sans"/>
            </a:endParaRPr>
          </a:p>
        </p:txBody>
      </p:sp>
      <p:sp>
        <p:nvSpPr>
          <p:cNvPr id="1375" name="Google Shape;1375;g31e3dac571a_0_1202"/>
          <p:cNvSpPr txBox="1"/>
          <p:nvPr/>
        </p:nvSpPr>
        <p:spPr>
          <a:xfrm>
            <a:off x="904575" y="1202250"/>
            <a:ext cx="10545300" cy="50097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Clr>
                <a:schemeClr val="dk1"/>
              </a:buClr>
              <a:buSzPts val="1100"/>
              <a:buFont typeface="Arial"/>
              <a:buNone/>
            </a:pPr>
            <a:r>
              <a:rPr lang="en-US">
                <a:solidFill>
                  <a:schemeClr val="dk1"/>
                </a:solidFill>
                <a:latin typeface="Open Sans"/>
                <a:ea typeface="Open Sans"/>
                <a:cs typeface="Open Sans"/>
                <a:sym typeface="Open Sans"/>
              </a:rPr>
              <a:t>Clément, a 45-year-old man, has been an insider mediator for over 10 years. He intervenes in sensitive neighborhoods, where he manages conflicts between neighbors, between different communities, and sometimes between residents and local authorities. His role is to ease social tensions, helping to resolve disputes, domestic violence, neighborhood conflicts or even ethnic tensions. Over the years, however, he has begun to experience chronic fatigue and emotional exhaustion due to the intensity and complexity of the conflicts he manages.</a:t>
            </a:r>
            <a:endParaRPr>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Clr>
                <a:schemeClr val="dk1"/>
              </a:buClr>
              <a:buSzPts val="1100"/>
              <a:buFont typeface="Arial"/>
              <a:buNone/>
            </a:pPr>
            <a:r>
              <a:rPr lang="en-US">
                <a:solidFill>
                  <a:schemeClr val="dk1"/>
                </a:solidFill>
                <a:latin typeface="Open Sans"/>
                <a:ea typeface="Open Sans"/>
                <a:cs typeface="Open Sans"/>
                <a:sym typeface="Open Sans"/>
              </a:rPr>
              <a:t>He found it increasingly difficult to become emotionally involved in the conflicts he managed. He began to feel that most conflicts were insurmountable, that the parties involved didn't want lasting solutions, and that his efforts were just a blindfold on an open wound. He began to doubt the effectiveness of mediation and to feel detached from the cause.</a:t>
            </a:r>
            <a:endParaRPr>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Clr>
                <a:schemeClr val="dk1"/>
              </a:buClr>
              <a:buSzPts val="1100"/>
              <a:buFont typeface="Arial"/>
              <a:buNone/>
            </a:pPr>
            <a:r>
              <a:rPr lang="en-US">
                <a:solidFill>
                  <a:schemeClr val="dk1"/>
                </a:solidFill>
                <a:latin typeface="Open Sans"/>
                <a:ea typeface="Open Sans"/>
                <a:cs typeface="Open Sans"/>
                <a:sym typeface="Open Sans"/>
              </a:rPr>
              <a:t>Clément becomes irritable, especially with those closest to him. Simple situations at home, such as trivial discussions with his wife or children, set him off more easily. His emotional reactions are disproportionate to events. When he's at home, he's often mentally absent, thinking about his mediation cases, unresolved conflict stories or stressful work situations.</a:t>
            </a:r>
            <a:endParaRPr>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Clr>
                <a:schemeClr val="dk1"/>
              </a:buClr>
              <a:buSzPts val="1100"/>
              <a:buFont typeface="Arial"/>
              <a:buNone/>
            </a:pPr>
            <a:r>
              <a:rPr lang="en-US">
                <a:solidFill>
                  <a:schemeClr val="dk1"/>
                </a:solidFill>
                <a:latin typeface="Open Sans"/>
                <a:ea typeface="Open Sans"/>
                <a:cs typeface="Open Sans"/>
                <a:sym typeface="Open Sans"/>
              </a:rPr>
              <a:t>Clément gradually isolates himself from his family, no longer actively participating in family activities, and often spends his weekends catching up on unfinished work or trying to rest, but to no avail, as his mind remains preoccupied with the conflicts of the week.</a:t>
            </a:r>
            <a:endParaRPr>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rPr lang="en-US">
                <a:solidFill>
                  <a:schemeClr val="dk1"/>
                </a:solidFill>
                <a:latin typeface="Open Sans"/>
                <a:ea typeface="Open Sans"/>
                <a:cs typeface="Open Sans"/>
                <a:sym typeface="Open Sans"/>
              </a:rPr>
              <a:t>At work, he forgets to follow up on certain files, and feedback from colleagues and superiors is less and less positive. His colleagues have provided feedback that he has a decline in mediation quality, that their relationships with him feel strained, and Clément himself feels that it has become hard to work with his fellow mediators. </a:t>
            </a:r>
            <a:endParaRPr b="1">
              <a:solidFill>
                <a:schemeClr val="dk1"/>
              </a:solidFill>
              <a:latin typeface="Open Sans"/>
              <a:ea typeface="Open Sans"/>
              <a:cs typeface="Open Sans"/>
              <a:sym typeface="Open Sans"/>
            </a:endParaRPr>
          </a:p>
        </p:txBody>
      </p:sp>
      <p:sp>
        <p:nvSpPr>
          <p:cNvPr id="1376" name="Google Shape;1376;g31e3dac571a_0_1202"/>
          <p:cNvSpPr txBox="1"/>
          <p:nvPr/>
        </p:nvSpPr>
        <p:spPr>
          <a:xfrm>
            <a:off x="904575" y="6289900"/>
            <a:ext cx="8609400" cy="4617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800"/>
              </a:spcAft>
              <a:buNone/>
            </a:pPr>
            <a:r>
              <a:rPr b="1" lang="en-US" sz="1800">
                <a:solidFill>
                  <a:schemeClr val="dk1"/>
                </a:solidFill>
                <a:latin typeface="Open Sans"/>
                <a:ea typeface="Open Sans"/>
                <a:cs typeface="Open Sans"/>
                <a:sym typeface="Open Sans"/>
              </a:rPr>
              <a:t>D</a:t>
            </a:r>
            <a:r>
              <a:rPr b="1" lang="en-US" sz="1800">
                <a:solidFill>
                  <a:schemeClr val="dk1"/>
                </a:solidFill>
                <a:latin typeface="Open Sans"/>
                <a:ea typeface="Open Sans"/>
                <a:cs typeface="Open Sans"/>
                <a:sym typeface="Open Sans"/>
              </a:rPr>
              <a:t>iscuss: How can we help Clément overcome this exhaustion? </a:t>
            </a:r>
            <a:endParaRPr sz="2200"/>
          </a:p>
        </p:txBody>
      </p:sp>
    </p:spTree>
  </p:cSld>
  <p:clrMapOvr>
    <a:masterClrMapping/>
  </p:clrMapOvr>
</p:sld>
</file>

<file path=ppt/slides/slide1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1" name="Shape 1381"/>
        <p:cNvGrpSpPr/>
        <p:nvPr/>
      </p:nvGrpSpPr>
      <p:grpSpPr>
        <a:xfrm>
          <a:off x="0" y="0"/>
          <a:ext cx="0" cy="0"/>
          <a:chOff x="0" y="0"/>
          <a:chExt cx="0" cy="0"/>
        </a:xfrm>
      </p:grpSpPr>
      <p:pic>
        <p:nvPicPr>
          <p:cNvPr id="1382" name="Google Shape;1382;g31e3dac571a_0_121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83" name="Google Shape;1383;g31e3dac571a_0_1211"/>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The Importance of Emotional Intelligence (EI)</a:t>
            </a:r>
            <a:endParaRPr b="1" i="0" sz="4000" u="none" cap="none" strike="noStrike">
              <a:solidFill>
                <a:srgbClr val="000000"/>
              </a:solidFill>
              <a:latin typeface="Open Sans"/>
              <a:ea typeface="Open Sans"/>
              <a:cs typeface="Open Sans"/>
              <a:sym typeface="Open Sans"/>
            </a:endParaRPr>
          </a:p>
        </p:txBody>
      </p:sp>
      <p:sp>
        <p:nvSpPr>
          <p:cNvPr id="1384" name="Google Shape;1384;g31e3dac571a_0_1211"/>
          <p:cNvSpPr txBox="1"/>
          <p:nvPr/>
        </p:nvSpPr>
        <p:spPr>
          <a:xfrm>
            <a:off x="925900" y="2589450"/>
            <a:ext cx="9975900" cy="3476400"/>
          </a:xfrm>
          <a:prstGeom prst="rect">
            <a:avLst/>
          </a:prstGeom>
          <a:noFill/>
          <a:ln>
            <a:noFill/>
          </a:ln>
        </p:spPr>
        <p:txBody>
          <a:bodyPr anchorCtr="0" anchor="ctr" bIns="91425" lIns="91425" spcFirstLastPara="1" rIns="91425" wrap="square" tIns="91425">
            <a:noAutofit/>
          </a:bodyPr>
          <a:lstStyle/>
          <a:p>
            <a:pPr indent="-361950" lvl="0" marL="457200" rtl="0" algn="l">
              <a:lnSpc>
                <a:spcPct val="115833"/>
              </a:lnSpc>
              <a:spcBef>
                <a:spcPts val="1200"/>
              </a:spcBef>
              <a:spcAft>
                <a:spcPts val="0"/>
              </a:spcAft>
              <a:buClr>
                <a:schemeClr val="dk1"/>
              </a:buClr>
              <a:buSzPts val="2100"/>
              <a:buChar char="●"/>
            </a:pPr>
            <a:r>
              <a:rPr b="1" lang="en-US" sz="2100">
                <a:solidFill>
                  <a:schemeClr val="dk1"/>
                </a:solidFill>
                <a:latin typeface="Open Sans"/>
                <a:ea typeface="Open Sans"/>
                <a:cs typeface="Open Sans"/>
                <a:sym typeface="Open Sans"/>
              </a:rPr>
              <a:t>EI is a set of emotional and social skills</a:t>
            </a:r>
            <a:r>
              <a:rPr lang="en-US" sz="2100">
                <a:solidFill>
                  <a:schemeClr val="dk1"/>
                </a:solidFill>
                <a:latin typeface="Open Sans"/>
                <a:ea typeface="Open Sans"/>
                <a:cs typeface="Open Sans"/>
                <a:sym typeface="Open Sans"/>
              </a:rPr>
              <a:t> that enable people to keep control of their emotions and make informed, conscious decisions that benefit themselves and their colleagues, rather than acting impulsively.</a:t>
            </a:r>
            <a:endParaRPr sz="2100">
              <a:solidFill>
                <a:schemeClr val="dk1"/>
              </a:solidFill>
              <a:latin typeface="Open Sans"/>
              <a:ea typeface="Open Sans"/>
              <a:cs typeface="Open Sans"/>
              <a:sym typeface="Open Sans"/>
            </a:endParaRPr>
          </a:p>
          <a:p>
            <a:pPr indent="0" lvl="0" marL="457200" rtl="0" algn="l">
              <a:lnSpc>
                <a:spcPct val="115833"/>
              </a:lnSpc>
              <a:spcBef>
                <a:spcPts val="1200"/>
              </a:spcBef>
              <a:spcAft>
                <a:spcPts val="0"/>
              </a:spcAft>
              <a:buNone/>
            </a:pPr>
            <a:r>
              <a:t/>
            </a:r>
            <a:endParaRPr sz="2100">
              <a:solidFill>
                <a:schemeClr val="dk1"/>
              </a:solidFill>
              <a:latin typeface="Open Sans"/>
              <a:ea typeface="Open Sans"/>
              <a:cs typeface="Open Sans"/>
              <a:sym typeface="Open Sans"/>
            </a:endParaRPr>
          </a:p>
          <a:p>
            <a:pPr indent="-361950" lvl="0" marL="457200" rtl="0" algn="l">
              <a:lnSpc>
                <a:spcPct val="115833"/>
              </a:lnSpc>
              <a:spcBef>
                <a:spcPts val="12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How is the skill of emotional intelligence relevant in the case of Clément? </a:t>
            </a:r>
            <a:endParaRPr sz="21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slides/slide1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9" name="Shape 1389"/>
        <p:cNvGrpSpPr/>
        <p:nvPr/>
      </p:nvGrpSpPr>
      <p:grpSpPr>
        <a:xfrm>
          <a:off x="0" y="0"/>
          <a:ext cx="0" cy="0"/>
          <a:chOff x="0" y="0"/>
          <a:chExt cx="0" cy="0"/>
        </a:xfrm>
      </p:grpSpPr>
      <p:pic>
        <p:nvPicPr>
          <p:cNvPr id="1390" name="Google Shape;1390;g31e3dac571a_0_121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91" name="Google Shape;1391;g31e3dac571a_0_1218"/>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Coping Strategies for IMs</a:t>
            </a:r>
            <a:endParaRPr b="1" i="0" sz="4000" u="none" cap="none" strike="noStrike">
              <a:solidFill>
                <a:srgbClr val="000000"/>
              </a:solidFill>
              <a:latin typeface="Open Sans"/>
              <a:ea typeface="Open Sans"/>
              <a:cs typeface="Open Sans"/>
              <a:sym typeface="Open Sans"/>
            </a:endParaRPr>
          </a:p>
        </p:txBody>
      </p:sp>
      <p:sp>
        <p:nvSpPr>
          <p:cNvPr id="1392" name="Google Shape;1392;g31e3dac571a_0_1218"/>
          <p:cNvSpPr txBox="1"/>
          <p:nvPr/>
        </p:nvSpPr>
        <p:spPr>
          <a:xfrm>
            <a:off x="927900" y="2472325"/>
            <a:ext cx="103362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Coping </a:t>
            </a:r>
            <a:r>
              <a:rPr lang="en-US" sz="1600">
                <a:solidFill>
                  <a:schemeClr val="dk1"/>
                </a:solidFill>
                <a:latin typeface="Open Sans"/>
                <a:ea typeface="Open Sans"/>
                <a:cs typeface="Open Sans"/>
                <a:sym typeface="Open Sans"/>
              </a:rPr>
              <a:t>describes the reactions of an individual acting to produce cognitive and behavioral responses in order to control and moderate the impact of a stressful situation. </a:t>
            </a:r>
            <a:endParaRPr sz="1600">
              <a:latin typeface="Open Sans"/>
              <a:ea typeface="Open Sans"/>
              <a:cs typeface="Open Sans"/>
              <a:sym typeface="Open Sans"/>
            </a:endParaRPr>
          </a:p>
          <a:p>
            <a:pPr indent="-330200" lvl="0" marL="457200" rtl="0" algn="just">
              <a:lnSpc>
                <a:spcPct val="115833"/>
              </a:lnSpc>
              <a:spcBef>
                <a:spcPts val="1200"/>
              </a:spcBef>
              <a:spcAft>
                <a:spcPts val="0"/>
              </a:spcAft>
              <a:buSzPts val="1600"/>
              <a:buFont typeface="Open Sans"/>
              <a:buChar char="●"/>
            </a:pPr>
            <a:r>
              <a:rPr lang="en-US" sz="1600">
                <a:latin typeface="Open Sans"/>
                <a:ea typeface="Open Sans"/>
                <a:cs typeface="Open Sans"/>
                <a:sym typeface="Open Sans"/>
              </a:rPr>
              <a:t>When trauma is brought up during a mediation, we need to assess the experience required to manage this situation.</a:t>
            </a:r>
            <a:endParaRPr sz="1600">
              <a:latin typeface="Open Sans"/>
              <a:ea typeface="Open Sans"/>
              <a:cs typeface="Open Sans"/>
              <a:sym typeface="Open Sans"/>
            </a:endParaRPr>
          </a:p>
          <a:p>
            <a:pPr indent="-330200" lvl="0" marL="457200" rtl="0" algn="just">
              <a:lnSpc>
                <a:spcPct val="115833"/>
              </a:lnSpc>
              <a:spcBef>
                <a:spcPts val="1000"/>
              </a:spcBef>
              <a:spcAft>
                <a:spcPts val="0"/>
              </a:spcAft>
              <a:buSzPts val="1600"/>
              <a:buFont typeface="Open Sans"/>
              <a:buChar char="●"/>
            </a:pPr>
            <a:r>
              <a:rPr lang="en-US" sz="1600">
                <a:latin typeface="Open Sans"/>
                <a:ea typeface="Open Sans"/>
                <a:cs typeface="Open Sans"/>
                <a:sym typeface="Open Sans"/>
              </a:rPr>
              <a:t>Seeking social support, aimed at obtaining help, encouragement and/or sympathy from others, is a very important strategy for overcoming stressful situations and trauma.</a:t>
            </a:r>
            <a:endParaRPr sz="1600">
              <a:latin typeface="Open Sans"/>
              <a:ea typeface="Open Sans"/>
              <a:cs typeface="Open Sans"/>
              <a:sym typeface="Open Sans"/>
            </a:endParaRPr>
          </a:p>
          <a:p>
            <a:pPr indent="-330200" lvl="0" marL="457200" rtl="0" algn="just">
              <a:lnSpc>
                <a:spcPct val="115833"/>
              </a:lnSpc>
              <a:spcBef>
                <a:spcPts val="1000"/>
              </a:spcBef>
              <a:spcAft>
                <a:spcPts val="0"/>
              </a:spcAft>
              <a:buSzPts val="1600"/>
              <a:buFont typeface="Open Sans"/>
              <a:buChar char="●"/>
            </a:pPr>
            <a:r>
              <a:rPr lang="en-US" sz="1600">
                <a:latin typeface="Open Sans"/>
                <a:ea typeface="Open Sans"/>
                <a:cs typeface="Open Sans"/>
                <a:sym typeface="Open Sans"/>
              </a:rPr>
              <a:t>IMs are not always capable of resolving all conflicts at all times, and the search for social support consists of involving another mediator and other people involved in the matter to support, appreciate or guide you.</a:t>
            </a:r>
            <a:endParaRPr sz="1600">
              <a:latin typeface="Open Sans"/>
              <a:ea typeface="Open Sans"/>
              <a:cs typeface="Open Sans"/>
              <a:sym typeface="Open Sans"/>
            </a:endParaRPr>
          </a:p>
          <a:p>
            <a:pPr indent="-330200" lvl="0" marL="457200" rtl="0" algn="just">
              <a:lnSpc>
                <a:spcPct val="115833"/>
              </a:lnSpc>
              <a:spcBef>
                <a:spcPts val="1200"/>
              </a:spcBef>
              <a:spcAft>
                <a:spcPts val="1000"/>
              </a:spcAft>
              <a:buSzPts val="1600"/>
              <a:buFont typeface="Open Sans"/>
              <a:buChar char="●"/>
            </a:pPr>
            <a:r>
              <a:rPr lang="en-US" sz="1600">
                <a:latin typeface="Open Sans"/>
                <a:ea typeface="Open Sans"/>
                <a:cs typeface="Open Sans"/>
                <a:sym typeface="Open Sans"/>
              </a:rPr>
              <a:t>Coping strategies can be both </a:t>
            </a:r>
            <a:r>
              <a:rPr b="1" lang="en-US" sz="1600">
                <a:latin typeface="Open Sans"/>
                <a:ea typeface="Open Sans"/>
                <a:cs typeface="Open Sans"/>
                <a:sym typeface="Open Sans"/>
              </a:rPr>
              <a:t>healthy and unhealthy. </a:t>
            </a:r>
            <a:r>
              <a:rPr b="1" lang="en-US" sz="1600">
                <a:latin typeface="Open Sans"/>
                <a:ea typeface="Open Sans"/>
                <a:cs typeface="Open Sans"/>
                <a:sym typeface="Open Sans"/>
              </a:rPr>
              <a:t>What are some examples of healthy coping strategies? </a:t>
            </a:r>
            <a:endParaRPr b="1" sz="1600">
              <a:latin typeface="Open Sans"/>
              <a:ea typeface="Open Sans"/>
              <a:cs typeface="Open Sans"/>
              <a:sym typeface="Open Sans"/>
            </a:endParaRPr>
          </a:p>
        </p:txBody>
      </p:sp>
    </p:spTree>
  </p:cSld>
  <p:clrMapOvr>
    <a:masterClrMapping/>
  </p:clrMapOvr>
</p:sld>
</file>

<file path=ppt/slides/slide1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97" name="Shape 1397"/>
        <p:cNvGrpSpPr/>
        <p:nvPr/>
      </p:nvGrpSpPr>
      <p:grpSpPr>
        <a:xfrm>
          <a:off x="0" y="0"/>
          <a:ext cx="0" cy="0"/>
          <a:chOff x="0" y="0"/>
          <a:chExt cx="0" cy="0"/>
        </a:xfrm>
      </p:grpSpPr>
      <p:pic>
        <p:nvPicPr>
          <p:cNvPr id="1398" name="Google Shape;1398;g31e3dac571a_0_122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399" name="Google Shape;1399;g31e3dac571a_0_1229"/>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Coping Strategies for IMs</a:t>
            </a:r>
            <a:endParaRPr b="1" i="0" sz="4000" u="none" cap="none" strike="noStrike">
              <a:solidFill>
                <a:srgbClr val="000000"/>
              </a:solidFill>
              <a:latin typeface="Open Sans"/>
              <a:ea typeface="Open Sans"/>
              <a:cs typeface="Open Sans"/>
              <a:sym typeface="Open Sans"/>
            </a:endParaRPr>
          </a:p>
        </p:txBody>
      </p:sp>
      <p:sp>
        <p:nvSpPr>
          <p:cNvPr id="1400" name="Google Shape;1400;g31e3dac571a_0_1229"/>
          <p:cNvSpPr txBox="1"/>
          <p:nvPr/>
        </p:nvSpPr>
        <p:spPr>
          <a:xfrm>
            <a:off x="927900" y="2472325"/>
            <a:ext cx="10336200" cy="3000000"/>
          </a:xfrm>
          <a:prstGeom prst="rect">
            <a:avLst/>
          </a:prstGeom>
          <a:noFill/>
          <a:ln>
            <a:noFill/>
          </a:ln>
        </p:spPr>
        <p:txBody>
          <a:bodyPr anchorCtr="0" anchor="ctr" bIns="91425" lIns="91425" spcFirstLastPara="1" rIns="91425" wrap="square" tIns="91425">
            <a:noAutofit/>
          </a:bodyPr>
          <a:lstStyle/>
          <a:p>
            <a:pPr indent="0" lvl="0" marL="0" rtl="0" algn="ctr">
              <a:lnSpc>
                <a:spcPct val="115833"/>
              </a:lnSpc>
              <a:spcBef>
                <a:spcPts val="1200"/>
              </a:spcBef>
              <a:spcAft>
                <a:spcPts val="0"/>
              </a:spcAft>
              <a:buNone/>
            </a:pPr>
            <a:r>
              <a:rPr b="1" lang="en-US" sz="2400">
                <a:solidFill>
                  <a:schemeClr val="dk1"/>
                </a:solidFill>
                <a:latin typeface="Open Sans"/>
                <a:ea typeface="Open Sans"/>
                <a:cs typeface="Open Sans"/>
                <a:sym typeface="Open Sans"/>
              </a:rPr>
              <a:t>What are your coping strategies? </a:t>
            </a:r>
            <a:endParaRPr b="1" sz="24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b="1" lang="en-US" sz="2400">
                <a:solidFill>
                  <a:schemeClr val="dk1"/>
                </a:solidFill>
                <a:latin typeface="Open Sans"/>
                <a:ea typeface="Open Sans"/>
                <a:cs typeface="Open Sans"/>
                <a:sym typeface="Open Sans"/>
              </a:rPr>
              <a:t>How can you take care of yourself? </a:t>
            </a:r>
            <a:endParaRPr b="1" sz="2400">
              <a:solidFill>
                <a:schemeClr val="dk1"/>
              </a:solidFill>
              <a:latin typeface="Open Sans"/>
              <a:ea typeface="Open Sans"/>
              <a:cs typeface="Open Sans"/>
              <a:sym typeface="Open Sans"/>
            </a:endParaRPr>
          </a:p>
          <a:p>
            <a:pPr indent="0" lvl="0" marL="0" rtl="0" algn="just">
              <a:lnSpc>
                <a:spcPct val="115833"/>
              </a:lnSpc>
              <a:spcBef>
                <a:spcPts val="1200"/>
              </a:spcBef>
              <a:spcAft>
                <a:spcPts val="1000"/>
              </a:spcAft>
              <a:buNone/>
            </a:pPr>
            <a:r>
              <a:t/>
            </a:r>
            <a:endParaRPr b="1" sz="1600">
              <a:solidFill>
                <a:schemeClr val="dk1"/>
              </a:solidFill>
              <a:latin typeface="Open Sans"/>
              <a:ea typeface="Open Sans"/>
              <a:cs typeface="Open Sans"/>
              <a:sym typeface="Open Sans"/>
            </a:endParaRPr>
          </a:p>
        </p:txBody>
      </p:sp>
    </p:spTree>
  </p:cSld>
  <p:clrMapOvr>
    <a:masterClrMapping/>
  </p:clrMapOvr>
</p:sld>
</file>

<file path=ppt/slides/slide1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5" name="Shape 1405"/>
        <p:cNvGrpSpPr/>
        <p:nvPr/>
      </p:nvGrpSpPr>
      <p:grpSpPr>
        <a:xfrm>
          <a:off x="0" y="0"/>
          <a:ext cx="0" cy="0"/>
          <a:chOff x="0" y="0"/>
          <a:chExt cx="0" cy="0"/>
        </a:xfrm>
      </p:grpSpPr>
      <p:pic>
        <p:nvPicPr>
          <p:cNvPr id="1406" name="Google Shape;1406;g31e3dac571a_0_1236"/>
          <p:cNvPicPr preferRelativeResize="0"/>
          <p:nvPr/>
        </p:nvPicPr>
        <p:blipFill rotWithShape="1">
          <a:blip r:embed="rId3">
            <a:alphaModFix/>
          </a:blip>
          <a:srcRect b="0" l="0" r="0" t="0"/>
          <a:stretch/>
        </p:blipFill>
        <p:spPr>
          <a:xfrm>
            <a:off x="10746050" y="5412049"/>
            <a:ext cx="1445950" cy="1445950"/>
          </a:xfrm>
          <a:prstGeom prst="rect">
            <a:avLst/>
          </a:prstGeom>
          <a:noFill/>
          <a:ln>
            <a:noFill/>
          </a:ln>
        </p:spPr>
      </p:pic>
      <p:sp>
        <p:nvSpPr>
          <p:cNvPr id="1407" name="Google Shape;1407;g31e3dac571a_0_1236"/>
          <p:cNvSpPr txBox="1"/>
          <p:nvPr/>
        </p:nvSpPr>
        <p:spPr>
          <a:xfrm>
            <a:off x="925900" y="3534475"/>
            <a:ext cx="9524400" cy="17340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3270">
                <a:latin typeface="Open Sans"/>
                <a:ea typeface="Open Sans"/>
                <a:cs typeface="Open Sans"/>
                <a:sym typeface="Open Sans"/>
              </a:rPr>
              <a:t>Session 4.3: </a:t>
            </a:r>
            <a:r>
              <a:rPr b="1" lang="en-US" sz="3270">
                <a:latin typeface="Open Sans"/>
                <a:ea typeface="Open Sans"/>
                <a:cs typeface="Open Sans"/>
                <a:sym typeface="Open Sans"/>
              </a:rPr>
              <a:t>Understanding the Relationship Between Trauma and Conflict in the Mediation Process</a:t>
            </a:r>
            <a:endParaRPr b="1" sz="3570">
              <a:latin typeface="Open Sans"/>
              <a:ea typeface="Open Sans"/>
              <a:cs typeface="Open Sans"/>
              <a:sym typeface="Open Sans"/>
            </a:endParaRPr>
          </a:p>
        </p:txBody>
      </p:sp>
      <p:sp>
        <p:nvSpPr>
          <p:cNvPr id="1408" name="Google Shape;1408;g31e3dac571a_0_1236"/>
          <p:cNvSpPr txBox="1"/>
          <p:nvPr/>
        </p:nvSpPr>
        <p:spPr>
          <a:xfrm>
            <a:off x="925900" y="541205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700">
                <a:solidFill>
                  <a:schemeClr val="dk1"/>
                </a:solidFill>
                <a:latin typeface="Open Sans"/>
                <a:ea typeface="Open Sans"/>
                <a:cs typeface="Open Sans"/>
                <a:sym typeface="Open Sans"/>
              </a:rPr>
              <a:t>Session Objectives:</a:t>
            </a:r>
            <a:endParaRPr b="1" sz="1700">
              <a:solidFill>
                <a:schemeClr val="dk1"/>
              </a:solidFill>
              <a:latin typeface="Open Sans"/>
              <a:ea typeface="Open Sans"/>
              <a:cs typeface="Open Sans"/>
              <a:sym typeface="Open Sans"/>
            </a:endParaRPr>
          </a:p>
          <a:p>
            <a:pPr indent="-336550" lvl="0" marL="457200" rtl="0" algn="just">
              <a:lnSpc>
                <a:spcPct val="115833"/>
              </a:lnSpc>
              <a:spcBef>
                <a:spcPts val="8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Understand the impact of trauma and conflict.</a:t>
            </a:r>
            <a:endParaRPr sz="1700">
              <a:solidFill>
                <a:schemeClr val="dk1"/>
              </a:solidFill>
              <a:latin typeface="Open Sans"/>
              <a:ea typeface="Open Sans"/>
              <a:cs typeface="Open Sans"/>
              <a:sym typeface="Open Sans"/>
            </a:endParaRPr>
          </a:p>
          <a:p>
            <a:pPr indent="-336550" lvl="0" marL="457200" rtl="0" algn="just">
              <a:lnSpc>
                <a:spcPct val="115833"/>
              </a:lnSpc>
              <a:spcBef>
                <a:spcPts val="8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Learn approaches to handling trauma among conflicting parties during a mediation.</a:t>
            </a:r>
            <a:endParaRPr sz="17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1409" name="Google Shape;1409;g31e3dac571a_0_1236"/>
          <p:cNvPicPr preferRelativeResize="0"/>
          <p:nvPr>
            <p:ph idx="2" type="pic"/>
          </p:nvPr>
        </p:nvPicPr>
        <p:blipFill rotWithShape="1">
          <a:blip r:embed="rId4">
            <a:alphaModFix amt="90000"/>
          </a:blip>
          <a:srcRect b="21560" l="0" r="0" t="33200"/>
          <a:stretch/>
        </p:blipFill>
        <p:spPr>
          <a:xfrm>
            <a:off x="0" y="-106925"/>
            <a:ext cx="12288300" cy="3706200"/>
          </a:xfrm>
          <a:prstGeom prst="round2SameRect">
            <a:avLst>
              <a:gd fmla="val 4321" name="adj1"/>
              <a:gd fmla="val 0" name="adj2"/>
            </a:avLst>
          </a:prstGeom>
          <a:noFill/>
        </p:spPr>
      </p:pic>
    </p:spTree>
  </p:cSld>
  <p:clrMapOvr>
    <a:masterClrMapping/>
  </p:clrMapOvr>
</p:sld>
</file>

<file path=ppt/slides/slide1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14" name="Shape 1414"/>
        <p:cNvGrpSpPr/>
        <p:nvPr/>
      </p:nvGrpSpPr>
      <p:grpSpPr>
        <a:xfrm>
          <a:off x="0" y="0"/>
          <a:ext cx="0" cy="0"/>
          <a:chOff x="0" y="0"/>
          <a:chExt cx="0" cy="0"/>
        </a:xfrm>
      </p:grpSpPr>
      <p:pic>
        <p:nvPicPr>
          <p:cNvPr id="1415" name="Google Shape;1415;g31e3dac571a_0_124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416" name="Google Shape;1416;g31e3dac571a_0_1243"/>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Trauma and Conflict</a:t>
            </a:r>
            <a:endParaRPr b="1" i="0" sz="4000" u="none" cap="none" strike="noStrike">
              <a:solidFill>
                <a:srgbClr val="000000"/>
              </a:solidFill>
              <a:latin typeface="Open Sans"/>
              <a:ea typeface="Open Sans"/>
              <a:cs typeface="Open Sans"/>
              <a:sym typeface="Open Sans"/>
            </a:endParaRPr>
          </a:p>
        </p:txBody>
      </p:sp>
      <p:sp>
        <p:nvSpPr>
          <p:cNvPr id="1417" name="Google Shape;1417;g31e3dac571a_0_1243"/>
          <p:cNvSpPr txBox="1"/>
          <p:nvPr/>
        </p:nvSpPr>
        <p:spPr>
          <a:xfrm>
            <a:off x="927900" y="2472325"/>
            <a:ext cx="103362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lang="en-US" sz="1700">
                <a:solidFill>
                  <a:schemeClr val="dk1"/>
                </a:solidFill>
                <a:latin typeface="Open Sans"/>
                <a:ea typeface="Open Sans"/>
                <a:cs typeface="Open Sans"/>
                <a:sym typeface="Open Sans"/>
              </a:rPr>
              <a:t>As an insider mediator, we need to be aware of </a:t>
            </a:r>
            <a:r>
              <a:rPr b="1" lang="en-US" sz="1700">
                <a:solidFill>
                  <a:schemeClr val="dk1"/>
                </a:solidFill>
                <a:latin typeface="Open Sans"/>
                <a:ea typeface="Open Sans"/>
                <a:cs typeface="Open Sans"/>
                <a:sym typeface="Open Sans"/>
              </a:rPr>
              <a:t>how trauma and conflict intersect</a:t>
            </a:r>
            <a:r>
              <a:rPr lang="en-US" sz="1700">
                <a:solidFill>
                  <a:schemeClr val="dk1"/>
                </a:solidFill>
                <a:latin typeface="Open Sans"/>
                <a:ea typeface="Open Sans"/>
                <a:cs typeface="Open Sans"/>
                <a:sym typeface="Open Sans"/>
              </a:rPr>
              <a:t> and can impact the parties during your mediation. </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In conflict, we may be unable to defend ourselves or those we love. </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The consequence of this failure to defend oneself will be a deregulation of the entire defense system. </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1000"/>
              </a:spcAft>
              <a:buClr>
                <a:schemeClr val="dk1"/>
              </a:buClr>
              <a:buSzPts val="1700"/>
              <a:buFont typeface="Open Sans"/>
              <a:buChar char="●"/>
            </a:pPr>
            <a:r>
              <a:rPr lang="en-US" sz="1700">
                <a:solidFill>
                  <a:schemeClr val="dk1"/>
                </a:solidFill>
                <a:latin typeface="Open Sans"/>
                <a:ea typeface="Open Sans"/>
                <a:cs typeface="Open Sans"/>
                <a:sym typeface="Open Sans"/>
              </a:rPr>
              <a:t>This is often what we label as fight, flight, freeze – our nervous systems can become stuck in hyperactivity, or can be completely deactivated, almost making us frozen. Or, we may flee at the first instance of conflict in the future. </a:t>
            </a:r>
            <a:endParaRPr b="1" sz="2300">
              <a:solidFill>
                <a:schemeClr val="dk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5" name="Shape 225"/>
        <p:cNvGrpSpPr/>
        <p:nvPr/>
      </p:nvGrpSpPr>
      <p:grpSpPr>
        <a:xfrm>
          <a:off x="0" y="0"/>
          <a:ext cx="0" cy="0"/>
          <a:chOff x="0" y="0"/>
          <a:chExt cx="0" cy="0"/>
        </a:xfrm>
      </p:grpSpPr>
      <p:pic>
        <p:nvPicPr>
          <p:cNvPr id="226" name="Google Shape;226;g31e3dac571a_0_12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27" name="Google Shape;227;g31e3dac571a_0_129"/>
          <p:cNvSpPr txBox="1"/>
          <p:nvPr/>
        </p:nvSpPr>
        <p:spPr>
          <a:xfrm>
            <a:off x="925899" y="602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30">
                <a:solidFill>
                  <a:schemeClr val="dk1"/>
                </a:solidFill>
                <a:latin typeface="Open Sans"/>
                <a:ea typeface="Open Sans"/>
                <a:cs typeface="Open Sans"/>
                <a:sym typeface="Open Sans"/>
              </a:rPr>
              <a:t>The Conflict Hippo: Values</a:t>
            </a:r>
            <a:endParaRPr b="1" sz="4900">
              <a:latin typeface="Montserrat"/>
              <a:ea typeface="Montserrat"/>
              <a:cs typeface="Montserrat"/>
              <a:sym typeface="Montserrat"/>
            </a:endParaRPr>
          </a:p>
        </p:txBody>
      </p:sp>
      <p:sp>
        <p:nvSpPr>
          <p:cNvPr id="228" name="Google Shape;228;g31e3dac571a_0_129"/>
          <p:cNvSpPr txBox="1"/>
          <p:nvPr/>
        </p:nvSpPr>
        <p:spPr>
          <a:xfrm>
            <a:off x="1062775" y="2043250"/>
            <a:ext cx="9669000" cy="3912900"/>
          </a:xfrm>
          <a:prstGeom prst="rect">
            <a:avLst/>
          </a:prstGeom>
          <a:noFill/>
          <a:ln>
            <a:noFill/>
          </a:ln>
        </p:spPr>
        <p:txBody>
          <a:bodyPr anchorCtr="0" anchor="t" bIns="45700" lIns="91425" spcFirstLastPara="1" rIns="91425" wrap="square" tIns="45700">
            <a:normAutofit/>
          </a:bodyPr>
          <a:lstStyle/>
          <a:p>
            <a:pPr indent="0" lvl="0" marL="0" rtl="0" algn="l">
              <a:lnSpc>
                <a:spcPct val="115833"/>
              </a:lnSpc>
              <a:spcBef>
                <a:spcPts val="1200"/>
              </a:spcBef>
              <a:spcAft>
                <a:spcPts val="0"/>
              </a:spcAft>
              <a:buNone/>
            </a:pPr>
            <a:r>
              <a:rPr b="1" lang="en-US" sz="2100">
                <a:solidFill>
                  <a:srgbClr val="000000"/>
                </a:solidFill>
                <a:latin typeface="Open Sans"/>
                <a:ea typeface="Open Sans"/>
                <a:cs typeface="Open Sans"/>
                <a:sym typeface="Open Sans"/>
              </a:rPr>
              <a:t>Values </a:t>
            </a:r>
            <a:r>
              <a:rPr lang="en-US" sz="2100">
                <a:solidFill>
                  <a:srgbClr val="000000"/>
                </a:solidFill>
                <a:latin typeface="Open Sans"/>
                <a:ea typeface="Open Sans"/>
                <a:cs typeface="Open Sans"/>
                <a:sym typeface="Open Sans"/>
              </a:rPr>
              <a:t>are the ideas that are important to us, that determine what we find acceptable or not, 'good' or 'bad', and that influence our perceptions of morality, beauty, justice, and fairness. </a:t>
            </a:r>
            <a:endParaRPr sz="2100">
              <a:solidFill>
                <a:srgbClr val="000000"/>
              </a:solidFill>
              <a:latin typeface="Open Sans"/>
              <a:ea typeface="Open Sans"/>
              <a:cs typeface="Open Sans"/>
              <a:sym typeface="Open Sans"/>
            </a:endParaRPr>
          </a:p>
          <a:p>
            <a:pPr indent="0" lvl="0" marL="0" rtl="0" algn="l">
              <a:lnSpc>
                <a:spcPct val="115833"/>
              </a:lnSpc>
              <a:spcBef>
                <a:spcPts val="1200"/>
              </a:spcBef>
              <a:spcAft>
                <a:spcPts val="0"/>
              </a:spcAft>
              <a:buNone/>
            </a:pPr>
            <a:r>
              <a:rPr lang="en-US" sz="2100">
                <a:solidFill>
                  <a:srgbClr val="000000"/>
                </a:solidFill>
                <a:latin typeface="Open Sans"/>
                <a:ea typeface="Open Sans"/>
                <a:cs typeface="Open Sans"/>
                <a:sym typeface="Open Sans"/>
              </a:rPr>
              <a:t>Our commitment to certain values indicates how central these values are to our personality and also how difficult it will be to resolve a conflict involving these values.</a:t>
            </a:r>
            <a:endParaRPr sz="21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500">
              <a:solidFill>
                <a:srgbClr val="000000"/>
              </a:solidFill>
              <a:latin typeface="Open Sans"/>
              <a:ea typeface="Open Sans"/>
              <a:cs typeface="Open Sans"/>
              <a:sym typeface="Open Sans"/>
            </a:endParaRPr>
          </a:p>
        </p:txBody>
      </p:sp>
    </p:spTree>
  </p:cSld>
  <p:clrMapOvr>
    <a:masterClrMapping/>
  </p:clrMapOvr>
</p:sld>
</file>

<file path=ppt/slides/slide1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2" name="Shape 1422"/>
        <p:cNvGrpSpPr/>
        <p:nvPr/>
      </p:nvGrpSpPr>
      <p:grpSpPr>
        <a:xfrm>
          <a:off x="0" y="0"/>
          <a:ext cx="0" cy="0"/>
          <a:chOff x="0" y="0"/>
          <a:chExt cx="0" cy="0"/>
        </a:xfrm>
      </p:grpSpPr>
      <p:pic>
        <p:nvPicPr>
          <p:cNvPr id="1423" name="Google Shape;1423;g31e3dac571a_0_125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424" name="Google Shape;1424;g31e3dac571a_0_1250"/>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Trauma and Conflict</a:t>
            </a:r>
            <a:endParaRPr b="1" i="0" sz="4000" u="none" cap="none" strike="noStrike">
              <a:solidFill>
                <a:srgbClr val="000000"/>
              </a:solidFill>
              <a:latin typeface="Open Sans"/>
              <a:ea typeface="Open Sans"/>
              <a:cs typeface="Open Sans"/>
              <a:sym typeface="Open Sans"/>
            </a:endParaRPr>
          </a:p>
        </p:txBody>
      </p:sp>
      <p:sp>
        <p:nvSpPr>
          <p:cNvPr id="1425" name="Google Shape;1425;g31e3dac571a_0_1250"/>
          <p:cNvSpPr txBox="1"/>
          <p:nvPr/>
        </p:nvSpPr>
        <p:spPr>
          <a:xfrm>
            <a:off x="927900" y="2472325"/>
            <a:ext cx="103362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Factors contribute to </a:t>
            </a:r>
            <a:r>
              <a:rPr b="1" lang="en-US" sz="1600">
                <a:solidFill>
                  <a:schemeClr val="dk1"/>
                </a:solidFill>
                <a:latin typeface="Open Sans"/>
                <a:ea typeface="Open Sans"/>
                <a:cs typeface="Open Sans"/>
                <a:sym typeface="Open Sans"/>
              </a:rPr>
              <a:t>trauma and conflict</a:t>
            </a:r>
            <a:r>
              <a:rPr lang="en-US" sz="1600">
                <a:solidFill>
                  <a:schemeClr val="dk1"/>
                </a:solidFill>
                <a:latin typeface="Open Sans"/>
                <a:ea typeface="Open Sans"/>
                <a:cs typeface="Open Sans"/>
                <a:sym typeface="Open Sans"/>
              </a:rPr>
              <a:t>:</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Lack of support from those around them</a:t>
            </a:r>
            <a:r>
              <a:rPr lang="en-US" sz="1600">
                <a:solidFill>
                  <a:schemeClr val="dk1"/>
                </a:solidFill>
                <a:latin typeface="Open Sans"/>
                <a:ea typeface="Open Sans"/>
                <a:cs typeface="Open Sans"/>
                <a:sym typeface="Open Sans"/>
              </a:rPr>
              <a:t>: People who lack this support find it very difficult to heal.</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Recognition as a victim</a:t>
            </a:r>
            <a:r>
              <a:rPr lang="en-US" sz="1600">
                <a:solidFill>
                  <a:schemeClr val="dk1"/>
                </a:solidFill>
                <a:latin typeface="Open Sans"/>
                <a:ea typeface="Open Sans"/>
                <a:cs typeface="Open Sans"/>
                <a:sym typeface="Open Sans"/>
              </a:rPr>
              <a:t>: If victims are doing well, they run the risk of lacking legal and institutional recognition and may try to claim this recognition through a variety of behavioral manifestations.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Negative impact of trauma on marital relationships: </a:t>
            </a:r>
            <a:r>
              <a:rPr lang="en-US" sz="1600">
                <a:solidFill>
                  <a:schemeClr val="dk1"/>
                </a:solidFill>
                <a:latin typeface="Open Sans"/>
                <a:ea typeface="Open Sans"/>
                <a:cs typeface="Open Sans"/>
                <a:sym typeface="Open Sans"/>
              </a:rPr>
              <a:t>Communication deteriorates, strong emotional reaction, many marital break-ups, victims cannot stand family life, children inherit the trauma from parents, violence begets violence.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Added mourning process </a:t>
            </a:r>
            <a:r>
              <a:rPr lang="en-US" sz="1600">
                <a:solidFill>
                  <a:schemeClr val="dk1"/>
                </a:solidFill>
                <a:latin typeface="Open Sans"/>
                <a:ea typeface="Open Sans"/>
                <a:cs typeface="Open Sans"/>
                <a:sym typeface="Open Sans"/>
              </a:rPr>
              <a:t>(loss of a loved one): Events that amplify the effects of the main trauma.</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80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Negative interpretation of the trauma and/or its after-effects: </a:t>
            </a:r>
            <a:r>
              <a:rPr lang="en-US" sz="1600">
                <a:solidFill>
                  <a:schemeClr val="dk1"/>
                </a:solidFill>
                <a:latin typeface="Open Sans"/>
                <a:ea typeface="Open Sans"/>
                <a:cs typeface="Open Sans"/>
                <a:sym typeface="Open Sans"/>
              </a:rPr>
              <a:t>The traumatized person understands that they are not the same as before and feels as though they do not recognize themselves. </a:t>
            </a:r>
            <a:endParaRPr sz="2300">
              <a:solidFill>
                <a:schemeClr val="dk1"/>
              </a:solidFill>
              <a:latin typeface="Open Sans"/>
              <a:ea typeface="Open Sans"/>
              <a:cs typeface="Open Sans"/>
              <a:sym typeface="Open Sans"/>
            </a:endParaRPr>
          </a:p>
        </p:txBody>
      </p:sp>
    </p:spTree>
  </p:cSld>
  <p:clrMapOvr>
    <a:masterClrMapping/>
  </p:clrMapOvr>
</p:sld>
</file>

<file path=ppt/slides/slide1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0" name="Shape 1430"/>
        <p:cNvGrpSpPr/>
        <p:nvPr/>
      </p:nvGrpSpPr>
      <p:grpSpPr>
        <a:xfrm>
          <a:off x="0" y="0"/>
          <a:ext cx="0" cy="0"/>
          <a:chOff x="0" y="0"/>
          <a:chExt cx="0" cy="0"/>
        </a:xfrm>
      </p:grpSpPr>
      <p:pic>
        <p:nvPicPr>
          <p:cNvPr id="1431" name="Google Shape;1431;g31e3dac571a_0_1257"/>
          <p:cNvPicPr preferRelativeResize="0"/>
          <p:nvPr/>
        </p:nvPicPr>
        <p:blipFill rotWithShape="1">
          <a:blip r:embed="rId3">
            <a:alphaModFix/>
          </a:blip>
          <a:srcRect b="0" l="0" r="0" t="0"/>
          <a:stretch/>
        </p:blipFill>
        <p:spPr>
          <a:xfrm>
            <a:off x="10710375" y="-1"/>
            <a:ext cx="1463300" cy="1463300"/>
          </a:xfrm>
          <a:prstGeom prst="rect">
            <a:avLst/>
          </a:prstGeom>
          <a:noFill/>
          <a:ln>
            <a:noFill/>
          </a:ln>
        </p:spPr>
      </p:pic>
      <p:sp>
        <p:nvSpPr>
          <p:cNvPr id="1432" name="Google Shape;1432;g31e3dac571a_0_1257"/>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100"/>
              <a:buFont typeface="Arial"/>
              <a:buNone/>
            </a:pPr>
            <a:r>
              <a:rPr b="1" lang="en-US" sz="3000">
                <a:solidFill>
                  <a:schemeClr val="dk1"/>
                </a:solidFill>
                <a:latin typeface="Open Sans"/>
                <a:ea typeface="Open Sans"/>
                <a:cs typeface="Open Sans"/>
                <a:sym typeface="Open Sans"/>
              </a:rPr>
              <a:t>Dealing with Trauma among Conflicting Parties during a Mediation</a:t>
            </a:r>
            <a:endParaRPr b="1" i="0" sz="6000" u="none" cap="none" strike="noStrike">
              <a:solidFill>
                <a:schemeClr val="dk1"/>
              </a:solidFill>
              <a:latin typeface="Open Sans"/>
              <a:ea typeface="Open Sans"/>
              <a:cs typeface="Open Sans"/>
              <a:sym typeface="Open Sans"/>
            </a:endParaRPr>
          </a:p>
        </p:txBody>
      </p:sp>
      <p:sp>
        <p:nvSpPr>
          <p:cNvPr id="1433" name="Google Shape;1433;g31e3dac571a_0_1257"/>
          <p:cNvSpPr txBox="1"/>
          <p:nvPr/>
        </p:nvSpPr>
        <p:spPr>
          <a:xfrm>
            <a:off x="927900" y="2069250"/>
            <a:ext cx="10336200" cy="4386900"/>
          </a:xfrm>
          <a:prstGeom prst="rect">
            <a:avLst/>
          </a:prstGeom>
          <a:noFill/>
          <a:ln>
            <a:noFill/>
          </a:ln>
        </p:spPr>
        <p:txBody>
          <a:bodyPr anchorCtr="0" anchor="ctr" bIns="91425" lIns="91425" spcFirstLastPara="1" rIns="91425" wrap="square" tIns="91425">
            <a:noAutofit/>
          </a:bodyPr>
          <a:lstStyle/>
          <a:p>
            <a:pPr indent="-323850" lvl="0" marL="457200" rtl="0" algn="just">
              <a:lnSpc>
                <a:spcPct val="115833"/>
              </a:lnSpc>
              <a:spcBef>
                <a:spcPts val="1200"/>
              </a:spcBef>
              <a:spcAft>
                <a:spcPts val="0"/>
              </a:spcAft>
              <a:buClr>
                <a:schemeClr val="dk1"/>
              </a:buClr>
              <a:buSzPts val="1500"/>
              <a:buChar char="●"/>
            </a:pPr>
            <a:r>
              <a:rPr lang="en-US" sz="1500">
                <a:solidFill>
                  <a:schemeClr val="dk1"/>
                </a:solidFill>
                <a:latin typeface="Open Sans"/>
                <a:ea typeface="Open Sans"/>
                <a:cs typeface="Open Sans"/>
                <a:sym typeface="Open Sans"/>
              </a:rPr>
              <a:t>Use </a:t>
            </a:r>
            <a:r>
              <a:rPr b="1" lang="en-US" sz="1500">
                <a:solidFill>
                  <a:schemeClr val="dk1"/>
                </a:solidFill>
                <a:latin typeface="Open Sans"/>
                <a:ea typeface="Open Sans"/>
                <a:cs typeface="Open Sans"/>
                <a:sym typeface="Open Sans"/>
              </a:rPr>
              <a:t>active listening and empathy </a:t>
            </a:r>
            <a:r>
              <a:rPr lang="en-US" sz="1500">
                <a:solidFill>
                  <a:schemeClr val="dk1"/>
                </a:solidFill>
                <a:latin typeface="Open Sans"/>
                <a:ea typeface="Open Sans"/>
                <a:cs typeface="Open Sans"/>
                <a:sym typeface="Open Sans"/>
              </a:rPr>
              <a:t>to identify and deal with the individual traumas.</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Char char="●"/>
            </a:pPr>
            <a:r>
              <a:rPr lang="en-US" sz="1500">
                <a:solidFill>
                  <a:schemeClr val="dk1"/>
                </a:solidFill>
                <a:latin typeface="Open Sans"/>
                <a:ea typeface="Open Sans"/>
                <a:cs typeface="Open Sans"/>
                <a:sym typeface="Open Sans"/>
              </a:rPr>
              <a:t>Be </a:t>
            </a:r>
            <a:r>
              <a:rPr b="1" lang="en-US" sz="1500">
                <a:solidFill>
                  <a:schemeClr val="dk1"/>
                </a:solidFill>
                <a:latin typeface="Open Sans"/>
                <a:ea typeface="Open Sans"/>
                <a:cs typeface="Open Sans"/>
                <a:sym typeface="Open Sans"/>
              </a:rPr>
              <a:t>welcoming and gain trust </a:t>
            </a:r>
            <a:r>
              <a:rPr lang="en-US" sz="1500">
                <a:solidFill>
                  <a:schemeClr val="dk1"/>
                </a:solidFill>
                <a:latin typeface="Open Sans"/>
                <a:ea typeface="Open Sans"/>
                <a:cs typeface="Open Sans"/>
                <a:sym typeface="Open Sans"/>
              </a:rPr>
              <a:t>by introducing yourself and having consistent communication and ensuring confidentiality.</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Char char="●"/>
            </a:pPr>
            <a:r>
              <a:rPr lang="en-US" sz="1500">
                <a:solidFill>
                  <a:schemeClr val="dk1"/>
                </a:solidFill>
                <a:latin typeface="Open Sans"/>
                <a:ea typeface="Open Sans"/>
                <a:cs typeface="Open Sans"/>
                <a:sym typeface="Open Sans"/>
              </a:rPr>
              <a:t>Ask </a:t>
            </a:r>
            <a:r>
              <a:rPr b="1" lang="en-US" sz="1500">
                <a:solidFill>
                  <a:schemeClr val="dk1"/>
                </a:solidFill>
                <a:latin typeface="Open Sans"/>
                <a:ea typeface="Open Sans"/>
                <a:cs typeface="Open Sans"/>
                <a:sym typeface="Open Sans"/>
              </a:rPr>
              <a:t>open questions </a:t>
            </a:r>
            <a:r>
              <a:rPr lang="en-US" sz="1500">
                <a:solidFill>
                  <a:schemeClr val="dk1"/>
                </a:solidFill>
                <a:latin typeface="Open Sans"/>
                <a:ea typeface="Open Sans"/>
                <a:cs typeface="Open Sans"/>
                <a:sym typeface="Open Sans"/>
              </a:rPr>
              <a:t>instead of closed ones.</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Char char="●"/>
            </a:pPr>
            <a:r>
              <a:rPr b="1" lang="en-US" sz="1500">
                <a:solidFill>
                  <a:schemeClr val="dk1"/>
                </a:solidFill>
                <a:latin typeface="Open Sans"/>
                <a:ea typeface="Open Sans"/>
                <a:cs typeface="Open Sans"/>
                <a:sym typeface="Open Sans"/>
              </a:rPr>
              <a:t>Listen</a:t>
            </a:r>
            <a:r>
              <a:rPr lang="en-US" sz="1500">
                <a:solidFill>
                  <a:schemeClr val="dk1"/>
                </a:solidFill>
                <a:latin typeface="Open Sans"/>
                <a:ea typeface="Open Sans"/>
                <a:cs typeface="Open Sans"/>
                <a:sym typeface="Open Sans"/>
              </a:rPr>
              <a:t> more than you talk. </a:t>
            </a:r>
            <a:r>
              <a:rPr lang="en-US" sz="1500">
                <a:solidFill>
                  <a:schemeClr val="dk1"/>
                </a:solidFill>
                <a:latin typeface="Open Sans"/>
                <a:ea typeface="Open Sans"/>
                <a:cs typeface="Open Sans"/>
                <a:sym typeface="Open Sans"/>
              </a:rPr>
              <a:t>Listen to both </a:t>
            </a:r>
            <a:r>
              <a:rPr b="1" lang="en-US" sz="1500">
                <a:solidFill>
                  <a:schemeClr val="dk1"/>
                </a:solidFill>
                <a:latin typeface="Open Sans"/>
                <a:ea typeface="Open Sans"/>
                <a:cs typeface="Open Sans"/>
                <a:sym typeface="Open Sans"/>
              </a:rPr>
              <a:t>feelings and content.</a:t>
            </a:r>
            <a:endParaRPr b="1"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Be aware of your own</a:t>
            </a:r>
            <a:r>
              <a:rPr b="1" lang="en-US" sz="1500">
                <a:solidFill>
                  <a:schemeClr val="dk1"/>
                </a:solidFill>
                <a:latin typeface="Open Sans"/>
                <a:ea typeface="Open Sans"/>
                <a:cs typeface="Open Sans"/>
                <a:sym typeface="Open Sans"/>
              </a:rPr>
              <a:t> prejudices.</a:t>
            </a:r>
            <a:endParaRPr b="1"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Manage your emotions </a:t>
            </a:r>
            <a:r>
              <a:rPr lang="en-US" sz="1500">
                <a:solidFill>
                  <a:schemeClr val="dk1"/>
                </a:solidFill>
                <a:latin typeface="Open Sans"/>
                <a:ea typeface="Open Sans"/>
                <a:cs typeface="Open Sans"/>
                <a:sym typeface="Open Sans"/>
              </a:rPr>
              <a:t>by implementing coping strategies.</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Be alert to </a:t>
            </a:r>
            <a:r>
              <a:rPr b="1" lang="en-US" sz="1500">
                <a:solidFill>
                  <a:schemeClr val="dk1"/>
                </a:solidFill>
                <a:latin typeface="Open Sans"/>
                <a:ea typeface="Open Sans"/>
                <a:cs typeface="Open Sans"/>
                <a:sym typeface="Open Sans"/>
              </a:rPr>
              <a:t>ideas and problem-solving</a:t>
            </a:r>
            <a:r>
              <a:rPr lang="en-US" sz="1500">
                <a:solidFill>
                  <a:schemeClr val="dk1"/>
                </a:solidFill>
                <a:latin typeface="Open Sans"/>
                <a:ea typeface="Open Sans"/>
                <a:cs typeface="Open Sans"/>
                <a:sym typeface="Open Sans"/>
              </a:rPr>
              <a:t> opportunities.</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Send </a:t>
            </a:r>
            <a:r>
              <a:rPr b="1" lang="en-US" sz="1500">
                <a:solidFill>
                  <a:schemeClr val="dk1"/>
                </a:solidFill>
                <a:latin typeface="Open Sans"/>
                <a:ea typeface="Open Sans"/>
                <a:cs typeface="Open Sans"/>
                <a:sym typeface="Open Sans"/>
              </a:rPr>
              <a:t>verbal and non-verbal messages</a:t>
            </a:r>
            <a:r>
              <a:rPr lang="en-US" sz="1500">
                <a:solidFill>
                  <a:schemeClr val="dk1"/>
                </a:solidFill>
                <a:latin typeface="Open Sans"/>
                <a:ea typeface="Open Sans"/>
                <a:cs typeface="Open Sans"/>
                <a:sym typeface="Open Sans"/>
              </a:rPr>
              <a:t> that you are listening and avoid interrupting.</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1800"/>
              </a:spcAft>
              <a:buClr>
                <a:schemeClr val="dk1"/>
              </a:buClr>
              <a:buSzPts val="1500"/>
              <a:buFont typeface="Open Sans"/>
              <a:buChar char="●"/>
            </a:pPr>
            <a:r>
              <a:rPr lang="en-US" sz="1500">
                <a:solidFill>
                  <a:schemeClr val="dk1"/>
                </a:solidFill>
                <a:latin typeface="Open Sans"/>
                <a:ea typeface="Open Sans"/>
                <a:cs typeface="Open Sans"/>
                <a:sym typeface="Open Sans"/>
              </a:rPr>
              <a:t>Have</a:t>
            </a:r>
            <a:r>
              <a:rPr b="1" lang="en-US" sz="1500">
                <a:solidFill>
                  <a:schemeClr val="dk1"/>
                </a:solidFill>
                <a:latin typeface="Open Sans"/>
                <a:ea typeface="Open Sans"/>
                <a:cs typeface="Open Sans"/>
                <a:sym typeface="Open Sans"/>
              </a:rPr>
              <a:t> icebreakers or take breaks </a:t>
            </a:r>
            <a:r>
              <a:rPr lang="en-US" sz="1500">
                <a:solidFill>
                  <a:schemeClr val="dk1"/>
                </a:solidFill>
                <a:latin typeface="Open Sans"/>
                <a:ea typeface="Open Sans"/>
                <a:cs typeface="Open Sans"/>
                <a:sym typeface="Open Sans"/>
              </a:rPr>
              <a:t>when needed.</a:t>
            </a:r>
            <a:endParaRPr sz="2100">
              <a:solidFill>
                <a:schemeClr val="dk1"/>
              </a:solidFill>
              <a:latin typeface="Open Sans"/>
              <a:ea typeface="Open Sans"/>
              <a:cs typeface="Open Sans"/>
              <a:sym typeface="Open Sans"/>
            </a:endParaRPr>
          </a:p>
        </p:txBody>
      </p:sp>
    </p:spTree>
  </p:cSld>
  <p:clrMapOvr>
    <a:masterClrMapping/>
  </p:clrMapOvr>
</p:sld>
</file>

<file path=ppt/slides/slide1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8" name="Shape 1438"/>
        <p:cNvGrpSpPr/>
        <p:nvPr/>
      </p:nvGrpSpPr>
      <p:grpSpPr>
        <a:xfrm>
          <a:off x="0" y="0"/>
          <a:ext cx="0" cy="0"/>
          <a:chOff x="0" y="0"/>
          <a:chExt cx="0" cy="0"/>
        </a:xfrm>
      </p:grpSpPr>
      <p:pic>
        <p:nvPicPr>
          <p:cNvPr id="1439" name="Google Shape;1439;g31e3dac571a_0_1264"/>
          <p:cNvPicPr preferRelativeResize="0"/>
          <p:nvPr/>
        </p:nvPicPr>
        <p:blipFill rotWithShape="1">
          <a:blip r:embed="rId3">
            <a:alphaModFix/>
          </a:blip>
          <a:srcRect b="0" l="0" r="0" t="0"/>
          <a:stretch/>
        </p:blipFill>
        <p:spPr>
          <a:xfrm>
            <a:off x="10710375" y="-1"/>
            <a:ext cx="1463300" cy="1463300"/>
          </a:xfrm>
          <a:prstGeom prst="rect">
            <a:avLst/>
          </a:prstGeom>
          <a:noFill/>
          <a:ln>
            <a:noFill/>
          </a:ln>
        </p:spPr>
      </p:pic>
      <p:sp>
        <p:nvSpPr>
          <p:cNvPr id="1440" name="Google Shape;1440;g31e3dac571a_0_1264"/>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100"/>
              <a:buFont typeface="Arial"/>
              <a:buNone/>
            </a:pPr>
            <a:r>
              <a:rPr b="1" lang="en-US" sz="4000">
                <a:solidFill>
                  <a:schemeClr val="dk1"/>
                </a:solidFill>
                <a:latin typeface="Open Sans"/>
                <a:ea typeface="Open Sans"/>
                <a:cs typeface="Open Sans"/>
                <a:sym typeface="Open Sans"/>
              </a:rPr>
              <a:t>Prevention of Indirect Trauma</a:t>
            </a:r>
            <a:endParaRPr b="1" i="0" sz="7000" u="none" cap="none" strike="noStrike">
              <a:solidFill>
                <a:schemeClr val="dk1"/>
              </a:solidFill>
              <a:latin typeface="Open Sans"/>
              <a:ea typeface="Open Sans"/>
              <a:cs typeface="Open Sans"/>
              <a:sym typeface="Open Sans"/>
            </a:endParaRPr>
          </a:p>
        </p:txBody>
      </p:sp>
      <p:sp>
        <p:nvSpPr>
          <p:cNvPr id="1441" name="Google Shape;1441;g31e3dac571a_0_1264"/>
          <p:cNvSpPr txBox="1"/>
          <p:nvPr/>
        </p:nvSpPr>
        <p:spPr>
          <a:xfrm>
            <a:off x="927900" y="2312000"/>
            <a:ext cx="10336200" cy="4144200"/>
          </a:xfrm>
          <a:prstGeom prst="rect">
            <a:avLst/>
          </a:prstGeom>
          <a:noFill/>
          <a:ln>
            <a:noFill/>
          </a:ln>
        </p:spPr>
        <p:txBody>
          <a:bodyPr anchorCtr="0" anchor="ctr" bIns="91425" lIns="91425" spcFirstLastPara="1" rIns="91425" wrap="square" tIns="91425">
            <a:noAutofit/>
          </a:bodyPr>
          <a:lstStyle/>
          <a:p>
            <a:pPr indent="-330200" lvl="0" marL="457200" rtl="0" algn="just">
              <a:lnSpc>
                <a:spcPct val="115833"/>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Prepare a referral list/relationship/mechanism </a:t>
            </a:r>
            <a:r>
              <a:rPr lang="en-US" sz="1600">
                <a:solidFill>
                  <a:schemeClr val="dk1"/>
                </a:solidFill>
                <a:latin typeface="Open Sans"/>
                <a:ea typeface="Open Sans"/>
                <a:cs typeface="Open Sans"/>
                <a:sym typeface="Open Sans"/>
              </a:rPr>
              <a:t>with different potential services and supports needed.</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Be </a:t>
            </a:r>
            <a:r>
              <a:rPr b="1" lang="en-US" sz="1600">
                <a:solidFill>
                  <a:schemeClr val="dk1"/>
                </a:solidFill>
                <a:latin typeface="Open Sans"/>
                <a:ea typeface="Open Sans"/>
                <a:cs typeface="Open Sans"/>
                <a:sym typeface="Open Sans"/>
              </a:rPr>
              <a:t>discerning</a:t>
            </a:r>
            <a:r>
              <a:rPr lang="en-US" sz="1600">
                <a:solidFill>
                  <a:schemeClr val="dk1"/>
                </a:solidFill>
                <a:latin typeface="Open Sans"/>
                <a:ea typeface="Open Sans"/>
                <a:cs typeface="Open Sans"/>
                <a:sym typeface="Open Sans"/>
              </a:rPr>
              <a:t> when selecting the cases you agree to work on.</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Clearly marking limits and </a:t>
            </a:r>
            <a:r>
              <a:rPr b="1" lang="en-US" sz="1600">
                <a:solidFill>
                  <a:schemeClr val="dk1"/>
                </a:solidFill>
                <a:latin typeface="Open Sans"/>
                <a:ea typeface="Open Sans"/>
                <a:cs typeface="Open Sans"/>
                <a:sym typeface="Open Sans"/>
              </a:rPr>
              <a:t>boundaries</a:t>
            </a:r>
            <a:r>
              <a:rPr lang="en-US" sz="1600">
                <a:solidFill>
                  <a:schemeClr val="dk1"/>
                </a:solidFill>
                <a:latin typeface="Open Sans"/>
                <a:ea typeface="Open Sans"/>
                <a:cs typeface="Open Sans"/>
                <a:sym typeface="Open Sans"/>
              </a:rPr>
              <a:t> according to one's abilities.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Prevention through regular </a:t>
            </a:r>
            <a:r>
              <a:rPr b="1" lang="en-US" sz="1600">
                <a:solidFill>
                  <a:schemeClr val="dk1"/>
                </a:solidFill>
                <a:latin typeface="Open Sans"/>
                <a:ea typeface="Open Sans"/>
                <a:cs typeface="Open Sans"/>
                <a:sym typeface="Open Sans"/>
              </a:rPr>
              <a:t>debriefing</a:t>
            </a:r>
            <a:r>
              <a:rPr lang="en-US" sz="1600">
                <a:solidFill>
                  <a:schemeClr val="dk1"/>
                </a:solidFill>
                <a:latin typeface="Open Sans"/>
                <a:ea typeface="Open Sans"/>
                <a:cs typeface="Open Sans"/>
                <a:sym typeface="Open Sans"/>
              </a:rPr>
              <a:t>, teamwork and peer supervision.</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Limit the number of cases of violence</a:t>
            </a:r>
            <a:r>
              <a:rPr lang="en-US" sz="1600">
                <a:solidFill>
                  <a:schemeClr val="dk1"/>
                </a:solidFill>
                <a:latin typeface="Open Sans"/>
                <a:ea typeface="Open Sans"/>
                <a:cs typeface="Open Sans"/>
                <a:sym typeface="Open Sans"/>
              </a:rPr>
              <a:t> handled each day.</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Take it in turns</a:t>
            </a:r>
            <a:r>
              <a:rPr lang="en-US" sz="1600">
                <a:solidFill>
                  <a:schemeClr val="dk1"/>
                </a:solidFill>
                <a:latin typeface="Open Sans"/>
                <a:ea typeface="Open Sans"/>
                <a:cs typeface="Open Sans"/>
                <a:sym typeface="Open Sans"/>
              </a:rPr>
              <a:t> to use the different methods of peaceful conflict transformation by involving colleagues in your work (group, individual).</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Reflect </a:t>
            </a:r>
            <a:r>
              <a:rPr lang="en-US" sz="1600">
                <a:solidFill>
                  <a:schemeClr val="dk1"/>
                </a:solidFill>
                <a:latin typeface="Open Sans"/>
                <a:ea typeface="Open Sans"/>
                <a:cs typeface="Open Sans"/>
                <a:sym typeface="Open Sans"/>
              </a:rPr>
              <a:t>in groups on the mediation case.</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Forcing yourself to</a:t>
            </a:r>
            <a:r>
              <a:rPr b="1" lang="en-US" sz="1600">
                <a:solidFill>
                  <a:schemeClr val="dk1"/>
                </a:solidFill>
                <a:latin typeface="Open Sans"/>
                <a:ea typeface="Open Sans"/>
                <a:cs typeface="Open Sans"/>
                <a:sym typeface="Open Sans"/>
              </a:rPr>
              <a:t> take real breaks </a:t>
            </a:r>
            <a:r>
              <a:rPr lang="en-US" sz="1600">
                <a:solidFill>
                  <a:schemeClr val="dk1"/>
                </a:solidFill>
                <a:latin typeface="Open Sans"/>
                <a:ea typeface="Open Sans"/>
                <a:cs typeface="Open Sans"/>
                <a:sym typeface="Open Sans"/>
              </a:rPr>
              <a:t>during the day.</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Practice your </a:t>
            </a:r>
            <a:r>
              <a:rPr b="1" lang="en-US" sz="1600">
                <a:solidFill>
                  <a:schemeClr val="dk1"/>
                </a:solidFill>
                <a:latin typeface="Open Sans"/>
                <a:ea typeface="Open Sans"/>
                <a:cs typeface="Open Sans"/>
                <a:sym typeface="Open Sans"/>
              </a:rPr>
              <a:t>coping mechanisms </a:t>
            </a:r>
            <a:r>
              <a:rPr lang="en-US" sz="1600">
                <a:solidFill>
                  <a:schemeClr val="dk1"/>
                </a:solidFill>
                <a:latin typeface="Open Sans"/>
                <a:ea typeface="Open Sans"/>
                <a:cs typeface="Open Sans"/>
                <a:sym typeface="Open Sans"/>
              </a:rPr>
              <a:t>identified in the previous session.</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1800"/>
              </a:spcAft>
              <a:buNone/>
            </a:pPr>
            <a:r>
              <a:t/>
            </a:r>
            <a:endParaRPr sz="1500">
              <a:solidFill>
                <a:schemeClr val="dk1"/>
              </a:solidFill>
              <a:latin typeface="Open Sans"/>
              <a:ea typeface="Open Sans"/>
              <a:cs typeface="Open Sans"/>
              <a:sym typeface="Open Sans"/>
            </a:endParaRPr>
          </a:p>
        </p:txBody>
      </p:sp>
    </p:spTree>
  </p:cSld>
  <p:clrMapOvr>
    <a:masterClrMapping/>
  </p:clrMapOvr>
</p:sld>
</file>

<file path=ppt/slides/slide1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6" name="Shape 1446"/>
        <p:cNvGrpSpPr/>
        <p:nvPr/>
      </p:nvGrpSpPr>
      <p:grpSpPr>
        <a:xfrm>
          <a:off x="0" y="0"/>
          <a:ext cx="0" cy="0"/>
          <a:chOff x="0" y="0"/>
          <a:chExt cx="0" cy="0"/>
        </a:xfrm>
      </p:grpSpPr>
      <p:pic>
        <p:nvPicPr>
          <p:cNvPr id="1447" name="Google Shape;1447;g31e3dac571a_0_1271"/>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448" name="Google Shape;1448;g31e3dac571a_0_1271"/>
          <p:cNvSpPr txBox="1"/>
          <p:nvPr/>
        </p:nvSpPr>
        <p:spPr>
          <a:xfrm>
            <a:off x="904575" y="413300"/>
            <a:ext cx="9432000" cy="711000"/>
          </a:xfrm>
          <a:prstGeom prst="rect">
            <a:avLst/>
          </a:prstGeom>
          <a:noFill/>
          <a:ln>
            <a:noFill/>
          </a:ln>
        </p:spPr>
        <p:txBody>
          <a:bodyPr anchorCtr="0" anchor="ctr" bIns="45700" lIns="91425" spcFirstLastPara="1" rIns="91425" wrap="square" tIns="45700">
            <a:normAutofit/>
          </a:bodyPr>
          <a:lstStyle/>
          <a:p>
            <a:pPr indent="0" lvl="0" marL="0" rtl="0" algn="just">
              <a:lnSpc>
                <a:spcPct val="115833"/>
              </a:lnSpc>
              <a:spcBef>
                <a:spcPts val="1200"/>
              </a:spcBef>
              <a:spcAft>
                <a:spcPts val="800"/>
              </a:spcAft>
              <a:buClr>
                <a:schemeClr val="dk1"/>
              </a:buClr>
              <a:buSzPts val="1100"/>
              <a:buFont typeface="Arial"/>
              <a:buNone/>
            </a:pPr>
            <a:r>
              <a:rPr b="1" lang="en-US" sz="3300">
                <a:solidFill>
                  <a:schemeClr val="dk1"/>
                </a:solidFill>
                <a:latin typeface="Open Sans"/>
                <a:ea typeface="Open Sans"/>
                <a:cs typeface="Open Sans"/>
                <a:sym typeface="Open Sans"/>
              </a:rPr>
              <a:t>Case Study Activity: Clement</a:t>
            </a:r>
            <a:endParaRPr b="1" sz="3300">
              <a:solidFill>
                <a:schemeClr val="dk1"/>
              </a:solidFill>
              <a:latin typeface="Open Sans"/>
              <a:ea typeface="Open Sans"/>
              <a:cs typeface="Open Sans"/>
              <a:sym typeface="Open Sans"/>
            </a:endParaRPr>
          </a:p>
        </p:txBody>
      </p:sp>
      <p:sp>
        <p:nvSpPr>
          <p:cNvPr id="1449" name="Google Shape;1449;g31e3dac571a_0_1271"/>
          <p:cNvSpPr txBox="1"/>
          <p:nvPr/>
        </p:nvSpPr>
        <p:spPr>
          <a:xfrm>
            <a:off x="904575" y="1627100"/>
            <a:ext cx="10545300" cy="18573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800"/>
              </a:spcAft>
              <a:buNone/>
            </a:pPr>
            <a:r>
              <a:rPr lang="en-US" sz="1600">
                <a:solidFill>
                  <a:schemeClr val="dk1"/>
                </a:solidFill>
                <a:latin typeface="Open Sans"/>
                <a:ea typeface="Open Sans"/>
                <a:cs typeface="Open Sans"/>
                <a:sym typeface="Open Sans"/>
              </a:rPr>
              <a:t>Clément, a 45-year-old man, has been an insider mediator for over 10 years. He intervenes in sensitive neighborhoods, where he manages conflicts between neighbors, between different communities, and sometimes between residents and local authorities. His role is to ease social tensions, helping to resolve disputes, domestic violence, neighborhood conflicts or even ethnic tensions. Over the years, however, he has begun to experience chronic fatigue and emotional exhaustion due to the intensity and complexity of the conflicts he manages.</a:t>
            </a:r>
            <a:endParaRPr b="1" sz="1600">
              <a:solidFill>
                <a:schemeClr val="dk1"/>
              </a:solidFill>
              <a:latin typeface="Open Sans"/>
              <a:ea typeface="Open Sans"/>
              <a:cs typeface="Open Sans"/>
              <a:sym typeface="Open Sans"/>
            </a:endParaRPr>
          </a:p>
        </p:txBody>
      </p:sp>
      <p:sp>
        <p:nvSpPr>
          <p:cNvPr id="1450" name="Google Shape;1450;g31e3dac571a_0_1271"/>
          <p:cNvSpPr txBox="1"/>
          <p:nvPr/>
        </p:nvSpPr>
        <p:spPr>
          <a:xfrm>
            <a:off x="978075" y="3699200"/>
            <a:ext cx="10398300" cy="24504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Consider a </a:t>
            </a:r>
            <a:r>
              <a:rPr b="1" lang="en-US" sz="1600">
                <a:solidFill>
                  <a:schemeClr val="dk1"/>
                </a:solidFill>
                <a:latin typeface="Open Sans"/>
                <a:ea typeface="Open Sans"/>
                <a:cs typeface="Open Sans"/>
                <a:sym typeface="Open Sans"/>
              </a:rPr>
              <a:t>specific scenario</a:t>
            </a:r>
            <a:r>
              <a:rPr lang="en-US" sz="1600">
                <a:solidFill>
                  <a:schemeClr val="dk1"/>
                </a:solidFill>
                <a:latin typeface="Open Sans"/>
                <a:ea typeface="Open Sans"/>
                <a:cs typeface="Open Sans"/>
                <a:sym typeface="Open Sans"/>
              </a:rPr>
              <a:t> during a mediation that Clement helps moderate: </a:t>
            </a:r>
            <a:endParaRPr sz="1600">
              <a:solidFill>
                <a:schemeClr val="dk1"/>
              </a:solidFill>
              <a:latin typeface="Open Sans"/>
              <a:ea typeface="Open Sans"/>
              <a:cs typeface="Open Sans"/>
              <a:sym typeface="Open Sans"/>
            </a:endParaRPr>
          </a:p>
          <a:p>
            <a:pPr indent="0" lvl="0" marL="45720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During a mediation, a member of one of the conflicting parties approaches Clement during the lunch break. She tells Clement that she has been having terrible nightmares because of how a family member was killed during the recent outbreak of violence. She tells Clement that she is trying to be present during the mediation but her mind keeps wandering. She begins to describe how her neighborhood was destroyed by the conflict. Clement begins to feel very overwhelmed. </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rPr b="1" lang="en-US" sz="1600">
                <a:solidFill>
                  <a:schemeClr val="dk1"/>
                </a:solidFill>
                <a:latin typeface="Open Sans"/>
                <a:ea typeface="Open Sans"/>
                <a:cs typeface="Open Sans"/>
                <a:sym typeface="Open Sans"/>
              </a:rPr>
              <a:t>What should Clement do? Discuss in small groups.</a:t>
            </a:r>
            <a:endParaRPr b="1" sz="1600">
              <a:solidFill>
                <a:schemeClr val="dk1"/>
              </a:solidFill>
              <a:latin typeface="Open Sans"/>
              <a:ea typeface="Open Sans"/>
              <a:cs typeface="Open Sans"/>
              <a:sym typeface="Open Sans"/>
            </a:endParaRPr>
          </a:p>
        </p:txBody>
      </p:sp>
    </p:spTree>
  </p:cSld>
  <p:clrMapOvr>
    <a:masterClrMapping/>
  </p:clrMapOvr>
</p:sld>
</file>

<file path=ppt/slides/slide1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5" name="Shape 1455"/>
        <p:cNvGrpSpPr/>
        <p:nvPr/>
      </p:nvGrpSpPr>
      <p:grpSpPr>
        <a:xfrm>
          <a:off x="0" y="0"/>
          <a:ext cx="0" cy="0"/>
          <a:chOff x="0" y="0"/>
          <a:chExt cx="0" cy="0"/>
        </a:xfrm>
      </p:grpSpPr>
      <p:pic>
        <p:nvPicPr>
          <p:cNvPr id="1456" name="Google Shape;1456;g31e3dac571a_0_131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457" name="Google Shape;1457;g31e3dac571a_0_1313"/>
          <p:cNvSpPr txBox="1"/>
          <p:nvPr/>
        </p:nvSpPr>
        <p:spPr>
          <a:xfrm>
            <a:off x="925900" y="966425"/>
            <a:ext cx="9524400" cy="1449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5.1: Identifying Conflict Sources - The Circle of Conflict</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458" name="Google Shape;1458;g31e3dac571a_0_1313"/>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000">
                <a:solidFill>
                  <a:schemeClr val="dk1"/>
                </a:solidFill>
                <a:latin typeface="Open Sans"/>
                <a:ea typeface="Open Sans"/>
                <a:cs typeface="Open Sans"/>
                <a:sym typeface="Open Sans"/>
              </a:rPr>
              <a:t>Session Objective:</a:t>
            </a:r>
            <a:endParaRPr b="1" sz="2000">
              <a:solidFill>
                <a:schemeClr val="dk1"/>
              </a:solidFill>
              <a:latin typeface="Open Sans"/>
              <a:ea typeface="Open Sans"/>
              <a:cs typeface="Open Sans"/>
              <a:sym typeface="Open Sans"/>
            </a:endParaRPr>
          </a:p>
          <a:p>
            <a:pPr indent="-355600" lvl="0" marL="457200" rtl="0" algn="just">
              <a:lnSpc>
                <a:spcPct val="115833"/>
              </a:lnSpc>
              <a:spcBef>
                <a:spcPts val="8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Learn the five different sources of conflict by understanding the Circle of Conflict.</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63" name="Shape 1463"/>
        <p:cNvGrpSpPr/>
        <p:nvPr/>
      </p:nvGrpSpPr>
      <p:grpSpPr>
        <a:xfrm>
          <a:off x="0" y="0"/>
          <a:ext cx="0" cy="0"/>
          <a:chOff x="0" y="0"/>
          <a:chExt cx="0" cy="0"/>
        </a:xfrm>
      </p:grpSpPr>
      <p:pic>
        <p:nvPicPr>
          <p:cNvPr id="1464" name="Google Shape;1464;g31e3dac571a_0_129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465" name="Google Shape;1465;g31e3dac571a_0_1290"/>
          <p:cNvSpPr txBox="1"/>
          <p:nvPr/>
        </p:nvSpPr>
        <p:spPr>
          <a:xfrm>
            <a:off x="925900" y="966425"/>
            <a:ext cx="9524400" cy="1449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Identifying Conflict Sources - The Circle of Conflict</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pic>
        <p:nvPicPr>
          <p:cNvPr id="1466" name="Google Shape;1466;g31e3dac571a_0_1290"/>
          <p:cNvPicPr preferRelativeResize="0"/>
          <p:nvPr/>
        </p:nvPicPr>
        <p:blipFill>
          <a:blip r:embed="rId4">
            <a:alphaModFix/>
          </a:blip>
          <a:stretch>
            <a:fillRect/>
          </a:stretch>
        </p:blipFill>
        <p:spPr>
          <a:xfrm>
            <a:off x="3796425" y="2247650"/>
            <a:ext cx="4599160" cy="4137176"/>
          </a:xfrm>
          <a:prstGeom prst="rect">
            <a:avLst/>
          </a:prstGeom>
          <a:noFill/>
          <a:ln>
            <a:noFill/>
          </a:ln>
        </p:spPr>
      </p:pic>
    </p:spTree>
  </p:cSld>
  <p:clrMapOvr>
    <a:masterClrMapping/>
  </p:clrMapOvr>
</p:sld>
</file>

<file path=ppt/slides/slide1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1" name="Shape 1471"/>
        <p:cNvGrpSpPr/>
        <p:nvPr/>
      </p:nvGrpSpPr>
      <p:grpSpPr>
        <a:xfrm>
          <a:off x="0" y="0"/>
          <a:ext cx="0" cy="0"/>
          <a:chOff x="0" y="0"/>
          <a:chExt cx="0" cy="0"/>
        </a:xfrm>
      </p:grpSpPr>
      <p:pic>
        <p:nvPicPr>
          <p:cNvPr id="1472" name="Google Shape;1472;g31e3dac571a_0_1298"/>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473" name="Google Shape;1473;g31e3dac571a_0_1298"/>
          <p:cNvSpPr txBox="1"/>
          <p:nvPr/>
        </p:nvSpPr>
        <p:spPr>
          <a:xfrm>
            <a:off x="904575" y="413300"/>
            <a:ext cx="9432000" cy="711000"/>
          </a:xfrm>
          <a:prstGeom prst="rect">
            <a:avLst/>
          </a:prstGeom>
          <a:noFill/>
          <a:ln>
            <a:noFill/>
          </a:ln>
        </p:spPr>
        <p:txBody>
          <a:bodyPr anchorCtr="0" anchor="ctr" bIns="45700" lIns="91425" spcFirstLastPara="1" rIns="91425" wrap="square" tIns="45700">
            <a:normAutofit/>
          </a:bodyPr>
          <a:lstStyle/>
          <a:p>
            <a:pPr indent="0" lvl="0" marL="0" rtl="0" algn="just">
              <a:lnSpc>
                <a:spcPct val="115833"/>
              </a:lnSpc>
              <a:spcBef>
                <a:spcPts val="1200"/>
              </a:spcBef>
              <a:spcAft>
                <a:spcPts val="800"/>
              </a:spcAft>
              <a:buClr>
                <a:schemeClr val="dk1"/>
              </a:buClr>
              <a:buSzPts val="1100"/>
              <a:buFont typeface="Arial"/>
              <a:buNone/>
            </a:pPr>
            <a:r>
              <a:rPr b="1" lang="en-US" sz="3300">
                <a:solidFill>
                  <a:schemeClr val="dk1"/>
                </a:solidFill>
                <a:latin typeface="Open Sans"/>
                <a:ea typeface="Open Sans"/>
                <a:cs typeface="Open Sans"/>
                <a:sym typeface="Open Sans"/>
              </a:rPr>
              <a:t>Activity: Case Study and Sources of Conflict</a:t>
            </a:r>
            <a:endParaRPr b="1" sz="3300">
              <a:solidFill>
                <a:schemeClr val="dk1"/>
              </a:solidFill>
              <a:latin typeface="Open Sans"/>
              <a:ea typeface="Open Sans"/>
              <a:cs typeface="Open Sans"/>
              <a:sym typeface="Open Sans"/>
            </a:endParaRPr>
          </a:p>
        </p:txBody>
      </p:sp>
      <p:sp>
        <p:nvSpPr>
          <p:cNvPr id="1474" name="Google Shape;1474;g31e3dac571a_0_1298"/>
          <p:cNvSpPr txBox="1"/>
          <p:nvPr/>
        </p:nvSpPr>
        <p:spPr>
          <a:xfrm>
            <a:off x="896850" y="1887150"/>
            <a:ext cx="10398300" cy="36384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lang="en-US" sz="2200">
                <a:solidFill>
                  <a:schemeClr val="dk1"/>
                </a:solidFill>
                <a:latin typeface="Open Sans"/>
                <a:ea typeface="Open Sans"/>
                <a:cs typeface="Open Sans"/>
                <a:sym typeface="Open Sans"/>
              </a:rPr>
              <a:t>Referencing a case study:</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Identify what aspects of the following types of conflicts are present: Conflicts of interest, structural conflicts, data conflicts, relationship conflicts, and/or conflicts of values? Write these on post-it notes.</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Once you have which aspects of the conflicts are related to what type of conflict, stick the appropriate post-its in the correct slice of the Circle of Conflict at the front of the room.</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600">
              <a:solidFill>
                <a:schemeClr val="dk1"/>
              </a:solidFill>
              <a:latin typeface="Open Sans"/>
              <a:ea typeface="Open Sans"/>
              <a:cs typeface="Open Sans"/>
              <a:sym typeface="Open Sans"/>
            </a:endParaRPr>
          </a:p>
        </p:txBody>
      </p:sp>
    </p:spTree>
  </p:cSld>
  <p:clrMapOvr>
    <a:masterClrMapping/>
  </p:clrMapOvr>
</p:sld>
</file>

<file path=ppt/slides/slide1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79" name="Shape 1479"/>
        <p:cNvGrpSpPr/>
        <p:nvPr/>
      </p:nvGrpSpPr>
      <p:grpSpPr>
        <a:xfrm>
          <a:off x="0" y="0"/>
          <a:ext cx="0" cy="0"/>
          <a:chOff x="0" y="0"/>
          <a:chExt cx="0" cy="0"/>
        </a:xfrm>
      </p:grpSpPr>
      <p:pic>
        <p:nvPicPr>
          <p:cNvPr id="1480" name="Google Shape;1480;g31e3dac571a_0_1306"/>
          <p:cNvPicPr preferRelativeResize="0"/>
          <p:nvPr/>
        </p:nvPicPr>
        <p:blipFill rotWithShape="1">
          <a:blip r:embed="rId3">
            <a:alphaModFix/>
          </a:blip>
          <a:srcRect b="0" l="0" r="0" t="0"/>
          <a:stretch/>
        </p:blipFill>
        <p:spPr>
          <a:xfrm>
            <a:off x="10710375" y="-1"/>
            <a:ext cx="1463300" cy="1463300"/>
          </a:xfrm>
          <a:prstGeom prst="rect">
            <a:avLst/>
          </a:prstGeom>
          <a:noFill/>
          <a:ln>
            <a:noFill/>
          </a:ln>
        </p:spPr>
      </p:pic>
      <p:sp>
        <p:nvSpPr>
          <p:cNvPr id="1481" name="Google Shape;1481;g31e3dac571a_0_1306"/>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100"/>
              <a:buFont typeface="Arial"/>
              <a:buNone/>
            </a:pPr>
            <a:r>
              <a:rPr b="1" lang="en-US" sz="4000">
                <a:solidFill>
                  <a:schemeClr val="dk1"/>
                </a:solidFill>
                <a:latin typeface="Open Sans"/>
                <a:ea typeface="Open Sans"/>
                <a:cs typeface="Open Sans"/>
                <a:sym typeface="Open Sans"/>
              </a:rPr>
              <a:t>Reflection</a:t>
            </a:r>
            <a:endParaRPr b="1" i="0" sz="7000" u="none" cap="none" strike="noStrike">
              <a:solidFill>
                <a:schemeClr val="dk1"/>
              </a:solidFill>
              <a:latin typeface="Open Sans"/>
              <a:ea typeface="Open Sans"/>
              <a:cs typeface="Open Sans"/>
              <a:sym typeface="Open Sans"/>
            </a:endParaRPr>
          </a:p>
        </p:txBody>
      </p:sp>
      <p:sp>
        <p:nvSpPr>
          <p:cNvPr id="1482" name="Google Shape;1482;g31e3dac571a_0_1306"/>
          <p:cNvSpPr txBox="1"/>
          <p:nvPr/>
        </p:nvSpPr>
        <p:spPr>
          <a:xfrm>
            <a:off x="927900" y="1618400"/>
            <a:ext cx="10336200" cy="4837800"/>
          </a:xfrm>
          <a:prstGeom prst="rect">
            <a:avLst/>
          </a:prstGeom>
          <a:noFill/>
          <a:ln>
            <a:noFill/>
          </a:ln>
        </p:spPr>
        <p:txBody>
          <a:bodyPr anchorCtr="0" anchor="ctr" bIns="91425" lIns="91425" spcFirstLastPara="1" rIns="91425" wrap="square" tIns="91425">
            <a:noAutofit/>
          </a:bodyPr>
          <a:lstStyle/>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Which elements/issues in the circle contributed most to the conflict, and in what way?</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easy or difficult was it to identify the source of the conflict?</a:t>
            </a:r>
            <a:endParaRPr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800"/>
              </a:spcAft>
              <a:buClr>
                <a:schemeClr val="dk1"/>
              </a:buClr>
              <a:buSzPts val="2200"/>
              <a:buFont typeface="Open Sans"/>
              <a:buChar char="●"/>
            </a:pPr>
            <a:r>
              <a:rPr lang="en-US" sz="2200">
                <a:solidFill>
                  <a:schemeClr val="dk1"/>
                </a:solidFill>
                <a:latin typeface="Open Sans"/>
                <a:ea typeface="Open Sans"/>
                <a:cs typeface="Open Sans"/>
                <a:sym typeface="Open Sans"/>
              </a:rPr>
              <a:t>What lessons have you learned from this analysis with the Circle of Conflict?</a:t>
            </a:r>
            <a:endParaRPr b="1" sz="2800">
              <a:solidFill>
                <a:schemeClr val="dk1"/>
              </a:solidFill>
              <a:latin typeface="Open Sans"/>
              <a:ea typeface="Open Sans"/>
              <a:cs typeface="Open Sans"/>
              <a:sym typeface="Open Sans"/>
            </a:endParaRPr>
          </a:p>
        </p:txBody>
      </p:sp>
    </p:spTree>
  </p:cSld>
  <p:clrMapOvr>
    <a:masterClrMapping/>
  </p:clrMapOvr>
</p:sld>
</file>

<file path=ppt/slides/slide1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87" name="Shape 1487"/>
        <p:cNvGrpSpPr/>
        <p:nvPr/>
      </p:nvGrpSpPr>
      <p:grpSpPr>
        <a:xfrm>
          <a:off x="0" y="0"/>
          <a:ext cx="0" cy="0"/>
          <a:chOff x="0" y="0"/>
          <a:chExt cx="0" cy="0"/>
        </a:xfrm>
      </p:grpSpPr>
      <p:pic>
        <p:nvPicPr>
          <p:cNvPr id="1488" name="Google Shape;1488;g31e3dac571a_0_128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489" name="Google Shape;1489;g31e3dac571a_0_1283"/>
          <p:cNvSpPr txBox="1"/>
          <p:nvPr/>
        </p:nvSpPr>
        <p:spPr>
          <a:xfrm>
            <a:off x="925900" y="966425"/>
            <a:ext cx="9524400" cy="1449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5.2:</a:t>
            </a:r>
            <a:r>
              <a:rPr b="1" lang="en-US" sz="4400">
                <a:latin typeface="Open Sans"/>
                <a:ea typeface="Open Sans"/>
                <a:cs typeface="Open Sans"/>
                <a:sym typeface="Open Sans"/>
              </a:rPr>
              <a:t> The Ladder of Conflict</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490" name="Google Shape;1490;g31e3dac571a_0_1283"/>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000">
                <a:solidFill>
                  <a:schemeClr val="dk1"/>
                </a:solidFill>
                <a:latin typeface="Open Sans"/>
                <a:ea typeface="Open Sans"/>
                <a:cs typeface="Open Sans"/>
                <a:sym typeface="Open Sans"/>
              </a:rPr>
              <a:t>Session Objective:</a:t>
            </a:r>
            <a:endParaRPr b="1" sz="2000">
              <a:solidFill>
                <a:schemeClr val="dk1"/>
              </a:solidFill>
              <a:latin typeface="Open Sans"/>
              <a:ea typeface="Open Sans"/>
              <a:cs typeface="Open Sans"/>
              <a:sym typeface="Open Sans"/>
            </a:endParaRPr>
          </a:p>
          <a:p>
            <a:pPr indent="-355600" lvl="0" marL="457200" rtl="0" algn="just">
              <a:lnSpc>
                <a:spcPct val="115833"/>
              </a:lnSpc>
              <a:spcBef>
                <a:spcPts val="8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 Learn the Ladder of Conflict and be able to use this tool to analyze a conflict.</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5" name="Shape 1495"/>
        <p:cNvGrpSpPr/>
        <p:nvPr/>
      </p:nvGrpSpPr>
      <p:grpSpPr>
        <a:xfrm>
          <a:off x="0" y="0"/>
          <a:ext cx="0" cy="0"/>
          <a:chOff x="0" y="0"/>
          <a:chExt cx="0" cy="0"/>
        </a:xfrm>
      </p:grpSpPr>
      <p:pic>
        <p:nvPicPr>
          <p:cNvPr id="1496" name="Google Shape;1496;g31e3dac571a_0_1320"/>
          <p:cNvPicPr preferRelativeResize="0"/>
          <p:nvPr/>
        </p:nvPicPr>
        <p:blipFill rotWithShape="1">
          <a:blip r:embed="rId3">
            <a:alphaModFix/>
          </a:blip>
          <a:srcRect b="0" l="0" r="0" t="0"/>
          <a:stretch/>
        </p:blipFill>
        <p:spPr>
          <a:xfrm>
            <a:off x="10710375" y="-1"/>
            <a:ext cx="1463300" cy="1463300"/>
          </a:xfrm>
          <a:prstGeom prst="rect">
            <a:avLst/>
          </a:prstGeom>
          <a:noFill/>
          <a:ln>
            <a:noFill/>
          </a:ln>
        </p:spPr>
      </p:pic>
      <p:sp>
        <p:nvSpPr>
          <p:cNvPr id="1497" name="Google Shape;1497;g31e3dac571a_0_1320"/>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0"/>
              </a:spcBef>
              <a:spcAft>
                <a:spcPts val="800"/>
              </a:spcAft>
              <a:buClr>
                <a:schemeClr val="dk1"/>
              </a:buClr>
              <a:buSzPts val="1100"/>
              <a:buFont typeface="Arial"/>
              <a:buNone/>
            </a:pPr>
            <a:r>
              <a:rPr b="1" lang="en-US" sz="4000">
                <a:solidFill>
                  <a:schemeClr val="dk1"/>
                </a:solidFill>
                <a:latin typeface="Open Sans"/>
                <a:ea typeface="Open Sans"/>
                <a:cs typeface="Open Sans"/>
                <a:sym typeface="Open Sans"/>
              </a:rPr>
              <a:t>The Ladder of Conflict: Glasl's Model of Conflict Escalation</a:t>
            </a:r>
            <a:endParaRPr b="1" i="0" sz="4000" u="none" cap="none" strike="noStrike">
              <a:solidFill>
                <a:schemeClr val="dk1"/>
              </a:solidFill>
              <a:latin typeface="Open Sans"/>
              <a:ea typeface="Open Sans"/>
              <a:cs typeface="Open Sans"/>
              <a:sym typeface="Open Sans"/>
            </a:endParaRPr>
          </a:p>
        </p:txBody>
      </p:sp>
      <p:pic>
        <p:nvPicPr>
          <p:cNvPr descr="A diagram of steps with text&#10;&#10;Description automatically generated" id="1498" name="Google Shape;1498;g31e3dac571a_0_1320"/>
          <p:cNvPicPr preferRelativeResize="0"/>
          <p:nvPr/>
        </p:nvPicPr>
        <p:blipFill>
          <a:blip r:embed="rId4">
            <a:alphaModFix/>
          </a:blip>
          <a:stretch>
            <a:fillRect/>
          </a:stretch>
        </p:blipFill>
        <p:spPr>
          <a:xfrm>
            <a:off x="2423925" y="2449975"/>
            <a:ext cx="7240600" cy="3269350"/>
          </a:xfrm>
          <a:prstGeom prst="rect">
            <a:avLst/>
          </a:prstGeom>
          <a:noFill/>
          <a:ln cap="flat" cmpd="sng" w="12700">
            <a:solidFill>
              <a:srgbClr val="000000"/>
            </a:solidFill>
            <a:prstDash val="solid"/>
            <a:miter lim="8000"/>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g31e3dac571a_0_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35" name="Google Shape;235;g31e3dac571a_0_5"/>
          <p:cNvSpPr txBox="1"/>
          <p:nvPr/>
        </p:nvSpPr>
        <p:spPr>
          <a:xfrm>
            <a:off x="1009000" y="647375"/>
            <a:ext cx="9724500" cy="914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solidFill>
                  <a:srgbClr val="000000"/>
                </a:solidFill>
                <a:latin typeface="Helvetica Neue"/>
                <a:ea typeface="Helvetica Neue"/>
                <a:cs typeface="Helvetica Neue"/>
                <a:sym typeface="Helvetica Neue"/>
              </a:rPr>
              <a:t>The Conflict Hippo: Emotions</a:t>
            </a:r>
            <a:endParaRPr b="1" sz="4200">
              <a:solidFill>
                <a:srgbClr val="000000"/>
              </a:solidFill>
              <a:latin typeface="Helvetica Neue"/>
              <a:ea typeface="Helvetica Neue"/>
              <a:cs typeface="Helvetica Neue"/>
              <a:sym typeface="Helvetica Neue"/>
            </a:endParaRPr>
          </a:p>
        </p:txBody>
      </p:sp>
      <p:sp>
        <p:nvSpPr>
          <p:cNvPr id="236" name="Google Shape;236;g31e3dac571a_0_5"/>
          <p:cNvSpPr txBox="1"/>
          <p:nvPr/>
        </p:nvSpPr>
        <p:spPr>
          <a:xfrm>
            <a:off x="1036750" y="2034575"/>
            <a:ext cx="9669000" cy="3912900"/>
          </a:xfrm>
          <a:prstGeom prst="rect">
            <a:avLst/>
          </a:prstGeom>
          <a:noFill/>
          <a:ln>
            <a:noFill/>
          </a:ln>
        </p:spPr>
        <p:txBody>
          <a:bodyPr anchorCtr="0" anchor="t" bIns="45700" lIns="91425" spcFirstLastPara="1" rIns="91425" wrap="square" tIns="45700">
            <a:normAutofit/>
          </a:bodyPr>
          <a:lstStyle/>
          <a:p>
            <a:pPr indent="0" lvl="0" marL="0" rtl="0" algn="just">
              <a:lnSpc>
                <a:spcPct val="115833"/>
              </a:lnSpc>
              <a:spcBef>
                <a:spcPts val="1200"/>
              </a:spcBef>
              <a:spcAft>
                <a:spcPts val="0"/>
              </a:spcAft>
              <a:buNone/>
            </a:pPr>
            <a:r>
              <a:rPr lang="en-US" sz="1800">
                <a:solidFill>
                  <a:srgbClr val="000000"/>
                </a:solidFill>
                <a:latin typeface="Open Sans"/>
                <a:ea typeface="Open Sans"/>
                <a:cs typeface="Open Sans"/>
                <a:sym typeface="Open Sans"/>
              </a:rPr>
              <a:t>An </a:t>
            </a:r>
            <a:r>
              <a:rPr b="1" lang="en-US" sz="1800">
                <a:solidFill>
                  <a:srgbClr val="000000"/>
                </a:solidFill>
                <a:latin typeface="Open Sans"/>
                <a:ea typeface="Open Sans"/>
                <a:cs typeface="Open Sans"/>
                <a:sym typeface="Open Sans"/>
              </a:rPr>
              <a:t>emotion</a:t>
            </a:r>
            <a:r>
              <a:rPr lang="en-US" sz="1800">
                <a:solidFill>
                  <a:srgbClr val="000000"/>
                </a:solidFill>
                <a:latin typeface="Open Sans"/>
                <a:ea typeface="Open Sans"/>
                <a:cs typeface="Open Sans"/>
                <a:sym typeface="Open Sans"/>
              </a:rPr>
              <a:t> is a mental state brought on by neurophysiological changes, variously associated with thoughts, feelings, behavioral responses, and a degree of pleasure or displeasure. </a:t>
            </a:r>
            <a:endParaRPr sz="18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rPr b="1" lang="en-US" sz="1800">
                <a:solidFill>
                  <a:srgbClr val="000000"/>
                </a:solidFill>
                <a:latin typeface="Open Sans"/>
                <a:ea typeface="Open Sans"/>
                <a:cs typeface="Open Sans"/>
                <a:sym typeface="Open Sans"/>
              </a:rPr>
              <a:t>Emotions </a:t>
            </a:r>
            <a:r>
              <a:rPr lang="en-US" sz="1800">
                <a:solidFill>
                  <a:srgbClr val="000000"/>
                </a:solidFill>
                <a:latin typeface="Open Sans"/>
                <a:ea typeface="Open Sans"/>
                <a:cs typeface="Open Sans"/>
                <a:sym typeface="Open Sans"/>
              </a:rPr>
              <a:t>play a role in how people make sense of their relationships, their degree of power, and their social status. </a:t>
            </a:r>
            <a:endParaRPr sz="18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800">
                <a:solidFill>
                  <a:srgbClr val="000000"/>
                </a:solidFill>
                <a:latin typeface="Open Sans"/>
                <a:ea typeface="Open Sans"/>
                <a:cs typeface="Open Sans"/>
                <a:sym typeface="Open Sans"/>
              </a:rPr>
              <a:t>It takes the skill of</a:t>
            </a:r>
            <a:r>
              <a:rPr b="1" lang="en-US" sz="1800">
                <a:solidFill>
                  <a:srgbClr val="000000"/>
                </a:solidFill>
                <a:latin typeface="Open Sans"/>
                <a:ea typeface="Open Sans"/>
                <a:cs typeface="Open Sans"/>
                <a:sym typeface="Open Sans"/>
              </a:rPr>
              <a:t> Emotional intelligence</a:t>
            </a:r>
            <a:r>
              <a:rPr lang="en-US" sz="1800">
                <a:solidFill>
                  <a:srgbClr val="000000"/>
                </a:solidFill>
                <a:latin typeface="Open Sans"/>
                <a:ea typeface="Open Sans"/>
                <a:cs typeface="Open Sans"/>
                <a:sym typeface="Open Sans"/>
              </a:rPr>
              <a:t> to understand our own and others’ emotions and is the key to understanding yourself and others.</a:t>
            </a:r>
            <a:endParaRPr sz="18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500">
              <a:solidFill>
                <a:srgbClr val="000000"/>
              </a:solidFill>
              <a:latin typeface="Open Sans"/>
              <a:ea typeface="Open Sans"/>
              <a:cs typeface="Open Sans"/>
              <a:sym typeface="Open Sans"/>
            </a:endParaRPr>
          </a:p>
        </p:txBody>
      </p:sp>
    </p:spTree>
  </p:cSld>
  <p:clrMapOvr>
    <a:masterClrMapping/>
  </p:clrMapOvr>
</p:sld>
</file>

<file path=ppt/slides/slide1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03" name="Shape 1503"/>
        <p:cNvGrpSpPr/>
        <p:nvPr/>
      </p:nvGrpSpPr>
      <p:grpSpPr>
        <a:xfrm>
          <a:off x="0" y="0"/>
          <a:ext cx="0" cy="0"/>
          <a:chOff x="0" y="0"/>
          <a:chExt cx="0" cy="0"/>
        </a:xfrm>
      </p:grpSpPr>
      <p:pic>
        <p:nvPicPr>
          <p:cNvPr id="1504" name="Google Shape;1504;g31e3dac571a_0_1329"/>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505" name="Google Shape;1505;g31e3dac571a_0_1329"/>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 Case Study and The Ladder of Conflict</a:t>
            </a:r>
            <a:endParaRPr b="1" sz="3852">
              <a:solidFill>
                <a:schemeClr val="dk1"/>
              </a:solidFill>
              <a:latin typeface="Open Sans"/>
              <a:ea typeface="Open Sans"/>
              <a:cs typeface="Open Sans"/>
              <a:sym typeface="Open Sans"/>
            </a:endParaRPr>
          </a:p>
        </p:txBody>
      </p:sp>
      <p:sp>
        <p:nvSpPr>
          <p:cNvPr id="1506" name="Google Shape;1506;g31e3dac571a_0_1329"/>
          <p:cNvSpPr txBox="1"/>
          <p:nvPr/>
        </p:nvSpPr>
        <p:spPr>
          <a:xfrm>
            <a:off x="896850" y="2784425"/>
            <a:ext cx="10398300" cy="14406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lang="en-US" sz="2400">
                <a:solidFill>
                  <a:schemeClr val="dk1"/>
                </a:solidFill>
                <a:latin typeface="Open Sans"/>
                <a:ea typeface="Open Sans"/>
                <a:cs typeface="Open Sans"/>
                <a:sym typeface="Open Sans"/>
              </a:rPr>
              <a:t>Referencing a case study, </a:t>
            </a:r>
            <a:r>
              <a:rPr b="1" lang="en-US" sz="2400">
                <a:solidFill>
                  <a:schemeClr val="dk1"/>
                </a:solidFill>
                <a:latin typeface="Open Sans"/>
                <a:ea typeface="Open Sans"/>
                <a:cs typeface="Open Sans"/>
                <a:sym typeface="Open Sans"/>
              </a:rPr>
              <a:t>i</a:t>
            </a:r>
            <a:r>
              <a:rPr b="1" lang="en-US" sz="2400">
                <a:solidFill>
                  <a:schemeClr val="dk1"/>
                </a:solidFill>
                <a:latin typeface="Open Sans"/>
                <a:ea typeface="Open Sans"/>
                <a:cs typeface="Open Sans"/>
                <a:sym typeface="Open Sans"/>
              </a:rPr>
              <a:t>dentify the aspects of the ladder </a:t>
            </a:r>
            <a:r>
              <a:rPr lang="en-US" sz="2400">
                <a:solidFill>
                  <a:schemeClr val="dk1"/>
                </a:solidFill>
                <a:latin typeface="Open Sans"/>
                <a:ea typeface="Open Sans"/>
                <a:cs typeface="Open Sans"/>
                <a:sym typeface="Open Sans"/>
              </a:rPr>
              <a:t>in this conflict. Work together in small groups.</a:t>
            </a:r>
            <a:endParaRPr sz="24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600">
              <a:solidFill>
                <a:schemeClr val="dk1"/>
              </a:solidFill>
              <a:latin typeface="Open Sans"/>
              <a:ea typeface="Open Sans"/>
              <a:cs typeface="Open Sans"/>
              <a:sym typeface="Open Sans"/>
            </a:endParaRPr>
          </a:p>
        </p:txBody>
      </p:sp>
    </p:spTree>
  </p:cSld>
  <p:clrMapOvr>
    <a:masterClrMapping/>
  </p:clrMapOvr>
</p:sld>
</file>

<file path=ppt/slides/slide1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1" name="Shape 1511"/>
        <p:cNvGrpSpPr/>
        <p:nvPr/>
      </p:nvGrpSpPr>
      <p:grpSpPr>
        <a:xfrm>
          <a:off x="0" y="0"/>
          <a:ext cx="0" cy="0"/>
          <a:chOff x="0" y="0"/>
          <a:chExt cx="0" cy="0"/>
        </a:xfrm>
      </p:grpSpPr>
      <p:pic>
        <p:nvPicPr>
          <p:cNvPr id="1512" name="Google Shape;1512;g31e3dac571a_0_134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13" name="Google Shape;1513;g31e3dac571a_0_1342"/>
          <p:cNvSpPr txBox="1"/>
          <p:nvPr/>
        </p:nvSpPr>
        <p:spPr>
          <a:xfrm>
            <a:off x="925900" y="966425"/>
            <a:ext cx="9524400" cy="1449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5.3:</a:t>
            </a:r>
            <a:r>
              <a:rPr b="1" lang="en-US" sz="4400">
                <a:latin typeface="Open Sans"/>
                <a:ea typeface="Open Sans"/>
                <a:cs typeface="Open Sans"/>
                <a:sym typeface="Open Sans"/>
              </a:rPr>
              <a:t> The Actors, Content, Context, Process Framework (ACCP)</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14" name="Google Shape;1514;g31e3dac571a_0_1342"/>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000">
                <a:solidFill>
                  <a:schemeClr val="dk1"/>
                </a:solidFill>
                <a:latin typeface="Open Sans"/>
                <a:ea typeface="Open Sans"/>
                <a:cs typeface="Open Sans"/>
                <a:sym typeface="Open Sans"/>
              </a:rPr>
              <a:t>Session Objectives:</a:t>
            </a:r>
            <a:endParaRPr b="1" sz="2000">
              <a:solidFill>
                <a:schemeClr val="dk1"/>
              </a:solidFill>
              <a:latin typeface="Open Sans"/>
              <a:ea typeface="Open Sans"/>
              <a:cs typeface="Open Sans"/>
              <a:sym typeface="Open Sans"/>
            </a:endParaRPr>
          </a:p>
          <a:p>
            <a:pPr indent="-355600" lvl="0" marL="457200" rtl="0" algn="just">
              <a:lnSpc>
                <a:spcPct val="115833"/>
              </a:lnSpc>
              <a:spcBef>
                <a:spcPts val="8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Learn the AACP framework and understand how to apply it to analyze a conflict.</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9" name="Shape 1519"/>
        <p:cNvGrpSpPr/>
        <p:nvPr/>
      </p:nvGrpSpPr>
      <p:grpSpPr>
        <a:xfrm>
          <a:off x="0" y="0"/>
          <a:ext cx="0" cy="0"/>
          <a:chOff x="0" y="0"/>
          <a:chExt cx="0" cy="0"/>
        </a:xfrm>
      </p:grpSpPr>
      <p:pic>
        <p:nvPicPr>
          <p:cNvPr id="1520" name="Google Shape;1520;g31e3dac571a_0_134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21" name="Google Shape;1521;g31e3dac571a_0_1349"/>
          <p:cNvSpPr txBox="1"/>
          <p:nvPr/>
        </p:nvSpPr>
        <p:spPr>
          <a:xfrm>
            <a:off x="925900" y="966425"/>
            <a:ext cx="9524400" cy="1206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Actors, Content, Context, Process Framework (ACCP)</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22" name="Google Shape;1522;g31e3dac571a_0_1349"/>
          <p:cNvSpPr txBox="1"/>
          <p:nvPr/>
        </p:nvSpPr>
        <p:spPr>
          <a:xfrm>
            <a:off x="1029950" y="21733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700">
                <a:solidFill>
                  <a:schemeClr val="dk1"/>
                </a:solidFill>
                <a:latin typeface="Open Sans"/>
                <a:ea typeface="Open Sans"/>
                <a:cs typeface="Open Sans"/>
                <a:sym typeface="Open Sans"/>
              </a:rPr>
              <a:t>Step 1 - Actor Analysis:</a:t>
            </a:r>
            <a:r>
              <a:rPr lang="en-US" sz="1700">
                <a:solidFill>
                  <a:schemeClr val="dk1"/>
                </a:solidFill>
                <a:latin typeface="Open Sans"/>
                <a:ea typeface="Open Sans"/>
                <a:cs typeface="Open Sans"/>
                <a:sym typeface="Open Sans"/>
              </a:rPr>
              <a:t> Actors are people, organizations, countries involved directly or indirectly in the conflict. When analysing actors, one asks the following questions:</a:t>
            </a:r>
            <a:endParaRPr sz="1700">
              <a:solidFill>
                <a:schemeClr val="dk1"/>
              </a:solidFill>
              <a:latin typeface="Open Sans"/>
              <a:ea typeface="Open Sans"/>
              <a:cs typeface="Open Sans"/>
              <a:sym typeface="Open Sans"/>
            </a:endParaRPr>
          </a:p>
          <a:p>
            <a:pPr indent="-336550" lvl="0" marL="457200" rtl="0" algn="just">
              <a:lnSpc>
                <a:spcPct val="115833"/>
              </a:lnSpc>
              <a:spcBef>
                <a:spcPts val="12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Who are the primary parties directly engaged in the conflict?</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Who are the allies and patrons of these parties?</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Who are the relevant external actors (neighboring states, regional organizations, foreign powers?)</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Who are the affected groups (ethnic communities, religious communities, women, youth?)</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What are the current and historical relationships between the various groups?</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What are the goals, positions, interests, and needs of the various groups?</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Who are the leaders and how strong and unified is the leadership?</a:t>
            </a:r>
            <a:endParaRPr sz="1700">
              <a:solidFill>
                <a:schemeClr val="dk1"/>
              </a:solidFill>
              <a:latin typeface="Open Sans"/>
              <a:ea typeface="Open Sans"/>
              <a:cs typeface="Open Sans"/>
              <a:sym typeface="Open Sans"/>
            </a:endParaRPr>
          </a:p>
          <a:p>
            <a:pPr indent="-336550" lvl="0" marL="457200" rtl="0" algn="just">
              <a:lnSpc>
                <a:spcPct val="115833"/>
              </a:lnSpc>
              <a:spcBef>
                <a:spcPts val="1000"/>
              </a:spcBef>
              <a:spcAft>
                <a:spcPts val="0"/>
              </a:spcAft>
              <a:buClr>
                <a:schemeClr val="dk1"/>
              </a:buClr>
              <a:buSzPts val="1700"/>
              <a:buFont typeface="Open Sans"/>
              <a:buChar char="●"/>
            </a:pPr>
            <a:r>
              <a:rPr lang="en-US" sz="1700">
                <a:solidFill>
                  <a:schemeClr val="dk1"/>
                </a:solidFill>
                <a:latin typeface="Open Sans"/>
                <a:ea typeface="Open Sans"/>
                <a:cs typeface="Open Sans"/>
                <a:sym typeface="Open Sans"/>
              </a:rPr>
              <a:t>Are women and youth involved directly or indirectly in the conflict?</a:t>
            </a:r>
            <a:endParaRPr b="1" sz="27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27" name="Shape 1527"/>
        <p:cNvGrpSpPr/>
        <p:nvPr/>
      </p:nvGrpSpPr>
      <p:grpSpPr>
        <a:xfrm>
          <a:off x="0" y="0"/>
          <a:ext cx="0" cy="0"/>
          <a:chOff x="0" y="0"/>
          <a:chExt cx="0" cy="0"/>
        </a:xfrm>
      </p:grpSpPr>
      <p:pic>
        <p:nvPicPr>
          <p:cNvPr id="1528" name="Google Shape;1528;g31e3dac571a_0_135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29" name="Google Shape;1529;g31e3dac571a_0_1356"/>
          <p:cNvSpPr txBox="1"/>
          <p:nvPr/>
        </p:nvSpPr>
        <p:spPr>
          <a:xfrm>
            <a:off x="925900" y="966425"/>
            <a:ext cx="9524400" cy="1206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Actors, Content, Context, Process Framework (ACCP)</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30" name="Google Shape;1530;g31e3dac571a_0_1356"/>
          <p:cNvSpPr txBox="1"/>
          <p:nvPr/>
        </p:nvSpPr>
        <p:spPr>
          <a:xfrm>
            <a:off x="1003950" y="245070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2 - </a:t>
            </a:r>
            <a:r>
              <a:rPr b="1" lang="en-US" sz="1800">
                <a:solidFill>
                  <a:schemeClr val="dk1"/>
                </a:solidFill>
                <a:latin typeface="Open Sans"/>
                <a:ea typeface="Open Sans"/>
                <a:cs typeface="Open Sans"/>
                <a:sym typeface="Open Sans"/>
              </a:rPr>
              <a:t>Content Analysis: </a:t>
            </a:r>
            <a:r>
              <a:rPr lang="en-US" sz="1800">
                <a:solidFill>
                  <a:schemeClr val="dk1"/>
                </a:solidFill>
                <a:latin typeface="Open Sans"/>
                <a:ea typeface="Open Sans"/>
                <a:cs typeface="Open Sans"/>
                <a:sym typeface="Open Sans"/>
              </a:rPr>
              <a:t>Content refers to all the</a:t>
            </a:r>
            <a:r>
              <a:rPr b="1" lang="en-US" sz="1800">
                <a:solidFill>
                  <a:schemeClr val="dk1"/>
                </a:solidFill>
                <a:latin typeface="Open Sans"/>
                <a:ea typeface="Open Sans"/>
                <a:cs typeface="Open Sans"/>
                <a:sym typeface="Open Sans"/>
              </a:rPr>
              <a:t> issues </a:t>
            </a:r>
            <a:r>
              <a:rPr lang="en-US" sz="1800">
                <a:solidFill>
                  <a:schemeClr val="dk1"/>
                </a:solidFill>
                <a:latin typeface="Open Sans"/>
                <a:ea typeface="Open Sans"/>
                <a:cs typeface="Open Sans"/>
                <a:sym typeface="Open Sans"/>
              </a:rPr>
              <a:t>that need to be addressed to resolve the conflict. They should be understood from the perspective of all the parties in the conflict. Analyzing content can be done by:</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Identifying and clustering issues where there is agreement/no agreement, possibility of agreement, and tough issues;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Identifying the timeframe of each issue: short-, medium- and long-term issues;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Asking: What are the causes of the conflict–current and recent drivers of the conflict? What are the main structural causes of the conflict, i.e. the root causes? How do parties view the causes of the conflict? How are domestic, regional, and international causes related?</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5" name="Shape 1535"/>
        <p:cNvGrpSpPr/>
        <p:nvPr/>
      </p:nvGrpSpPr>
      <p:grpSpPr>
        <a:xfrm>
          <a:off x="0" y="0"/>
          <a:ext cx="0" cy="0"/>
          <a:chOff x="0" y="0"/>
          <a:chExt cx="0" cy="0"/>
        </a:xfrm>
      </p:grpSpPr>
      <p:pic>
        <p:nvPicPr>
          <p:cNvPr id="1536" name="Google Shape;1536;g31e3dac571a_0_137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37" name="Google Shape;1537;g31e3dac571a_0_1370"/>
          <p:cNvSpPr txBox="1"/>
          <p:nvPr/>
        </p:nvSpPr>
        <p:spPr>
          <a:xfrm>
            <a:off x="925900" y="966425"/>
            <a:ext cx="9524400" cy="1206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Actors, Content, Context, Process Framework (ACCP)</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38" name="Google Shape;1538;g31e3dac571a_0_1370"/>
          <p:cNvSpPr txBox="1"/>
          <p:nvPr/>
        </p:nvSpPr>
        <p:spPr>
          <a:xfrm>
            <a:off x="1003950" y="245070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3 - Context Analysis</a:t>
            </a:r>
            <a:r>
              <a:rPr lang="en-US" sz="1800">
                <a:solidFill>
                  <a:schemeClr val="dk1"/>
                </a:solidFill>
                <a:latin typeface="Open Sans"/>
                <a:ea typeface="Open Sans"/>
                <a:cs typeface="Open Sans"/>
                <a:sym typeface="Open Sans"/>
              </a:rPr>
              <a:t>: The meaning of conflict resides in its context, i.e. the background of the conflict, the systemic conditions behind conflict. This is when we ask:</a:t>
            </a:r>
            <a:r>
              <a:rPr i="1" lang="en-US" sz="1800">
                <a:solidFill>
                  <a:schemeClr val="dk1"/>
                </a:solidFill>
                <a:latin typeface="Open Sans"/>
                <a:ea typeface="Open Sans"/>
                <a:cs typeface="Open Sans"/>
                <a:sym typeface="Open Sans"/>
              </a:rPr>
              <a:t> What else is important for us to know?</a:t>
            </a:r>
            <a:r>
              <a:rPr lang="en-US" sz="1800">
                <a:solidFill>
                  <a:schemeClr val="dk1"/>
                </a:solidFill>
                <a:latin typeface="Open Sans"/>
                <a:ea typeface="Open Sans"/>
                <a:cs typeface="Open Sans"/>
                <a:sym typeface="Open Sans"/>
              </a:rPr>
              <a:t> This takes into account:</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Social, economic, and political conditions and policies that feed the conflict;</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Mapping context involves understanding key events that can change content;</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contextual topics are important to each side?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can context influence the process?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can regional and international actors influence the context?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is the role of women and youth?</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3" name="Shape 1543"/>
        <p:cNvGrpSpPr/>
        <p:nvPr/>
      </p:nvGrpSpPr>
      <p:grpSpPr>
        <a:xfrm>
          <a:off x="0" y="0"/>
          <a:ext cx="0" cy="0"/>
          <a:chOff x="0" y="0"/>
          <a:chExt cx="0" cy="0"/>
        </a:xfrm>
      </p:grpSpPr>
      <p:pic>
        <p:nvPicPr>
          <p:cNvPr id="1544" name="Google Shape;1544;g31e3dac571a_0_137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45" name="Google Shape;1545;g31e3dac571a_0_1377"/>
          <p:cNvSpPr txBox="1"/>
          <p:nvPr/>
        </p:nvSpPr>
        <p:spPr>
          <a:xfrm>
            <a:off x="925900" y="966425"/>
            <a:ext cx="9524400" cy="12069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Actors, Content, Context, Process Framework (ACCP)</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46" name="Google Shape;1546;g31e3dac571a_0_1377"/>
          <p:cNvSpPr txBox="1"/>
          <p:nvPr/>
        </p:nvSpPr>
        <p:spPr>
          <a:xfrm>
            <a:off x="1003950" y="245070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4 - </a:t>
            </a:r>
            <a:r>
              <a:rPr b="1" lang="en-US" sz="1800">
                <a:solidFill>
                  <a:schemeClr val="dk1"/>
                </a:solidFill>
                <a:latin typeface="Open Sans"/>
                <a:ea typeface="Open Sans"/>
                <a:cs typeface="Open Sans"/>
                <a:sym typeface="Open Sans"/>
              </a:rPr>
              <a:t>Process Analysis: </a:t>
            </a:r>
            <a:r>
              <a:rPr lang="en-US" sz="1800">
                <a:solidFill>
                  <a:schemeClr val="dk1"/>
                </a:solidFill>
                <a:latin typeface="Open Sans"/>
                <a:ea typeface="Open Sans"/>
                <a:cs typeface="Open Sans"/>
                <a:sym typeface="Open Sans"/>
              </a:rPr>
              <a:t>Refers to how the parties respond to the conflict: either non-violently or violently. Non-violent forms include negotiation, mediation, or dialogue. It is important to note that processes change over time whereby violence intensifies or when parties decide to turn to non-violent means. When analyzing process, one looks at:</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Pre-negotiation phase to inform setting up a framework for negotiation;</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Venue, timing, participation, and frequency of meetings;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Direct negotiation phase;</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Mediator;</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Implementation phase.</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1" name="Shape 1551"/>
        <p:cNvGrpSpPr/>
        <p:nvPr/>
      </p:nvGrpSpPr>
      <p:grpSpPr>
        <a:xfrm>
          <a:off x="0" y="0"/>
          <a:ext cx="0" cy="0"/>
          <a:chOff x="0" y="0"/>
          <a:chExt cx="0" cy="0"/>
        </a:xfrm>
      </p:grpSpPr>
      <p:pic>
        <p:nvPicPr>
          <p:cNvPr id="1552" name="Google Shape;1552;g31e3dac571a_0_1384"/>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553" name="Google Shape;1553;g31e3dac571a_0_1384"/>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a:t>
            </a:r>
            <a:endParaRPr b="1" sz="3852">
              <a:solidFill>
                <a:schemeClr val="dk1"/>
              </a:solidFill>
              <a:latin typeface="Open Sans"/>
              <a:ea typeface="Open Sans"/>
              <a:cs typeface="Open Sans"/>
              <a:sym typeface="Open Sans"/>
            </a:endParaRPr>
          </a:p>
        </p:txBody>
      </p:sp>
      <p:sp>
        <p:nvSpPr>
          <p:cNvPr id="1554" name="Google Shape;1554;g31e3dac571a_0_1384"/>
          <p:cNvSpPr txBox="1"/>
          <p:nvPr/>
        </p:nvSpPr>
        <p:spPr>
          <a:xfrm>
            <a:off x="604600" y="2009150"/>
            <a:ext cx="9931500" cy="3000000"/>
          </a:xfrm>
          <a:prstGeom prst="rect">
            <a:avLst/>
          </a:prstGeom>
          <a:noFill/>
          <a:ln>
            <a:noFill/>
          </a:ln>
        </p:spPr>
        <p:txBody>
          <a:bodyPr anchorCtr="0" anchor="ctr" bIns="91425" lIns="91425" spcFirstLastPara="1" rIns="91425" wrap="square" tIns="91425">
            <a:noAutofit/>
          </a:bodyPr>
          <a:lstStyle/>
          <a:p>
            <a:pPr indent="-330200" lvl="0" marL="457200" rtl="0" algn="just">
              <a:lnSpc>
                <a:spcPct val="115833"/>
              </a:lnSpc>
              <a:spcBef>
                <a:spcPts val="1200"/>
              </a:spcBef>
              <a:spcAft>
                <a:spcPts val="0"/>
              </a:spcAft>
              <a:buClr>
                <a:schemeClr val="dk1"/>
              </a:buClr>
              <a:buSzPts val="1600"/>
              <a:buFont typeface="Neue Haas Grotesk Text Pro"/>
              <a:buChar char="●"/>
            </a:pPr>
            <a:r>
              <a:rPr lang="en-US" sz="1600">
                <a:latin typeface="Open Sans"/>
                <a:ea typeface="Open Sans"/>
                <a:cs typeface="Open Sans"/>
                <a:sym typeface="Open Sans"/>
              </a:rPr>
              <a:t>In small groups,</a:t>
            </a:r>
            <a:r>
              <a:rPr lang="en-US" sz="1600">
                <a:latin typeface="Open Sans"/>
                <a:ea typeface="Open Sans"/>
                <a:cs typeface="Open Sans"/>
                <a:sym typeface="Open Sans"/>
              </a:rPr>
              <a:t> </a:t>
            </a:r>
            <a:r>
              <a:rPr b="1" lang="en-US" sz="1600">
                <a:latin typeface="Open Sans"/>
                <a:ea typeface="Open Sans"/>
                <a:cs typeface="Open Sans"/>
                <a:sym typeface="Open Sans"/>
              </a:rPr>
              <a:t>identify a familiar conflict </a:t>
            </a:r>
            <a:r>
              <a:rPr lang="en-US" sz="1600">
                <a:latin typeface="Open Sans"/>
                <a:ea typeface="Open Sans"/>
                <a:cs typeface="Open Sans"/>
                <a:sym typeface="Open Sans"/>
              </a:rPr>
              <a:t>of your choice at any of the following levels: Community/local level conflict, provincial; organizational, national, or international.</a:t>
            </a:r>
            <a:endParaRPr sz="1600">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latin typeface="Open Sans"/>
                <a:ea typeface="Open Sans"/>
                <a:cs typeface="Open Sans"/>
                <a:sym typeface="Open Sans"/>
              </a:rPr>
              <a:t>Take 20 minutes to write on a flip chart paper:</a:t>
            </a:r>
            <a:endParaRPr sz="1600">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Neue Haas Grotesk Text Pro"/>
              <a:buChar char="○"/>
            </a:pPr>
            <a:r>
              <a:rPr lang="en-US" sz="1600">
                <a:latin typeface="Open Sans"/>
                <a:ea typeface="Open Sans"/>
                <a:cs typeface="Open Sans"/>
                <a:sym typeface="Open Sans"/>
              </a:rPr>
              <a:t>Identify the</a:t>
            </a:r>
            <a:r>
              <a:rPr b="1" lang="en-US" sz="1600">
                <a:latin typeface="Open Sans"/>
                <a:ea typeface="Open Sans"/>
                <a:cs typeface="Open Sans"/>
                <a:sym typeface="Open Sans"/>
              </a:rPr>
              <a:t> actors </a:t>
            </a:r>
            <a:r>
              <a:rPr lang="en-US" sz="1600">
                <a:latin typeface="Open Sans"/>
                <a:ea typeface="Open Sans"/>
                <a:cs typeface="Open Sans"/>
                <a:sym typeface="Open Sans"/>
              </a:rPr>
              <a:t>involved in the conflict (women, men, and youth);</a:t>
            </a:r>
            <a:endParaRPr sz="1600">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Neue Haas Grotesk Text Pro"/>
              <a:buChar char="○"/>
            </a:pPr>
            <a:r>
              <a:rPr lang="en-US" sz="1600">
                <a:latin typeface="Open Sans"/>
                <a:ea typeface="Open Sans"/>
                <a:cs typeface="Open Sans"/>
                <a:sym typeface="Open Sans"/>
              </a:rPr>
              <a:t>Identify the c</a:t>
            </a:r>
            <a:r>
              <a:rPr b="1" lang="en-US" sz="1600">
                <a:latin typeface="Open Sans"/>
                <a:ea typeface="Open Sans"/>
                <a:cs typeface="Open Sans"/>
                <a:sym typeface="Open Sans"/>
              </a:rPr>
              <a:t>ontent-issues/causes </a:t>
            </a:r>
            <a:r>
              <a:rPr lang="en-US" sz="1600">
                <a:latin typeface="Open Sans"/>
                <a:ea typeface="Open Sans"/>
                <a:cs typeface="Open Sans"/>
                <a:sym typeface="Open Sans"/>
              </a:rPr>
              <a:t>of the conflict;</a:t>
            </a:r>
            <a:endParaRPr sz="1600">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Open Sans"/>
              <a:buChar char="○"/>
            </a:pPr>
            <a:r>
              <a:rPr lang="en-US" sz="1600">
                <a:latin typeface="Open Sans"/>
                <a:ea typeface="Open Sans"/>
                <a:cs typeface="Open Sans"/>
                <a:sym typeface="Open Sans"/>
              </a:rPr>
              <a:t>Identify the </a:t>
            </a:r>
            <a:r>
              <a:rPr b="1" lang="en-US" sz="1600">
                <a:latin typeface="Open Sans"/>
                <a:ea typeface="Open Sans"/>
                <a:cs typeface="Open Sans"/>
                <a:sym typeface="Open Sans"/>
              </a:rPr>
              <a:t>context</a:t>
            </a:r>
            <a:r>
              <a:rPr lang="en-US" sz="1600">
                <a:latin typeface="Open Sans"/>
                <a:ea typeface="Open Sans"/>
                <a:cs typeface="Open Sans"/>
                <a:sym typeface="Open Sans"/>
              </a:rPr>
              <a:t> in which the conflict resides?</a:t>
            </a:r>
            <a:endParaRPr sz="1600">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Open Sans"/>
              <a:buChar char="○"/>
            </a:pPr>
            <a:r>
              <a:rPr lang="en-US" sz="1600">
                <a:latin typeface="Open Sans"/>
                <a:ea typeface="Open Sans"/>
                <a:cs typeface="Open Sans"/>
                <a:sym typeface="Open Sans"/>
              </a:rPr>
              <a:t>Identify the</a:t>
            </a:r>
            <a:r>
              <a:rPr b="1" lang="en-US" sz="1600">
                <a:latin typeface="Open Sans"/>
                <a:ea typeface="Open Sans"/>
                <a:cs typeface="Open Sans"/>
                <a:sym typeface="Open Sans"/>
              </a:rPr>
              <a:t> processes. </a:t>
            </a:r>
            <a:endParaRPr b="1" sz="1600">
              <a:latin typeface="Open Sans"/>
              <a:ea typeface="Open Sans"/>
              <a:cs typeface="Open Sans"/>
              <a:sym typeface="Open Sans"/>
            </a:endParaRPr>
          </a:p>
          <a:p>
            <a:pPr indent="-330200" lvl="0" marL="457200" rtl="0" algn="just">
              <a:lnSpc>
                <a:spcPct val="115833"/>
              </a:lnSpc>
              <a:spcBef>
                <a:spcPts val="1200"/>
              </a:spcBef>
              <a:spcAft>
                <a:spcPts val="800"/>
              </a:spcAft>
              <a:buClr>
                <a:schemeClr val="dk1"/>
              </a:buClr>
              <a:buSzPts val="1600"/>
              <a:buFont typeface="Open Sans"/>
              <a:buChar char="●"/>
            </a:pPr>
            <a:r>
              <a:rPr lang="en-US" sz="1600">
                <a:latin typeface="Open Sans"/>
                <a:ea typeface="Open Sans"/>
                <a:cs typeface="Open Sans"/>
                <a:sym typeface="Open Sans"/>
              </a:rPr>
              <a:t>Each group will report out. </a:t>
            </a:r>
            <a:endParaRPr sz="1600">
              <a:latin typeface="Open Sans"/>
              <a:ea typeface="Open Sans"/>
              <a:cs typeface="Open Sans"/>
              <a:sym typeface="Open Sans"/>
            </a:endParaRPr>
          </a:p>
        </p:txBody>
      </p:sp>
    </p:spTree>
  </p:cSld>
  <p:clrMapOvr>
    <a:masterClrMapping/>
  </p:clrMapOvr>
</p:sld>
</file>

<file path=ppt/slides/slide1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59" name="Shape 1559"/>
        <p:cNvGrpSpPr/>
        <p:nvPr/>
      </p:nvGrpSpPr>
      <p:grpSpPr>
        <a:xfrm>
          <a:off x="0" y="0"/>
          <a:ext cx="0" cy="0"/>
          <a:chOff x="0" y="0"/>
          <a:chExt cx="0" cy="0"/>
        </a:xfrm>
      </p:grpSpPr>
      <p:pic>
        <p:nvPicPr>
          <p:cNvPr id="1560" name="Google Shape;1560;g31e3dac571a_0_1397"/>
          <p:cNvPicPr preferRelativeResize="0"/>
          <p:nvPr/>
        </p:nvPicPr>
        <p:blipFill rotWithShape="1">
          <a:blip r:embed="rId3">
            <a:alphaModFix/>
          </a:blip>
          <a:srcRect b="0" l="0" r="0" t="0"/>
          <a:stretch/>
        </p:blipFill>
        <p:spPr>
          <a:xfrm>
            <a:off x="10710375" y="-1"/>
            <a:ext cx="1463300" cy="1463300"/>
          </a:xfrm>
          <a:prstGeom prst="rect">
            <a:avLst/>
          </a:prstGeom>
          <a:noFill/>
          <a:ln>
            <a:noFill/>
          </a:ln>
        </p:spPr>
      </p:pic>
      <p:sp>
        <p:nvSpPr>
          <p:cNvPr id="1561" name="Google Shape;1561;g31e3dac571a_0_1397"/>
          <p:cNvSpPr txBox="1"/>
          <p:nvPr/>
        </p:nvSpPr>
        <p:spPr>
          <a:xfrm>
            <a:off x="925899" y="775664"/>
            <a:ext cx="9367200" cy="7977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100"/>
              <a:buFont typeface="Arial"/>
              <a:buNone/>
            </a:pPr>
            <a:r>
              <a:rPr b="1" lang="en-US" sz="4000">
                <a:solidFill>
                  <a:schemeClr val="dk1"/>
                </a:solidFill>
                <a:latin typeface="Open Sans"/>
                <a:ea typeface="Open Sans"/>
                <a:cs typeface="Open Sans"/>
                <a:sym typeface="Open Sans"/>
              </a:rPr>
              <a:t>Reflection</a:t>
            </a:r>
            <a:endParaRPr b="1" i="0" sz="7000" u="none" cap="none" strike="noStrike">
              <a:solidFill>
                <a:schemeClr val="dk1"/>
              </a:solidFill>
              <a:latin typeface="Open Sans"/>
              <a:ea typeface="Open Sans"/>
              <a:cs typeface="Open Sans"/>
              <a:sym typeface="Open Sans"/>
            </a:endParaRPr>
          </a:p>
        </p:txBody>
      </p:sp>
      <p:sp>
        <p:nvSpPr>
          <p:cNvPr id="1562" name="Google Shape;1562;g31e3dac571a_0_1397"/>
          <p:cNvSpPr txBox="1"/>
          <p:nvPr/>
        </p:nvSpPr>
        <p:spPr>
          <a:xfrm>
            <a:off x="927900" y="1618400"/>
            <a:ext cx="10336200" cy="4837800"/>
          </a:xfrm>
          <a:prstGeom prst="rect">
            <a:avLst/>
          </a:prstGeom>
          <a:noFill/>
          <a:ln>
            <a:noFill/>
          </a:ln>
        </p:spPr>
        <p:txBody>
          <a:bodyPr anchorCtr="0" anchor="ctr" bIns="91425" lIns="91425" spcFirstLastPara="1" rIns="91425" wrap="square" tIns="91425">
            <a:noAutofit/>
          </a:bodyPr>
          <a:lstStyle/>
          <a:p>
            <a:pPr indent="-355600" lvl="0" marL="457200" rtl="0" algn="just">
              <a:lnSpc>
                <a:spcPct val="115833"/>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Can you tell how this process has helped you understand the conflict better/deeper? </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Have you been able to figure out how different actors define the conflict?</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During the exercise, has anyone noted a change in content, context, and process?</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800"/>
              </a:spcAft>
              <a:buClr>
                <a:schemeClr val="dk1"/>
              </a:buClr>
              <a:buSzPts val="2000"/>
              <a:buFont typeface="Open Sans"/>
              <a:buChar char="●"/>
            </a:pPr>
            <a:r>
              <a:rPr lang="en-US" sz="2000">
                <a:solidFill>
                  <a:schemeClr val="dk1"/>
                </a:solidFill>
                <a:latin typeface="Open Sans"/>
                <a:ea typeface="Open Sans"/>
                <a:cs typeface="Open Sans"/>
                <a:sym typeface="Open Sans"/>
              </a:rPr>
              <a:t>How may understanding of the actors, content, context, and processes help in the design of a mediation process?</a:t>
            </a:r>
            <a:endParaRPr sz="3200">
              <a:solidFill>
                <a:schemeClr val="dk1"/>
              </a:solidFill>
              <a:latin typeface="Open Sans"/>
              <a:ea typeface="Open Sans"/>
              <a:cs typeface="Open Sans"/>
              <a:sym typeface="Open Sans"/>
            </a:endParaRPr>
          </a:p>
        </p:txBody>
      </p:sp>
    </p:spTree>
  </p:cSld>
  <p:clrMapOvr>
    <a:masterClrMapping/>
  </p:clrMapOvr>
</p:sld>
</file>

<file path=ppt/slides/slide1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7" name="Shape 1567"/>
        <p:cNvGrpSpPr/>
        <p:nvPr/>
      </p:nvGrpSpPr>
      <p:grpSpPr>
        <a:xfrm>
          <a:off x="0" y="0"/>
          <a:ext cx="0" cy="0"/>
          <a:chOff x="0" y="0"/>
          <a:chExt cx="0" cy="0"/>
        </a:xfrm>
      </p:grpSpPr>
      <p:pic>
        <p:nvPicPr>
          <p:cNvPr id="1568" name="Google Shape;1568;g31e3dac571a_0_140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69" name="Google Shape;1569;g31e3dac571a_0_1404"/>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5.4: </a:t>
            </a:r>
            <a:r>
              <a:rPr b="1" lang="en-US" sz="4400">
                <a:latin typeface="Open Sans"/>
                <a:ea typeface="Open Sans"/>
                <a:cs typeface="Open Sans"/>
                <a:sym typeface="Open Sans"/>
              </a:rPr>
              <a:t>Dialogue as a Conflict Transformation Tool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70" name="Google Shape;1570;g31e3dac571a_0_1404"/>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Learn what dialogue is, the process of dialogue, the needed qualities and skills of facilitators, and approaches to address intractable issues.</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5" name="Shape 1575"/>
        <p:cNvGrpSpPr/>
        <p:nvPr/>
      </p:nvGrpSpPr>
      <p:grpSpPr>
        <a:xfrm>
          <a:off x="0" y="0"/>
          <a:ext cx="0" cy="0"/>
          <a:chOff x="0" y="0"/>
          <a:chExt cx="0" cy="0"/>
        </a:xfrm>
      </p:grpSpPr>
      <p:pic>
        <p:nvPicPr>
          <p:cNvPr id="1576" name="Google Shape;1576;g31e3dac571a_0_141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77" name="Google Shape;1577;g31e3dac571a_0_1411"/>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Dialogue as a Conflict Transformation Tool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78" name="Google Shape;1578;g31e3dac571a_0_1411"/>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ctr">
              <a:lnSpc>
                <a:spcPct val="115833"/>
              </a:lnSpc>
              <a:spcBef>
                <a:spcPts val="1200"/>
              </a:spcBef>
              <a:spcAft>
                <a:spcPts val="0"/>
              </a:spcAft>
              <a:buNone/>
            </a:pPr>
            <a:r>
              <a:rPr lang="en-US" sz="2400">
                <a:solidFill>
                  <a:schemeClr val="dk1"/>
                </a:solidFill>
                <a:latin typeface="Open Sans"/>
                <a:ea typeface="Open Sans"/>
                <a:cs typeface="Open Sans"/>
                <a:sym typeface="Open Sans"/>
              </a:rPr>
              <a:t>According to the Berghof Foundation, dialogue is “A face-to-face </a:t>
            </a:r>
            <a:r>
              <a:rPr b="1" lang="en-US" sz="2400">
                <a:solidFill>
                  <a:schemeClr val="dk1"/>
                </a:solidFill>
                <a:latin typeface="Open Sans"/>
                <a:ea typeface="Open Sans"/>
                <a:cs typeface="Open Sans"/>
                <a:sym typeface="Open Sans"/>
              </a:rPr>
              <a:t>interaction</a:t>
            </a:r>
            <a:r>
              <a:rPr lang="en-US" sz="2400">
                <a:solidFill>
                  <a:schemeClr val="dk1"/>
                </a:solidFill>
                <a:latin typeface="Open Sans"/>
                <a:ea typeface="Open Sans"/>
                <a:cs typeface="Open Sans"/>
                <a:sym typeface="Open Sans"/>
              </a:rPr>
              <a:t> between people with different backgrounds, convictions and opinions, in which they </a:t>
            </a:r>
            <a:r>
              <a:rPr b="1" lang="en-US" sz="2400">
                <a:solidFill>
                  <a:schemeClr val="dk1"/>
                </a:solidFill>
                <a:latin typeface="Open Sans"/>
                <a:ea typeface="Open Sans"/>
                <a:cs typeface="Open Sans"/>
                <a:sym typeface="Open Sans"/>
              </a:rPr>
              <a:t>respect</a:t>
            </a:r>
            <a:r>
              <a:rPr lang="en-US" sz="2400">
                <a:solidFill>
                  <a:schemeClr val="dk1"/>
                </a:solidFill>
                <a:latin typeface="Open Sans"/>
                <a:ea typeface="Open Sans"/>
                <a:cs typeface="Open Sans"/>
                <a:sym typeface="Open Sans"/>
              </a:rPr>
              <a:t> each other as human beings and are prepared to </a:t>
            </a:r>
            <a:r>
              <a:rPr b="1" lang="en-US" sz="2400">
                <a:solidFill>
                  <a:schemeClr val="dk1"/>
                </a:solidFill>
                <a:latin typeface="Open Sans"/>
                <a:ea typeface="Open Sans"/>
                <a:cs typeface="Open Sans"/>
                <a:sym typeface="Open Sans"/>
              </a:rPr>
              <a:t>listen</a:t>
            </a:r>
            <a:r>
              <a:rPr lang="en-US" sz="2400">
                <a:solidFill>
                  <a:schemeClr val="dk1"/>
                </a:solidFill>
                <a:latin typeface="Open Sans"/>
                <a:ea typeface="Open Sans"/>
                <a:cs typeface="Open Sans"/>
                <a:sym typeface="Open Sans"/>
              </a:rPr>
              <a:t> to – and </a:t>
            </a:r>
            <a:r>
              <a:rPr b="1" lang="en-US" sz="2400">
                <a:solidFill>
                  <a:schemeClr val="dk1"/>
                </a:solidFill>
                <a:latin typeface="Open Sans"/>
                <a:ea typeface="Open Sans"/>
                <a:cs typeface="Open Sans"/>
                <a:sym typeface="Open Sans"/>
              </a:rPr>
              <a:t>learn</a:t>
            </a:r>
            <a:r>
              <a:rPr lang="en-US" sz="2400">
                <a:solidFill>
                  <a:schemeClr val="dk1"/>
                </a:solidFill>
                <a:latin typeface="Open Sans"/>
                <a:ea typeface="Open Sans"/>
                <a:cs typeface="Open Sans"/>
                <a:sym typeface="Open Sans"/>
              </a:rPr>
              <a:t> from – each other deeply enough to </a:t>
            </a:r>
            <a:r>
              <a:rPr b="1" lang="en-US" sz="2400">
                <a:solidFill>
                  <a:schemeClr val="dk1"/>
                </a:solidFill>
                <a:latin typeface="Open Sans"/>
                <a:ea typeface="Open Sans"/>
                <a:cs typeface="Open Sans"/>
                <a:sym typeface="Open Sans"/>
              </a:rPr>
              <a:t>inspire a change of attitudes</a:t>
            </a:r>
            <a:r>
              <a:rPr lang="en-US" sz="2400">
                <a:solidFill>
                  <a:schemeClr val="dk1"/>
                </a:solidFill>
                <a:latin typeface="Open Sans"/>
                <a:ea typeface="Open Sans"/>
                <a:cs typeface="Open Sans"/>
                <a:sym typeface="Open Sans"/>
              </a:rPr>
              <a:t>.”</a:t>
            </a:r>
            <a:endParaRPr sz="24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pic>
        <p:nvPicPr>
          <p:cNvPr id="242" name="Google Shape;242;g31e3dac571a_0_13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43" name="Google Shape;243;g31e3dac571a_0_139"/>
          <p:cNvSpPr txBox="1"/>
          <p:nvPr/>
        </p:nvSpPr>
        <p:spPr>
          <a:xfrm>
            <a:off x="909450" y="716725"/>
            <a:ext cx="8162400" cy="1002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4220">
                <a:solidFill>
                  <a:srgbClr val="000000"/>
                </a:solidFill>
                <a:latin typeface="Helvetica Neue"/>
                <a:ea typeface="Helvetica Neue"/>
                <a:cs typeface="Helvetica Neue"/>
                <a:sym typeface="Helvetica Neue"/>
              </a:rPr>
              <a:t>The Conflict Hippo: Emotions</a:t>
            </a:r>
            <a:endParaRPr b="1" sz="4220">
              <a:solidFill>
                <a:srgbClr val="000000"/>
              </a:solidFill>
              <a:latin typeface="Helvetica Neue"/>
              <a:ea typeface="Helvetica Neue"/>
              <a:cs typeface="Helvetica Neue"/>
              <a:sym typeface="Helvetica Neue"/>
            </a:endParaRPr>
          </a:p>
        </p:txBody>
      </p:sp>
      <p:sp>
        <p:nvSpPr>
          <p:cNvPr id="244" name="Google Shape;244;g31e3dac571a_0_139"/>
          <p:cNvSpPr txBox="1"/>
          <p:nvPr/>
        </p:nvSpPr>
        <p:spPr>
          <a:xfrm>
            <a:off x="909450" y="2601023"/>
            <a:ext cx="4633800" cy="2776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1000"/>
              </a:spcAft>
              <a:buNone/>
            </a:pPr>
            <a:r>
              <a:rPr lang="en-US" sz="2300">
                <a:solidFill>
                  <a:srgbClr val="000000"/>
                </a:solidFill>
                <a:latin typeface="Open Sans"/>
                <a:ea typeface="Open Sans"/>
                <a:cs typeface="Open Sans"/>
                <a:sym typeface="Open Sans"/>
              </a:rPr>
              <a:t>The Emotions Wheel helps us identify our emotions.</a:t>
            </a:r>
            <a:endParaRPr sz="2300">
              <a:solidFill>
                <a:srgbClr val="000000"/>
              </a:solidFill>
              <a:latin typeface="Open Sans"/>
              <a:ea typeface="Open Sans"/>
              <a:cs typeface="Open Sans"/>
              <a:sym typeface="Open Sans"/>
            </a:endParaRPr>
          </a:p>
        </p:txBody>
      </p:sp>
      <p:pic>
        <p:nvPicPr>
          <p:cNvPr descr="A colorful circle with different colored words&#10;&#10;Description automatically generated" id="245" name="Google Shape;245;g31e3dac571a_0_139"/>
          <p:cNvPicPr preferRelativeResize="0"/>
          <p:nvPr/>
        </p:nvPicPr>
        <p:blipFill>
          <a:blip r:embed="rId4">
            <a:alphaModFix/>
          </a:blip>
          <a:stretch>
            <a:fillRect/>
          </a:stretch>
        </p:blipFill>
        <p:spPr>
          <a:xfrm>
            <a:off x="6897700" y="1924250"/>
            <a:ext cx="3032375" cy="2776900"/>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83" name="Shape 1583"/>
        <p:cNvGrpSpPr/>
        <p:nvPr/>
      </p:nvGrpSpPr>
      <p:grpSpPr>
        <a:xfrm>
          <a:off x="0" y="0"/>
          <a:ext cx="0" cy="0"/>
          <a:chOff x="0" y="0"/>
          <a:chExt cx="0" cy="0"/>
        </a:xfrm>
      </p:grpSpPr>
      <p:pic>
        <p:nvPicPr>
          <p:cNvPr id="1584" name="Google Shape;1584;g31e3dac571a_0_141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85" name="Google Shape;1585;g31e3dac571a_0_1418"/>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Dialogue as a Conflict Transformation Tool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86" name="Google Shape;1586;g31e3dac571a_0_1418"/>
          <p:cNvSpPr txBox="1"/>
          <p:nvPr/>
        </p:nvSpPr>
        <p:spPr>
          <a:xfrm>
            <a:off x="925900" y="2693450"/>
            <a:ext cx="9749700" cy="1127100"/>
          </a:xfrm>
          <a:prstGeom prst="rect">
            <a:avLst/>
          </a:prstGeom>
          <a:noFill/>
          <a:ln>
            <a:noFill/>
          </a:ln>
        </p:spPr>
        <p:txBody>
          <a:bodyPr anchorCtr="0" anchor="t" bIns="0" lIns="0" spcFirstLastPara="1" rIns="0" wrap="square" tIns="0">
            <a:noAutofit/>
          </a:bodyPr>
          <a:lstStyle/>
          <a:p>
            <a:pPr indent="-342900" lvl="0" marL="457200" rtl="0" algn="l">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Dialogue is </a:t>
            </a:r>
            <a:r>
              <a:rPr i="1" lang="en-US" sz="1800">
                <a:solidFill>
                  <a:schemeClr val="dk1"/>
                </a:solidFill>
                <a:latin typeface="Open Sans"/>
                <a:ea typeface="Open Sans"/>
                <a:cs typeface="Open Sans"/>
                <a:sym typeface="Open Sans"/>
              </a:rPr>
              <a:t>not </a:t>
            </a:r>
            <a:r>
              <a:rPr lang="en-US" sz="1800">
                <a:solidFill>
                  <a:schemeClr val="dk1"/>
                </a:solidFill>
                <a:latin typeface="Open Sans"/>
                <a:ea typeface="Open Sans"/>
                <a:cs typeface="Open Sans"/>
                <a:sym typeface="Open Sans"/>
              </a:rPr>
              <a:t>debate. In debate, we try to convince the other party that we are right. In dialogue, there is </a:t>
            </a:r>
            <a:r>
              <a:rPr b="1" lang="en-US" sz="1800">
                <a:solidFill>
                  <a:schemeClr val="dk1"/>
                </a:solidFill>
                <a:latin typeface="Open Sans"/>
                <a:ea typeface="Open Sans"/>
                <a:cs typeface="Open Sans"/>
                <a:sym typeface="Open Sans"/>
              </a:rPr>
              <a:t>no right or wrong. </a:t>
            </a:r>
            <a:r>
              <a:rPr lang="en-US"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Open Sans"/>
              <a:buChar char="●"/>
            </a:pPr>
            <a:r>
              <a:rPr b="1" lang="en-US" sz="1800">
                <a:solidFill>
                  <a:schemeClr val="dk1"/>
                </a:solidFill>
                <a:latin typeface="Open Sans"/>
                <a:ea typeface="Open Sans"/>
                <a:cs typeface="Open Sans"/>
                <a:sym typeface="Open Sans"/>
              </a:rPr>
              <a:t>A dialogue requires trusted facilitators</a:t>
            </a:r>
            <a:r>
              <a:rPr lang="en-US" sz="1800">
                <a:solidFill>
                  <a:schemeClr val="dk1"/>
                </a:solidFill>
                <a:latin typeface="Open Sans"/>
                <a:ea typeface="Open Sans"/>
                <a:cs typeface="Open Sans"/>
                <a:sym typeface="Open Sans"/>
              </a:rPr>
              <a:t> – They should always be seen as impartial and unbiased among participants.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Participants should be aware of what they are </a:t>
            </a:r>
            <a:r>
              <a:rPr b="1" lang="en-US" sz="1800">
                <a:solidFill>
                  <a:schemeClr val="dk1"/>
                </a:solidFill>
                <a:latin typeface="Open Sans"/>
                <a:ea typeface="Open Sans"/>
                <a:cs typeface="Open Sans"/>
                <a:sym typeface="Open Sans"/>
              </a:rPr>
              <a:t>agreeing to participate </a:t>
            </a:r>
            <a:r>
              <a:rPr lang="en-US" sz="1800">
                <a:solidFill>
                  <a:schemeClr val="dk1"/>
                </a:solidFill>
                <a:latin typeface="Open Sans"/>
                <a:ea typeface="Open Sans"/>
                <a:cs typeface="Open Sans"/>
                <a:sym typeface="Open Sans"/>
              </a:rPr>
              <a:t>in and that this is a process of building trust, being transparent, engaging in partnership, active listening, being curious, and following up.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Facilitators promote inclusion, ask context-specific questions, build trust, model transparency, and more. </a:t>
            </a:r>
            <a:endParaRPr sz="24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1" name="Shape 1591"/>
        <p:cNvGrpSpPr/>
        <p:nvPr/>
      </p:nvGrpSpPr>
      <p:grpSpPr>
        <a:xfrm>
          <a:off x="0" y="0"/>
          <a:ext cx="0" cy="0"/>
          <a:chOff x="0" y="0"/>
          <a:chExt cx="0" cy="0"/>
        </a:xfrm>
      </p:grpSpPr>
      <p:pic>
        <p:nvPicPr>
          <p:cNvPr id="1592" name="Google Shape;1592;g31e3dac571a_0_142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93" name="Google Shape;1593;g31e3dac571a_0_1425"/>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Dialogue Process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594" name="Google Shape;1594;g31e3dac571a_0_1425"/>
          <p:cNvSpPr txBox="1"/>
          <p:nvPr/>
        </p:nvSpPr>
        <p:spPr>
          <a:xfrm>
            <a:off x="925900" y="2294650"/>
            <a:ext cx="9749700" cy="1127100"/>
          </a:xfrm>
          <a:prstGeom prst="rect">
            <a:avLst/>
          </a:prstGeom>
          <a:noFill/>
          <a:ln>
            <a:noFill/>
          </a:ln>
        </p:spPr>
        <p:txBody>
          <a:bodyPr anchorCtr="0" anchor="t" bIns="0" lIns="0" spcFirstLastPara="1" rIns="0" wrap="square" tIns="0">
            <a:noAutofit/>
          </a:bodyPr>
          <a:lstStyle/>
          <a:p>
            <a:pPr indent="-330200" lvl="0" marL="457200" rtl="0" algn="just">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The dialogue process</a:t>
            </a:r>
            <a:r>
              <a:rPr lang="en-US" sz="1600">
                <a:solidFill>
                  <a:schemeClr val="dk1"/>
                </a:solidFill>
                <a:latin typeface="Open Sans"/>
                <a:ea typeface="Open Sans"/>
                <a:cs typeface="Open Sans"/>
                <a:sym typeface="Open Sans"/>
              </a:rPr>
              <a:t> entails a series of meetings between two or more actors across the conflict lines with the </a:t>
            </a:r>
            <a:r>
              <a:rPr b="1" lang="en-US" sz="1600">
                <a:solidFill>
                  <a:schemeClr val="dk1"/>
                </a:solidFill>
                <a:latin typeface="Open Sans"/>
                <a:ea typeface="Open Sans"/>
                <a:cs typeface="Open Sans"/>
                <a:sym typeface="Open Sans"/>
              </a:rPr>
              <a:t>intention of exchanging</a:t>
            </a:r>
            <a:r>
              <a:rPr lang="en-US" sz="1600">
                <a:solidFill>
                  <a:schemeClr val="dk1"/>
                </a:solidFill>
                <a:latin typeface="Open Sans"/>
                <a:ea typeface="Open Sans"/>
                <a:cs typeface="Open Sans"/>
                <a:sym typeface="Open Sans"/>
              </a:rPr>
              <a:t> perceptions and </a:t>
            </a:r>
            <a:r>
              <a:rPr b="1" lang="en-US" sz="1600">
                <a:solidFill>
                  <a:schemeClr val="dk1"/>
                </a:solidFill>
                <a:latin typeface="Open Sans"/>
                <a:ea typeface="Open Sans"/>
                <a:cs typeface="Open Sans"/>
                <a:sym typeface="Open Sans"/>
              </a:rPr>
              <a:t>building understanding and trust</a:t>
            </a:r>
            <a:r>
              <a:rPr lang="en-US" sz="1600">
                <a:solidFill>
                  <a:schemeClr val="dk1"/>
                </a:solidFill>
                <a:latin typeface="Open Sans"/>
                <a:ea typeface="Open Sans"/>
                <a:cs typeface="Open Sans"/>
                <a:sym typeface="Open Sans"/>
              </a:rPr>
              <a:t>. Important factors include:</a:t>
            </a:r>
            <a:endParaRPr sz="1600">
              <a:solidFill>
                <a:schemeClr val="dk1"/>
              </a:solidFill>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Neue Haas Grotesk Text Pro"/>
              <a:buChar char="○"/>
            </a:pPr>
            <a:r>
              <a:rPr b="1" lang="en-US" sz="1600">
                <a:solidFill>
                  <a:schemeClr val="dk1"/>
                </a:solidFill>
                <a:latin typeface="Open Sans"/>
                <a:ea typeface="Open Sans"/>
                <a:cs typeface="Open Sans"/>
                <a:sym typeface="Open Sans"/>
              </a:rPr>
              <a:t>Size of dialogue groups: </a:t>
            </a:r>
            <a:r>
              <a:rPr lang="en-US" sz="1600">
                <a:solidFill>
                  <a:schemeClr val="dk1"/>
                </a:solidFill>
                <a:latin typeface="Open Sans"/>
                <a:ea typeface="Open Sans"/>
                <a:cs typeface="Open Sans"/>
                <a:sym typeface="Open Sans"/>
              </a:rPr>
              <a:t>A minimum of eight participants should be involved. </a:t>
            </a:r>
            <a:endParaRPr sz="1600">
              <a:solidFill>
                <a:schemeClr val="dk1"/>
              </a:solidFill>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Neue Haas Grotesk Text Pro"/>
              <a:buChar char="○"/>
            </a:pPr>
            <a:r>
              <a:rPr b="1" lang="en-US" sz="1600">
                <a:solidFill>
                  <a:schemeClr val="dk1"/>
                </a:solidFill>
                <a:latin typeface="Open Sans"/>
                <a:ea typeface="Open Sans"/>
                <a:cs typeface="Open Sans"/>
                <a:sym typeface="Open Sans"/>
              </a:rPr>
              <a:t>Spaces for dialogues: </a:t>
            </a:r>
            <a:r>
              <a:rPr lang="en-US" sz="1600">
                <a:solidFill>
                  <a:schemeClr val="dk1"/>
                </a:solidFill>
                <a:latin typeface="Open Sans"/>
                <a:ea typeface="Open Sans"/>
                <a:cs typeface="Open Sans"/>
                <a:sym typeface="Open Sans"/>
              </a:rPr>
              <a:t>A dialogue’s setting and space are often determined by the local conditions and cultural standards. All participants should have direct eye-contact with each other, can listen to each other easily, and that there is no hierarchical difference in the seating.</a:t>
            </a:r>
            <a:endParaRPr sz="1600">
              <a:solidFill>
                <a:schemeClr val="dk1"/>
              </a:solidFill>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Neue Haas Grotesk Text Pro"/>
              <a:buChar char="○"/>
            </a:pPr>
            <a:r>
              <a:rPr b="1" lang="en-US" sz="1600">
                <a:solidFill>
                  <a:schemeClr val="dk1"/>
                </a:solidFill>
                <a:latin typeface="Open Sans"/>
                <a:ea typeface="Open Sans"/>
                <a:cs typeface="Open Sans"/>
                <a:sym typeface="Open Sans"/>
              </a:rPr>
              <a:t>Refreshments</a:t>
            </a:r>
            <a:r>
              <a:rPr lang="en-US" sz="1600">
                <a:solidFill>
                  <a:schemeClr val="dk1"/>
                </a:solidFill>
                <a:latin typeface="Open Sans"/>
                <a:ea typeface="Open Sans"/>
                <a:cs typeface="Open Sans"/>
                <a:sym typeface="Open Sans"/>
              </a:rPr>
              <a:t>: Participants usually appreciate it when the organizers or hosts provide some refreshments.</a:t>
            </a:r>
            <a:endParaRPr sz="1600">
              <a:solidFill>
                <a:schemeClr val="dk1"/>
              </a:solidFill>
              <a:latin typeface="Open Sans"/>
              <a:ea typeface="Open Sans"/>
              <a:cs typeface="Open Sans"/>
              <a:sym typeface="Open Sans"/>
            </a:endParaRPr>
          </a:p>
          <a:p>
            <a:pPr indent="-330200" lvl="1" marL="914400" rtl="0" algn="just">
              <a:lnSpc>
                <a:spcPct val="115833"/>
              </a:lnSpc>
              <a:spcBef>
                <a:spcPts val="1200"/>
              </a:spcBef>
              <a:spcAft>
                <a:spcPts val="0"/>
              </a:spcAft>
              <a:buSzPts val="1600"/>
              <a:buFont typeface="Neue Haas Grotesk Text Pro"/>
              <a:buChar char="○"/>
            </a:pPr>
            <a:r>
              <a:rPr b="1" lang="en-US" sz="1600">
                <a:solidFill>
                  <a:schemeClr val="dk1"/>
                </a:solidFill>
                <a:latin typeface="Open Sans"/>
                <a:ea typeface="Open Sans"/>
                <a:cs typeface="Open Sans"/>
                <a:sym typeface="Open Sans"/>
              </a:rPr>
              <a:t>Time management, sessions, and breaks</a:t>
            </a:r>
            <a:r>
              <a:rPr lang="en-US" sz="1600">
                <a:solidFill>
                  <a:schemeClr val="dk1"/>
                </a:solidFill>
                <a:latin typeface="Open Sans"/>
                <a:ea typeface="Open Sans"/>
                <a:cs typeface="Open Sans"/>
                <a:sym typeface="Open Sans"/>
              </a:rPr>
              <a:t>: Each culture has its own standards with respect to punctuality, the lengths of the sessions, and the breaks. </a:t>
            </a:r>
            <a:endParaRPr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9" name="Shape 1599"/>
        <p:cNvGrpSpPr/>
        <p:nvPr/>
      </p:nvGrpSpPr>
      <p:grpSpPr>
        <a:xfrm>
          <a:off x="0" y="0"/>
          <a:ext cx="0" cy="0"/>
          <a:chOff x="0" y="0"/>
          <a:chExt cx="0" cy="0"/>
        </a:xfrm>
      </p:grpSpPr>
      <p:pic>
        <p:nvPicPr>
          <p:cNvPr id="1600" name="Google Shape;1600;g31e3dac571a_0_143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01" name="Google Shape;1601;g31e3dac571a_0_1432"/>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Dialogue Process: Pre-Dialogue</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02" name="Google Shape;1602;g31e3dac571a_0_1432"/>
          <p:cNvSpPr txBox="1"/>
          <p:nvPr/>
        </p:nvSpPr>
        <p:spPr>
          <a:xfrm>
            <a:off x="925900" y="229465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Preparatory meetings and setting the agenda:</a:t>
            </a:r>
            <a:endParaRPr b="1"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Draft the agenda for the individual sessions as well as the overall, sustained dialogue process.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Start with topics on which at least some degree of procedural consensus can be achieved with some ease.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More difficult issues should be addressed at a later stage.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At the early stages of dialogue, there may be less divergence and more positive expectations and expressions of harmony.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Over time, the opinions differentiate and issues broaden (complexify) – both in a positive and negative sense.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Towards the end of a dialogue, and often aided by good facilitation, issues and opinions converge again and, ideally, emerge in a general consensus.</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07" name="Shape 1607"/>
        <p:cNvGrpSpPr/>
        <p:nvPr/>
      </p:nvGrpSpPr>
      <p:grpSpPr>
        <a:xfrm>
          <a:off x="0" y="0"/>
          <a:ext cx="0" cy="0"/>
          <a:chOff x="0" y="0"/>
          <a:chExt cx="0" cy="0"/>
        </a:xfrm>
      </p:grpSpPr>
      <p:pic>
        <p:nvPicPr>
          <p:cNvPr id="1608" name="Google Shape;1608;g31e3dac571a_0_143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09" name="Google Shape;1609;g31e3dac571a_0_1439"/>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Dialogue Facilitation Phases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10" name="Google Shape;1610;g31e3dac571a_0_1439"/>
          <p:cNvSpPr txBox="1"/>
          <p:nvPr/>
        </p:nvSpPr>
        <p:spPr>
          <a:xfrm>
            <a:off x="925900" y="229465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Phase 1: Getting to know each other and defining/elaborating issues.</a:t>
            </a:r>
            <a:endParaRPr b="1"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Setting </a:t>
            </a:r>
            <a:r>
              <a:rPr b="1" lang="en-US" sz="1800">
                <a:solidFill>
                  <a:schemeClr val="dk1"/>
                </a:solidFill>
                <a:latin typeface="Open Sans"/>
                <a:ea typeface="Open Sans"/>
                <a:cs typeface="Open Sans"/>
                <a:sym typeface="Open Sans"/>
              </a:rPr>
              <a:t>ground rules</a:t>
            </a:r>
            <a:r>
              <a:rPr lang="en-US" sz="1800">
                <a:solidFill>
                  <a:schemeClr val="dk1"/>
                </a:solidFill>
                <a:latin typeface="Open Sans"/>
                <a:ea typeface="Open Sans"/>
                <a:cs typeface="Open Sans"/>
                <a:sym typeface="Open Sans"/>
              </a:rPr>
              <a:t> together. This should be done at the very beginning of the first dialogue session and should be explicitly confirmed by all participants.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These ground rules should be disseminated in written form, so that participants and facilitators can refer to them whenever necessary during the dialogue process.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The participants</a:t>
            </a:r>
            <a:r>
              <a:rPr b="1" lang="en-US" sz="1800">
                <a:solidFill>
                  <a:schemeClr val="dk1"/>
                </a:solidFill>
                <a:latin typeface="Open Sans"/>
                <a:ea typeface="Open Sans"/>
                <a:cs typeface="Open Sans"/>
                <a:sym typeface="Open Sans"/>
              </a:rPr>
              <a:t> elaborate the issues</a:t>
            </a:r>
            <a:r>
              <a:rPr lang="en-US" sz="1800">
                <a:solidFill>
                  <a:schemeClr val="dk1"/>
                </a:solidFill>
                <a:latin typeface="Open Sans"/>
                <a:ea typeface="Open Sans"/>
                <a:cs typeface="Open Sans"/>
                <a:sym typeface="Open Sans"/>
              </a:rPr>
              <a:t> to be dealt with in the respective working group and to give all parties/representatives the opportunity to present their perspective on these issues. </a:t>
            </a:r>
            <a:endParaRPr b="1"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5" name="Shape 1615"/>
        <p:cNvGrpSpPr/>
        <p:nvPr/>
      </p:nvGrpSpPr>
      <p:grpSpPr>
        <a:xfrm>
          <a:off x="0" y="0"/>
          <a:ext cx="0" cy="0"/>
          <a:chOff x="0" y="0"/>
          <a:chExt cx="0" cy="0"/>
        </a:xfrm>
      </p:grpSpPr>
      <p:pic>
        <p:nvPicPr>
          <p:cNvPr id="1616" name="Google Shape;1616;g31e3dac571a_0_144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17" name="Google Shape;1617;g31e3dac571a_0_1446"/>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Dialogue Facilitation Phases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18" name="Google Shape;1618;g31e3dac571a_0_1446"/>
          <p:cNvSpPr txBox="1"/>
          <p:nvPr/>
        </p:nvSpPr>
        <p:spPr>
          <a:xfrm>
            <a:off x="925900" y="229465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Phase 2: Deepening of understanding and sharing perspectives.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Only after all the parties/representatives have put forward their perspectives and opinions on the issues at stake should you move on to the second phase, the deepening of understanding and the sharing of perspectives.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This is the most difficult phase in all dialogues but it is also crucial for moving towards a common ground and for triggering compromises.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Helpful in this phase is to acknowledge underlying feelings, concerns, fears and needs of all parties and encourage mutual understanding.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o do this, one can use open-ended and circular questions, reframing and mirroring.</a:t>
            </a:r>
            <a:endParaRPr b="1"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23" name="Shape 1623"/>
        <p:cNvGrpSpPr/>
        <p:nvPr/>
      </p:nvGrpSpPr>
      <p:grpSpPr>
        <a:xfrm>
          <a:off x="0" y="0"/>
          <a:ext cx="0" cy="0"/>
          <a:chOff x="0" y="0"/>
          <a:chExt cx="0" cy="0"/>
        </a:xfrm>
      </p:grpSpPr>
      <p:pic>
        <p:nvPicPr>
          <p:cNvPr id="1624" name="Google Shape;1624;g31e3dac571a_0_145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25" name="Google Shape;1625;g31e3dac571a_0_1453"/>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Dialogue Facilitation Phases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26" name="Google Shape;1626;g31e3dac571a_0_1453"/>
          <p:cNvSpPr txBox="1"/>
          <p:nvPr/>
        </p:nvSpPr>
        <p:spPr>
          <a:xfrm>
            <a:off x="925900" y="229465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Phase 3: Generating inclusive options.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 good indicator for the successful sharing of perspectives is when a party/representative expresses their surprise about an insight or softens the stance on a controversial topic.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his can be the starting point for the third phase which focuses on generating options that allow both sides to gain something from the conflict.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During this phase it is crucial not to evaluate these options immediately, but to create an atmosphere conducive to open-minded brainstorming and to encourage a broad spectrum of creative alternatives.</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1" name="Shape 1631"/>
        <p:cNvGrpSpPr/>
        <p:nvPr/>
      </p:nvGrpSpPr>
      <p:grpSpPr>
        <a:xfrm>
          <a:off x="0" y="0"/>
          <a:ext cx="0" cy="0"/>
          <a:chOff x="0" y="0"/>
          <a:chExt cx="0" cy="0"/>
        </a:xfrm>
      </p:grpSpPr>
      <p:pic>
        <p:nvPicPr>
          <p:cNvPr id="1632" name="Google Shape;1632;g31e3dac571a_0_146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33" name="Google Shape;1633;g31e3dac571a_0_1460"/>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Dialogue Facilitation Phases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34" name="Google Shape;1634;g31e3dac571a_0_1460"/>
          <p:cNvSpPr txBox="1"/>
          <p:nvPr/>
        </p:nvSpPr>
        <p:spPr>
          <a:xfrm>
            <a:off x="925900" y="2294650"/>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Phase 4: Discussing and evaluating options.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Only after phase three is concluded, it is recommended to move to the fourth phase of discussing and evaluating the options.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To prepare this phase, it is useful to put together a list of criteria that are most suitable with respect to a reasonable consensus.</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Post dialogue</a:t>
            </a:r>
            <a:r>
              <a:rPr b="1" i="1" lang="en-US" sz="1800">
                <a:solidFill>
                  <a:schemeClr val="dk1"/>
                </a:solidFill>
                <a:latin typeface="Open Sans"/>
                <a:ea typeface="Open Sans"/>
                <a:cs typeface="Open Sans"/>
                <a:sym typeface="Open Sans"/>
              </a:rPr>
              <a:t>: </a:t>
            </a:r>
            <a:r>
              <a:rPr lang="en-US" sz="1800">
                <a:solidFill>
                  <a:schemeClr val="dk1"/>
                </a:solidFill>
                <a:latin typeface="Open Sans"/>
                <a:ea typeface="Open Sans"/>
                <a:cs typeface="Open Sans"/>
                <a:sym typeface="Open Sans"/>
              </a:rPr>
              <a:t>Any action that needs to be taken is implemented.</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1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9" name="Shape 1639"/>
        <p:cNvGrpSpPr/>
        <p:nvPr/>
      </p:nvGrpSpPr>
      <p:grpSpPr>
        <a:xfrm>
          <a:off x="0" y="0"/>
          <a:ext cx="0" cy="0"/>
          <a:chOff x="0" y="0"/>
          <a:chExt cx="0" cy="0"/>
        </a:xfrm>
      </p:grpSpPr>
      <p:pic>
        <p:nvPicPr>
          <p:cNvPr id="1640" name="Google Shape;1640;g31e3dac571a_0_146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41" name="Google Shape;1641;g31e3dac571a_0_1467"/>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Dialogue Facilitation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42" name="Google Shape;1642;g31e3dac571a_0_1467"/>
          <p:cNvSpPr txBox="1"/>
          <p:nvPr/>
        </p:nvSpPr>
        <p:spPr>
          <a:xfrm>
            <a:off x="925900" y="2294650"/>
            <a:ext cx="9749700" cy="1127100"/>
          </a:xfrm>
          <a:prstGeom prst="rect">
            <a:avLst/>
          </a:prstGeom>
          <a:noFill/>
          <a:ln>
            <a:noFill/>
          </a:ln>
        </p:spPr>
        <p:txBody>
          <a:bodyPr anchorCtr="0" anchor="t" bIns="0" lIns="0" spcFirstLastPara="1" rIns="0" wrap="square" tIns="0">
            <a:noAutofit/>
          </a:bodyPr>
          <a:lstStyle/>
          <a:p>
            <a:pPr indent="-368300" lvl="0" marL="457200" rtl="0" algn="l">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do you think the basic requirements for dialogue facilitators are?</a:t>
            </a:r>
            <a:endParaRPr sz="2200">
              <a:solidFill>
                <a:schemeClr val="dk1"/>
              </a:solidFill>
              <a:latin typeface="Open Sans"/>
              <a:ea typeface="Open Sans"/>
              <a:cs typeface="Open Sans"/>
              <a:sym typeface="Open Sans"/>
            </a:endParaRPr>
          </a:p>
          <a:p>
            <a:pPr indent="-368300" lvl="0" marL="457200" rtl="0" algn="l">
              <a:lnSpc>
                <a:spcPct val="115833"/>
              </a:lnSpc>
              <a:spcBef>
                <a:spcPts val="10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Would there be a difference in requirements for insider facilitators/IMs? Why (not)?</a:t>
            </a:r>
            <a:endParaRPr sz="2200">
              <a:solidFill>
                <a:schemeClr val="dk1"/>
              </a:solidFill>
              <a:latin typeface="Open Sans"/>
              <a:ea typeface="Open Sans"/>
              <a:cs typeface="Open Sans"/>
              <a:sym typeface="Open Sans"/>
            </a:endParaRPr>
          </a:p>
          <a:p>
            <a:pPr indent="-368300" lvl="0" marL="457200" rtl="0" algn="l">
              <a:lnSpc>
                <a:spcPct val="115833"/>
              </a:lnSpc>
              <a:spcBef>
                <a:spcPts val="10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challenges and opportunities do you see for insiders to facilitate dialogues?</a:t>
            </a:r>
            <a:endParaRPr sz="2200">
              <a:solidFill>
                <a:schemeClr val="dk1"/>
              </a:solidFill>
              <a:latin typeface="Open Sans"/>
              <a:ea typeface="Open Sans"/>
              <a:cs typeface="Open Sans"/>
              <a:sym typeface="Open Sans"/>
            </a:endParaRPr>
          </a:p>
          <a:p>
            <a:pPr indent="-368300" lvl="0" marL="457200" rtl="0" algn="l">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would you determine who would be an appropriate facilitator for a dialogue?</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7" name="Shape 1647"/>
        <p:cNvGrpSpPr/>
        <p:nvPr/>
      </p:nvGrpSpPr>
      <p:grpSpPr>
        <a:xfrm>
          <a:off x="0" y="0"/>
          <a:ext cx="0" cy="0"/>
          <a:chOff x="0" y="0"/>
          <a:chExt cx="0" cy="0"/>
        </a:xfrm>
      </p:grpSpPr>
      <p:pic>
        <p:nvPicPr>
          <p:cNvPr id="1648" name="Google Shape;1648;g31e3dac571a_0_147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49" name="Google Shape;1649;g31e3dac571a_0_1474"/>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Guidelines</a:t>
            </a:r>
            <a:r>
              <a:rPr b="1" lang="en-US" sz="4400">
                <a:latin typeface="Open Sans"/>
                <a:ea typeface="Open Sans"/>
                <a:cs typeface="Open Sans"/>
                <a:sym typeface="Open Sans"/>
              </a:rPr>
              <a:t> for Facilitators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50" name="Google Shape;1650;g31e3dac571a_0_1474"/>
          <p:cNvSpPr txBox="1"/>
          <p:nvPr/>
        </p:nvSpPr>
        <p:spPr>
          <a:xfrm>
            <a:off x="304800" y="1783150"/>
            <a:ext cx="10969200" cy="4340700"/>
          </a:xfrm>
          <a:prstGeom prst="rect">
            <a:avLst/>
          </a:prstGeom>
          <a:noFill/>
          <a:ln>
            <a:noFill/>
          </a:ln>
        </p:spPr>
        <p:txBody>
          <a:bodyPr anchorCtr="0" anchor="ctr" bIns="91425" lIns="91425" spcFirstLastPara="1" rIns="91425" wrap="square" tIns="91425">
            <a:noAutofit/>
          </a:bodyPr>
          <a:lstStyle/>
          <a:p>
            <a:pPr indent="-330200" lvl="1" marL="685800" rtl="0" algn="l">
              <a:lnSpc>
                <a:spcPct val="115833"/>
              </a:lnSpc>
              <a:spcBef>
                <a:spcPts val="1200"/>
              </a:spcBef>
              <a:spcAft>
                <a:spcPts val="0"/>
              </a:spcAft>
              <a:buSzPts val="1600"/>
              <a:buFont typeface="Neue Haas Grotesk Text Pro"/>
              <a:buChar char="○"/>
            </a:pPr>
            <a:r>
              <a:rPr b="1" lang="en-US" sz="1600">
                <a:latin typeface="Open Sans"/>
                <a:ea typeface="Open Sans"/>
                <a:cs typeface="Open Sans"/>
                <a:sym typeface="Open Sans"/>
              </a:rPr>
              <a:t>Neutrality/multi-partiality:</a:t>
            </a:r>
            <a:r>
              <a:rPr lang="en-US" sz="1600">
                <a:latin typeface="Open Sans"/>
                <a:ea typeface="Open Sans"/>
                <a:cs typeface="Open Sans"/>
                <a:sym typeface="Open Sans"/>
              </a:rPr>
              <a:t> Someone who has no decision-making authority to support their efforts in finding a common solution in a fair manner. </a:t>
            </a:r>
            <a:endParaRPr sz="1600">
              <a:latin typeface="Open Sans"/>
              <a:ea typeface="Open Sans"/>
              <a:cs typeface="Open Sans"/>
              <a:sym typeface="Open Sans"/>
            </a:endParaRPr>
          </a:p>
          <a:p>
            <a:pPr indent="-330200" lvl="1" marL="685800" rtl="0" algn="l">
              <a:lnSpc>
                <a:spcPct val="115833"/>
              </a:lnSpc>
              <a:spcBef>
                <a:spcPts val="1200"/>
              </a:spcBef>
              <a:spcAft>
                <a:spcPts val="0"/>
              </a:spcAft>
              <a:buSzPts val="1600"/>
              <a:buFont typeface="Neue Haas Grotesk Text Pro"/>
              <a:buChar char="○"/>
            </a:pPr>
            <a:r>
              <a:rPr b="1" lang="en-US" sz="1600">
                <a:latin typeface="Open Sans"/>
                <a:ea typeface="Open Sans"/>
                <a:cs typeface="Open Sans"/>
                <a:sym typeface="Open Sans"/>
              </a:rPr>
              <a:t>Strong listening, reframing &amp; summarizing skills:</a:t>
            </a:r>
            <a:r>
              <a:rPr lang="en-US" sz="1600">
                <a:latin typeface="Open Sans"/>
                <a:ea typeface="Open Sans"/>
                <a:cs typeface="Open Sans"/>
                <a:sym typeface="Open Sans"/>
              </a:rPr>
              <a:t> Need to be able to listen carefully during all phases of the process, to summarize long statements and occasionally reframe statements.</a:t>
            </a:r>
            <a:endParaRPr sz="1600">
              <a:latin typeface="Open Sans"/>
              <a:ea typeface="Open Sans"/>
              <a:cs typeface="Open Sans"/>
              <a:sym typeface="Open Sans"/>
            </a:endParaRPr>
          </a:p>
          <a:p>
            <a:pPr indent="-330200" lvl="1" marL="685800" rtl="0" algn="l">
              <a:lnSpc>
                <a:spcPct val="115833"/>
              </a:lnSpc>
              <a:spcBef>
                <a:spcPts val="1200"/>
              </a:spcBef>
              <a:spcAft>
                <a:spcPts val="0"/>
              </a:spcAft>
              <a:buSzPts val="1600"/>
              <a:buFont typeface="Neue Haas Grotesk Text Pro"/>
              <a:buChar char="○"/>
            </a:pPr>
            <a:r>
              <a:rPr b="1" lang="en-US" sz="1600">
                <a:latin typeface="Open Sans"/>
                <a:ea typeface="Open Sans"/>
                <a:cs typeface="Open Sans"/>
                <a:sym typeface="Open Sans"/>
              </a:rPr>
              <a:t>Formulating good questions</a:t>
            </a:r>
            <a:r>
              <a:rPr lang="en-US" sz="1600">
                <a:latin typeface="Open Sans"/>
                <a:ea typeface="Open Sans"/>
                <a:cs typeface="Open Sans"/>
                <a:sym typeface="Open Sans"/>
              </a:rPr>
              <a:t>: Ask questions that encourage participants to share the background and underlying needs, fears and interests of their statements and proposals. </a:t>
            </a:r>
            <a:endParaRPr sz="1600">
              <a:latin typeface="Open Sans"/>
              <a:ea typeface="Open Sans"/>
              <a:cs typeface="Open Sans"/>
              <a:sym typeface="Open Sans"/>
            </a:endParaRPr>
          </a:p>
          <a:p>
            <a:pPr indent="-330200" lvl="1" marL="685800" rtl="0" algn="l">
              <a:lnSpc>
                <a:spcPct val="115833"/>
              </a:lnSpc>
              <a:spcBef>
                <a:spcPts val="1200"/>
              </a:spcBef>
              <a:spcAft>
                <a:spcPts val="0"/>
              </a:spcAft>
              <a:buSzPts val="1600"/>
              <a:buFont typeface="Neue Haas Grotesk Text Pro"/>
              <a:buChar char="○"/>
            </a:pPr>
            <a:r>
              <a:rPr b="1" lang="en-US" sz="1600">
                <a:latin typeface="Open Sans"/>
                <a:ea typeface="Open Sans"/>
                <a:cs typeface="Open Sans"/>
                <a:sym typeface="Open Sans"/>
              </a:rPr>
              <a:t>Personal integrity and awareness: </a:t>
            </a:r>
            <a:r>
              <a:rPr lang="en-US" sz="1600">
                <a:latin typeface="Open Sans"/>
                <a:ea typeface="Open Sans"/>
                <a:cs typeface="Open Sans"/>
                <a:sym typeface="Open Sans"/>
              </a:rPr>
              <a:t>Good facilitators combine personal integrity with a strong awareness of their own strengths and weaknesses as facilitators. </a:t>
            </a:r>
            <a:endParaRPr sz="1600">
              <a:latin typeface="Open Sans"/>
              <a:ea typeface="Open Sans"/>
              <a:cs typeface="Open Sans"/>
              <a:sym typeface="Open Sans"/>
            </a:endParaRPr>
          </a:p>
          <a:p>
            <a:pPr indent="-330200" lvl="1" marL="685800" rtl="0" algn="l">
              <a:lnSpc>
                <a:spcPct val="115833"/>
              </a:lnSpc>
              <a:spcBef>
                <a:spcPts val="1200"/>
              </a:spcBef>
              <a:spcAft>
                <a:spcPts val="800"/>
              </a:spcAft>
              <a:buSzPts val="1600"/>
              <a:buFont typeface="Neue Haas Grotesk Text Pro"/>
              <a:buChar char="○"/>
            </a:pPr>
            <a:r>
              <a:rPr b="1" lang="en-US" sz="1600">
                <a:latin typeface="Open Sans"/>
                <a:ea typeface="Open Sans"/>
                <a:cs typeface="Open Sans"/>
                <a:sym typeface="Open Sans"/>
              </a:rPr>
              <a:t>Understanding group development as a dynamic and holistic process</a:t>
            </a:r>
            <a:r>
              <a:rPr lang="en-US" sz="1600">
                <a:latin typeface="Open Sans"/>
                <a:ea typeface="Open Sans"/>
                <a:cs typeface="Open Sans"/>
                <a:sym typeface="Open Sans"/>
              </a:rPr>
              <a:t>: Good facilitators are aware that ups and downs are normal phenomena in group settings. </a:t>
            </a:r>
            <a:endParaRPr sz="1600">
              <a:latin typeface="Open Sans"/>
              <a:ea typeface="Open Sans"/>
              <a:cs typeface="Open Sans"/>
              <a:sym typeface="Open Sans"/>
            </a:endParaRPr>
          </a:p>
        </p:txBody>
      </p:sp>
    </p:spTree>
  </p:cSld>
  <p:clrMapOvr>
    <a:masterClrMapping/>
  </p:clrMapOvr>
</p:sld>
</file>

<file path=ppt/slides/slide1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5" name="Shape 1655"/>
        <p:cNvGrpSpPr/>
        <p:nvPr/>
      </p:nvGrpSpPr>
      <p:grpSpPr>
        <a:xfrm>
          <a:off x="0" y="0"/>
          <a:ext cx="0" cy="0"/>
          <a:chOff x="0" y="0"/>
          <a:chExt cx="0" cy="0"/>
        </a:xfrm>
      </p:grpSpPr>
      <p:pic>
        <p:nvPicPr>
          <p:cNvPr id="1656" name="Google Shape;1656;g31e3dac571a_0_148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57" name="Google Shape;1657;g31e3dac571a_0_1485"/>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Guidelines for Facilitators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58" name="Google Shape;1658;g31e3dac571a_0_1485"/>
          <p:cNvSpPr txBox="1"/>
          <p:nvPr/>
        </p:nvSpPr>
        <p:spPr>
          <a:xfrm>
            <a:off x="973925" y="1783150"/>
            <a:ext cx="10300200" cy="4340700"/>
          </a:xfrm>
          <a:prstGeom prst="rect">
            <a:avLst/>
          </a:prstGeom>
          <a:noFill/>
          <a:ln>
            <a:noFill/>
          </a:ln>
        </p:spPr>
        <p:txBody>
          <a:bodyPr anchorCtr="0" anchor="ctr" bIns="91425" lIns="91425" spcFirstLastPara="1" rIns="91425" wrap="square" tIns="91425">
            <a:noAutofit/>
          </a:bodyPr>
          <a:lstStyle/>
          <a:p>
            <a:pPr indent="0" lvl="0" marL="0" rtl="0" algn="ctr">
              <a:lnSpc>
                <a:spcPct val="115833"/>
              </a:lnSpc>
              <a:spcBef>
                <a:spcPts val="800"/>
              </a:spcBef>
              <a:spcAft>
                <a:spcPts val="0"/>
              </a:spcAft>
              <a:buNone/>
            </a:pPr>
            <a:r>
              <a:rPr b="1" lang="en-US" sz="2200">
                <a:solidFill>
                  <a:schemeClr val="dk1"/>
                </a:solidFill>
                <a:latin typeface="Open Sans"/>
                <a:ea typeface="Open Sans"/>
                <a:cs typeface="Open Sans"/>
                <a:sym typeface="Open Sans"/>
              </a:rPr>
              <a:t>Which of the necessary skills and qualities from what we just reviewed do you feel most confident in and which do you find most challenging and why?</a:t>
            </a:r>
            <a:endParaRPr b="1" sz="2200">
              <a:latin typeface="Open Sans"/>
              <a:ea typeface="Open Sans"/>
              <a:cs typeface="Open Sans"/>
              <a:sym typeface="Open Sans"/>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pic>
        <p:nvPicPr>
          <p:cNvPr id="251" name="Google Shape;251;g31e3dac571a_0_15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52" name="Google Shape;252;g31e3dac571a_0_154"/>
          <p:cNvSpPr txBox="1"/>
          <p:nvPr/>
        </p:nvSpPr>
        <p:spPr>
          <a:xfrm>
            <a:off x="1233750" y="446925"/>
            <a:ext cx="9724500" cy="1097100"/>
          </a:xfrm>
          <a:prstGeom prst="rect">
            <a:avLst/>
          </a:prstGeom>
          <a:noFill/>
          <a:ln>
            <a:noFill/>
          </a:ln>
        </p:spPr>
        <p:txBody>
          <a:bodyPr anchorCtr="0" anchor="t" bIns="45700" lIns="91425" spcFirstLastPara="1" rIns="91425" wrap="square" tIns="45700">
            <a:normAutofit fontScale="85000" lnSpcReduction="20000"/>
          </a:bodyPr>
          <a:lstStyle/>
          <a:p>
            <a:pPr indent="0" lvl="0" marL="0" rtl="0" algn="l">
              <a:spcBef>
                <a:spcPts val="0"/>
              </a:spcBef>
              <a:spcAft>
                <a:spcPts val="0"/>
              </a:spcAft>
              <a:buNone/>
            </a:pPr>
            <a:r>
              <a:rPr b="1" lang="en-US" sz="4800">
                <a:solidFill>
                  <a:srgbClr val="000000"/>
                </a:solidFill>
                <a:latin typeface="Helvetica Neue"/>
                <a:ea typeface="Helvetica Neue"/>
                <a:cs typeface="Helvetica Neue"/>
                <a:sym typeface="Helvetica Neue"/>
              </a:rPr>
              <a:t>The Conflict Hippo: Thoughts/Perception</a:t>
            </a:r>
            <a:endParaRPr b="1" sz="4800">
              <a:solidFill>
                <a:srgbClr val="000000"/>
              </a:solidFill>
              <a:latin typeface="Helvetica Neue"/>
              <a:ea typeface="Helvetica Neue"/>
              <a:cs typeface="Helvetica Neue"/>
              <a:sym typeface="Helvetica Neue"/>
            </a:endParaRPr>
          </a:p>
        </p:txBody>
      </p:sp>
      <p:sp>
        <p:nvSpPr>
          <p:cNvPr id="253" name="Google Shape;253;g31e3dac571a_0_154"/>
          <p:cNvSpPr txBox="1"/>
          <p:nvPr/>
        </p:nvSpPr>
        <p:spPr>
          <a:xfrm>
            <a:off x="1244825" y="2034575"/>
            <a:ext cx="9669000" cy="3912900"/>
          </a:xfrm>
          <a:prstGeom prst="rect">
            <a:avLst/>
          </a:prstGeom>
          <a:noFill/>
          <a:ln>
            <a:noFill/>
          </a:ln>
        </p:spPr>
        <p:txBody>
          <a:bodyPr anchorCtr="0" anchor="t" bIns="45700" lIns="91425" spcFirstLastPara="1" rIns="91425" wrap="square" tIns="45700">
            <a:normAutofit/>
          </a:bodyPr>
          <a:lstStyle/>
          <a:p>
            <a:pPr indent="0" lvl="0" marL="0" rtl="0" algn="just">
              <a:lnSpc>
                <a:spcPct val="115833"/>
              </a:lnSpc>
              <a:spcBef>
                <a:spcPts val="1200"/>
              </a:spcBef>
              <a:spcAft>
                <a:spcPts val="0"/>
              </a:spcAft>
              <a:buNone/>
            </a:pPr>
            <a:r>
              <a:rPr b="1" lang="en-US" sz="1900">
                <a:solidFill>
                  <a:srgbClr val="000000"/>
                </a:solidFill>
                <a:latin typeface="Open Sans"/>
                <a:ea typeface="Open Sans"/>
                <a:cs typeface="Open Sans"/>
                <a:sym typeface="Open Sans"/>
              </a:rPr>
              <a:t>Perception</a:t>
            </a:r>
            <a:r>
              <a:rPr lang="en-US" sz="1900">
                <a:solidFill>
                  <a:srgbClr val="000000"/>
                </a:solidFill>
                <a:latin typeface="Open Sans"/>
                <a:ea typeface="Open Sans"/>
                <a:cs typeface="Open Sans"/>
                <a:sym typeface="Open Sans"/>
              </a:rPr>
              <a:t> is the processing, interpretation, selection, and organization of information. </a:t>
            </a:r>
            <a:endParaRPr sz="19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900">
                <a:solidFill>
                  <a:srgbClr val="000000"/>
                </a:solidFill>
                <a:latin typeface="Open Sans"/>
                <a:ea typeface="Open Sans"/>
                <a:cs typeface="Open Sans"/>
                <a:sym typeface="Open Sans"/>
              </a:rPr>
              <a:t>It is important to understand that </a:t>
            </a:r>
            <a:r>
              <a:rPr b="1" lang="en-US" sz="1900">
                <a:solidFill>
                  <a:srgbClr val="000000"/>
                </a:solidFill>
                <a:latin typeface="Open Sans"/>
                <a:ea typeface="Open Sans"/>
                <a:cs typeface="Open Sans"/>
                <a:sym typeface="Open Sans"/>
              </a:rPr>
              <a:t>each person has their own point of view,</a:t>
            </a:r>
            <a:r>
              <a:rPr lang="en-US" sz="1900">
                <a:solidFill>
                  <a:srgbClr val="000000"/>
                </a:solidFill>
                <a:latin typeface="Open Sans"/>
                <a:ea typeface="Open Sans"/>
                <a:cs typeface="Open Sans"/>
                <a:sym typeface="Open Sans"/>
              </a:rPr>
              <a:t> their perception of an image, a situation, a conflict, a conversation. </a:t>
            </a:r>
            <a:endParaRPr sz="19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900">
                <a:solidFill>
                  <a:srgbClr val="000000"/>
                </a:solidFill>
                <a:latin typeface="Open Sans"/>
                <a:ea typeface="Open Sans"/>
                <a:cs typeface="Open Sans"/>
                <a:sym typeface="Open Sans"/>
              </a:rPr>
              <a:t>For each person,</a:t>
            </a:r>
            <a:r>
              <a:rPr b="1" lang="en-US" sz="1900">
                <a:solidFill>
                  <a:srgbClr val="000000"/>
                </a:solidFill>
                <a:latin typeface="Open Sans"/>
                <a:ea typeface="Open Sans"/>
                <a:cs typeface="Open Sans"/>
                <a:sym typeface="Open Sans"/>
              </a:rPr>
              <a:t> their perception or point of view is their reality</a:t>
            </a:r>
            <a:r>
              <a:rPr lang="en-US" sz="1900">
                <a:solidFill>
                  <a:srgbClr val="000000"/>
                </a:solidFill>
                <a:latin typeface="Open Sans"/>
                <a:ea typeface="Open Sans"/>
                <a:cs typeface="Open Sans"/>
                <a:sym typeface="Open Sans"/>
              </a:rPr>
              <a:t>.</a:t>
            </a:r>
            <a:endParaRPr sz="19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18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500">
              <a:solidFill>
                <a:srgbClr val="000000"/>
              </a:solidFill>
              <a:latin typeface="Open Sans"/>
              <a:ea typeface="Open Sans"/>
              <a:cs typeface="Open Sans"/>
              <a:sym typeface="Open Sans"/>
            </a:endParaRPr>
          </a:p>
        </p:txBody>
      </p:sp>
    </p:spTree>
  </p:cSld>
  <p:clrMapOvr>
    <a:masterClrMapping/>
  </p:clrMapOvr>
</p:sld>
</file>

<file path=ppt/slides/slide1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63" name="Shape 1663"/>
        <p:cNvGrpSpPr/>
        <p:nvPr/>
      </p:nvGrpSpPr>
      <p:grpSpPr>
        <a:xfrm>
          <a:off x="0" y="0"/>
          <a:ext cx="0" cy="0"/>
          <a:chOff x="0" y="0"/>
          <a:chExt cx="0" cy="0"/>
        </a:xfrm>
      </p:grpSpPr>
      <p:pic>
        <p:nvPicPr>
          <p:cNvPr id="1664" name="Google Shape;1664;g31e3dac571a_0_149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65" name="Google Shape;1665;g31e3dac571a_0_1492"/>
          <p:cNvSpPr txBox="1"/>
          <p:nvPr/>
        </p:nvSpPr>
        <p:spPr>
          <a:xfrm>
            <a:off x="925900" y="812100"/>
            <a:ext cx="9524400" cy="16038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Tools to Deal with Difficult Situations and Deadlocks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66" name="Google Shape;1666;g31e3dac571a_0_1492"/>
          <p:cNvSpPr txBox="1"/>
          <p:nvPr/>
        </p:nvSpPr>
        <p:spPr>
          <a:xfrm>
            <a:off x="921900" y="2311975"/>
            <a:ext cx="10348200" cy="4265700"/>
          </a:xfrm>
          <a:prstGeom prst="rect">
            <a:avLst/>
          </a:prstGeom>
          <a:noFill/>
          <a:ln>
            <a:noFill/>
          </a:ln>
        </p:spPr>
        <p:txBody>
          <a:bodyPr anchorCtr="0" anchor="ctr" bIns="91425" lIns="91425" spcFirstLastPara="1" rIns="91425" wrap="square" tIns="91425">
            <a:noAutofit/>
          </a:bodyPr>
          <a:lstStyle/>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First-aid empathy</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Remind participants of the principles and ground rules of dialogues</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Have creative breaks</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Establish a sound knowledge base accessible for all participants</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Mobilize external expertise</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Initiate multipartial deadlock-breaking team(s)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Introduce creative tools into the dialogue, e.g. “fishbowl” sessions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Take self-care measures</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Strategically co-facilitate</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1000"/>
              </a:spcAft>
              <a:buClr>
                <a:schemeClr val="dk1"/>
              </a:buClr>
              <a:buSzPts val="1600"/>
              <a:buFont typeface="Open Sans"/>
              <a:buChar char="●"/>
            </a:pPr>
            <a:r>
              <a:rPr lang="en-US" sz="1600">
                <a:solidFill>
                  <a:schemeClr val="dk1"/>
                </a:solidFill>
                <a:latin typeface="Open Sans"/>
                <a:ea typeface="Open Sans"/>
                <a:cs typeface="Open Sans"/>
                <a:sym typeface="Open Sans"/>
              </a:rPr>
              <a:t>Elicit Visualization</a:t>
            </a:r>
            <a:endParaRPr sz="1600">
              <a:solidFill>
                <a:schemeClr val="dk1"/>
              </a:solidFill>
              <a:latin typeface="Open Sans"/>
              <a:ea typeface="Open Sans"/>
              <a:cs typeface="Open Sans"/>
              <a:sym typeface="Open Sans"/>
            </a:endParaRPr>
          </a:p>
        </p:txBody>
      </p:sp>
    </p:spTree>
  </p:cSld>
  <p:clrMapOvr>
    <a:masterClrMapping/>
  </p:clrMapOvr>
</p:sld>
</file>

<file path=ppt/slides/slide1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1" name="Shape 1671"/>
        <p:cNvGrpSpPr/>
        <p:nvPr/>
      </p:nvGrpSpPr>
      <p:grpSpPr>
        <a:xfrm>
          <a:off x="0" y="0"/>
          <a:ext cx="0" cy="0"/>
          <a:chOff x="0" y="0"/>
          <a:chExt cx="0" cy="0"/>
        </a:xfrm>
      </p:grpSpPr>
      <p:pic>
        <p:nvPicPr>
          <p:cNvPr id="1672" name="Google Shape;1672;g31e3dac571a_0_149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73" name="Google Shape;1673;g31e3dac571a_0_1499"/>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5.5: Understanding Negotiation</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74" name="Google Shape;1674;g31e3dac571a_0_1499"/>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Learn what negotiation is and understand its application.</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79" name="Shape 1679"/>
        <p:cNvGrpSpPr/>
        <p:nvPr/>
      </p:nvGrpSpPr>
      <p:grpSpPr>
        <a:xfrm>
          <a:off x="0" y="0"/>
          <a:ext cx="0" cy="0"/>
          <a:chOff x="0" y="0"/>
          <a:chExt cx="0" cy="0"/>
        </a:xfrm>
      </p:grpSpPr>
      <p:pic>
        <p:nvPicPr>
          <p:cNvPr id="1680" name="Google Shape;1680;g31e3dac571a_0_150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81" name="Google Shape;1681;g31e3dac571a_0_1506"/>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Understanding Negotiation</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82" name="Google Shape;1682;g31e3dac571a_0_1506"/>
          <p:cNvSpPr txBox="1"/>
          <p:nvPr/>
        </p:nvSpPr>
        <p:spPr>
          <a:xfrm>
            <a:off x="925900" y="2823500"/>
            <a:ext cx="9749700" cy="1127100"/>
          </a:xfrm>
          <a:prstGeom prst="rect">
            <a:avLst/>
          </a:prstGeom>
          <a:noFill/>
          <a:ln>
            <a:noFill/>
          </a:ln>
        </p:spPr>
        <p:txBody>
          <a:bodyPr anchorCtr="0" anchor="t" bIns="0" lIns="0" spcFirstLastPara="1" rIns="0" wrap="square" tIns="0">
            <a:noAutofit/>
          </a:bodyPr>
          <a:lstStyle/>
          <a:p>
            <a:pPr indent="0" lvl="0" marL="0" rtl="0" algn="ctr">
              <a:lnSpc>
                <a:spcPct val="115833"/>
              </a:lnSpc>
              <a:spcBef>
                <a:spcPts val="1200"/>
              </a:spcBef>
              <a:spcAft>
                <a:spcPts val="0"/>
              </a:spcAft>
              <a:buNone/>
            </a:pPr>
            <a:r>
              <a:rPr b="1" lang="en-US" sz="2000">
                <a:solidFill>
                  <a:schemeClr val="dk1"/>
                </a:solidFill>
                <a:latin typeface="Open Sans"/>
                <a:ea typeface="Open Sans"/>
                <a:cs typeface="Open Sans"/>
                <a:sym typeface="Open Sans"/>
              </a:rPr>
              <a:t>Negotiation</a:t>
            </a:r>
            <a:r>
              <a:rPr lang="en-US" sz="2000">
                <a:solidFill>
                  <a:schemeClr val="dk1"/>
                </a:solidFill>
                <a:latin typeface="Open Sans"/>
                <a:ea typeface="Open Sans"/>
                <a:cs typeface="Open Sans"/>
                <a:sym typeface="Open Sans"/>
              </a:rPr>
              <a:t> is a method of resolution of issues or conflicts that we use every day, either with ourselves or others. </a:t>
            </a:r>
            <a:endParaRPr sz="20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2000">
                <a:solidFill>
                  <a:schemeClr val="dk1"/>
                </a:solidFill>
                <a:latin typeface="Open Sans"/>
                <a:ea typeface="Open Sans"/>
                <a:cs typeface="Open Sans"/>
                <a:sym typeface="Open Sans"/>
              </a:rPr>
              <a:t>It can be a means of communication designed to reach an agreement when you and the other side have some shared and some opposing interests. </a:t>
            </a:r>
            <a:endParaRPr sz="20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2000">
                <a:solidFill>
                  <a:schemeClr val="dk1"/>
                </a:solidFill>
                <a:latin typeface="Open Sans"/>
                <a:ea typeface="Open Sans"/>
                <a:cs typeface="Open Sans"/>
                <a:sym typeface="Open Sans"/>
              </a:rPr>
              <a:t>It can also be an intervention strategy for the transformation of a larger conflict through a process of talks between conflicting parties without the support of a third party. </a:t>
            </a:r>
            <a:endParaRPr sz="2000">
              <a:solidFill>
                <a:schemeClr val="dk1"/>
              </a:solidFill>
              <a:latin typeface="Open Sans"/>
              <a:ea typeface="Open Sans"/>
              <a:cs typeface="Open Sans"/>
              <a:sym typeface="Open Sans"/>
            </a:endParaRPr>
          </a:p>
          <a:p>
            <a:pPr indent="0" lvl="0" marL="0" rtl="0" algn="just">
              <a:lnSpc>
                <a:spcPct val="115833"/>
              </a:lnSpc>
              <a:spcBef>
                <a:spcPts val="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87" name="Shape 1687"/>
        <p:cNvGrpSpPr/>
        <p:nvPr/>
      </p:nvGrpSpPr>
      <p:grpSpPr>
        <a:xfrm>
          <a:off x="0" y="0"/>
          <a:ext cx="0" cy="0"/>
          <a:chOff x="0" y="0"/>
          <a:chExt cx="0" cy="0"/>
        </a:xfrm>
      </p:grpSpPr>
      <p:pic>
        <p:nvPicPr>
          <p:cNvPr id="1688" name="Google Shape;1688;g31e3dac571a_0_151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89" name="Google Shape;1689;g31e3dac571a_0_1513"/>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Types of</a:t>
            </a:r>
            <a:r>
              <a:rPr b="1" lang="en-US" sz="4400">
                <a:latin typeface="Open Sans"/>
                <a:ea typeface="Open Sans"/>
                <a:cs typeface="Open Sans"/>
                <a:sym typeface="Open Sans"/>
              </a:rPr>
              <a:t> Negotiation</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90" name="Google Shape;1690;g31e3dac571a_0_1513"/>
          <p:cNvSpPr txBox="1"/>
          <p:nvPr/>
        </p:nvSpPr>
        <p:spPr>
          <a:xfrm>
            <a:off x="813250" y="1947975"/>
            <a:ext cx="9749700" cy="1127100"/>
          </a:xfrm>
          <a:prstGeom prst="rect">
            <a:avLst/>
          </a:prstGeom>
          <a:noFill/>
          <a:ln>
            <a:noFill/>
          </a:ln>
        </p:spPr>
        <p:txBody>
          <a:bodyPr anchorCtr="0" anchor="t" bIns="0" lIns="0" spcFirstLastPara="1" rIns="0" wrap="square" tIns="0">
            <a:noAutofit/>
          </a:bodyPr>
          <a:lstStyle/>
          <a:p>
            <a:pPr indent="-330200" lvl="0" marL="457200" rtl="0" algn="just">
              <a:lnSpc>
                <a:spcPct val="115833"/>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Soft negotiation: </a:t>
            </a:r>
            <a:r>
              <a:rPr lang="en-US" sz="1600">
                <a:solidFill>
                  <a:schemeClr val="dk1"/>
                </a:solidFill>
                <a:latin typeface="Open Sans"/>
                <a:ea typeface="Open Sans"/>
                <a:cs typeface="Open Sans"/>
                <a:sym typeface="Open Sans"/>
              </a:rPr>
              <a:t>Participants are friends or have a standing relationship which is positive. The goal is to reach a mutually acceptable agreement and build/strengthen sustainable relationships. Parties essentially have some level of trust in one another and are willing to lose something for the sake of reaching agreement.</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Hard negotiation: </a:t>
            </a:r>
            <a:r>
              <a:rPr lang="en-US" sz="1600">
                <a:solidFill>
                  <a:schemeClr val="dk1"/>
                </a:solidFill>
                <a:latin typeface="Open Sans"/>
                <a:ea typeface="Open Sans"/>
                <a:cs typeface="Open Sans"/>
                <a:sym typeface="Open Sans"/>
              </a:rPr>
              <a:t>The participants are often adversaries and each participant’s goal is to win and be the victor. They do not prioritise relationships, but instead make demands as a condition for establishing a relationship. This kind of negotiation presents challenges such as:</a:t>
            </a:r>
            <a:endParaRPr sz="1600">
              <a:solidFill>
                <a:schemeClr val="dk1"/>
              </a:solidFill>
              <a:latin typeface="Open Sans"/>
              <a:ea typeface="Open Sans"/>
              <a:cs typeface="Open Sans"/>
              <a:sym typeface="Open Sans"/>
            </a:endParaRPr>
          </a:p>
          <a:p>
            <a:pPr indent="-330200" lvl="1" marL="914400" rtl="0" algn="just">
              <a:lnSpc>
                <a:spcPct val="115833"/>
              </a:lnSpc>
              <a:spcBef>
                <a:spcPts val="10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Entrapment </a:t>
            </a:r>
            <a:r>
              <a:rPr lang="en-US" sz="1600">
                <a:solidFill>
                  <a:schemeClr val="dk1"/>
                </a:solidFill>
                <a:latin typeface="Open Sans"/>
                <a:ea typeface="Open Sans"/>
                <a:cs typeface="Open Sans"/>
                <a:sym typeface="Open Sans"/>
              </a:rPr>
              <a:t>– the more you defend your position the more entrenched you become;</a:t>
            </a:r>
            <a:endParaRPr sz="1600">
              <a:solidFill>
                <a:schemeClr val="dk1"/>
              </a:solidFill>
              <a:latin typeface="Open Sans"/>
              <a:ea typeface="Open Sans"/>
              <a:cs typeface="Open Sans"/>
              <a:sym typeface="Open Sans"/>
            </a:endParaRPr>
          </a:p>
          <a:p>
            <a:pPr indent="-330200" lvl="1" marL="914400" rtl="0" algn="just">
              <a:lnSpc>
                <a:spcPct val="115833"/>
              </a:lnSpc>
              <a:spcBef>
                <a:spcPts val="10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Inefficient outcomes </a:t>
            </a:r>
            <a:r>
              <a:rPr lang="en-US" sz="1600">
                <a:solidFill>
                  <a:schemeClr val="dk1"/>
                </a:solidFill>
                <a:latin typeface="Open Sans"/>
                <a:ea typeface="Open Sans"/>
                <a:cs typeface="Open Sans"/>
                <a:sym typeface="Open Sans"/>
              </a:rPr>
              <a:t>-time and cost of reaching an agreement is high;</a:t>
            </a:r>
            <a:endParaRPr sz="1600">
              <a:solidFill>
                <a:schemeClr val="dk1"/>
              </a:solidFill>
              <a:latin typeface="Open Sans"/>
              <a:ea typeface="Open Sans"/>
              <a:cs typeface="Open Sans"/>
              <a:sym typeface="Open Sans"/>
            </a:endParaRPr>
          </a:p>
          <a:p>
            <a:pPr indent="-330200" lvl="1" marL="914400" rtl="0" algn="just">
              <a:lnSpc>
                <a:spcPct val="115833"/>
              </a:lnSpc>
              <a:spcBef>
                <a:spcPts val="10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Relationships</a:t>
            </a:r>
            <a:r>
              <a:rPr lang="en-US" sz="1600">
                <a:solidFill>
                  <a:schemeClr val="dk1"/>
                </a:solidFill>
                <a:latin typeface="Open Sans"/>
                <a:ea typeface="Open Sans"/>
                <a:cs typeface="Open Sans"/>
                <a:sym typeface="Open Sans"/>
              </a:rPr>
              <a:t> are harmed or destroyed;</a:t>
            </a:r>
            <a:endParaRPr sz="1600">
              <a:solidFill>
                <a:schemeClr val="dk1"/>
              </a:solidFill>
              <a:latin typeface="Open Sans"/>
              <a:ea typeface="Open Sans"/>
              <a:cs typeface="Open Sans"/>
              <a:sym typeface="Open Sans"/>
            </a:endParaRPr>
          </a:p>
          <a:p>
            <a:pPr indent="-330200" lvl="1" marL="914400" rtl="0" algn="just">
              <a:lnSpc>
                <a:spcPct val="115833"/>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Win/lose</a:t>
            </a:r>
            <a:r>
              <a:rPr lang="en-US" sz="1600">
                <a:solidFill>
                  <a:schemeClr val="dk1"/>
                </a:solidFill>
                <a:latin typeface="Open Sans"/>
                <a:ea typeface="Open Sans"/>
                <a:cs typeface="Open Sans"/>
                <a:sym typeface="Open Sans"/>
              </a:rPr>
              <a:t> outcomes.</a:t>
            </a:r>
            <a:endParaRPr b="1" sz="2600">
              <a:solidFill>
                <a:schemeClr val="dk1"/>
              </a:solidFill>
              <a:latin typeface="Open Sans"/>
              <a:ea typeface="Open Sans"/>
              <a:cs typeface="Open Sans"/>
              <a:sym typeface="Open Sans"/>
            </a:endParaRPr>
          </a:p>
          <a:p>
            <a:pPr indent="0" lvl="0" marL="0" rtl="0" algn="just">
              <a:lnSpc>
                <a:spcPct val="115833"/>
              </a:lnSpc>
              <a:spcBef>
                <a:spcPts val="10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95" name="Shape 1695"/>
        <p:cNvGrpSpPr/>
        <p:nvPr/>
      </p:nvGrpSpPr>
      <p:grpSpPr>
        <a:xfrm>
          <a:off x="0" y="0"/>
          <a:ext cx="0" cy="0"/>
          <a:chOff x="0" y="0"/>
          <a:chExt cx="0" cy="0"/>
        </a:xfrm>
      </p:grpSpPr>
      <p:pic>
        <p:nvPicPr>
          <p:cNvPr id="1696" name="Google Shape;1696;g31e3dac571a_0_152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97" name="Google Shape;1697;g31e3dac571a_0_1520"/>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Types of Negotiation</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698" name="Google Shape;1698;g31e3dac571a_0_1520"/>
          <p:cNvSpPr txBox="1"/>
          <p:nvPr/>
        </p:nvSpPr>
        <p:spPr>
          <a:xfrm>
            <a:off x="752550" y="194797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b="1" lang="en-US">
                <a:solidFill>
                  <a:schemeClr val="dk1"/>
                </a:solidFill>
                <a:latin typeface="Open Sans"/>
                <a:ea typeface="Open Sans"/>
                <a:cs typeface="Open Sans"/>
                <a:sym typeface="Open Sans"/>
              </a:rPr>
              <a:t>Interest-based negotiation: </a:t>
            </a:r>
            <a:r>
              <a:rPr lang="en-US">
                <a:solidFill>
                  <a:schemeClr val="dk1"/>
                </a:solidFill>
                <a:latin typeface="Open Sans"/>
                <a:ea typeface="Open Sans"/>
                <a:cs typeface="Open Sans"/>
                <a:sym typeface="Open Sans"/>
              </a:rPr>
              <a:t>Considers the interests of the parties to a conflict over their positions, which are often concrete and pre-determined. These interests include needs/concerns, fears, and hopes of all parties involved. </a:t>
            </a:r>
            <a:endParaRPr>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b="1" lang="en-US">
                <a:solidFill>
                  <a:schemeClr val="dk1"/>
                </a:solidFill>
                <a:latin typeface="Open Sans"/>
                <a:ea typeface="Open Sans"/>
                <a:cs typeface="Open Sans"/>
                <a:sym typeface="Open Sans"/>
              </a:rPr>
              <a:t>It is important to identify the needs of each and make the meeting of those needs a shared problem - a unified mission for the conflicting parties</a:t>
            </a:r>
            <a:r>
              <a:rPr lang="en-US">
                <a:solidFill>
                  <a:schemeClr val="dk1"/>
                </a:solidFill>
                <a:latin typeface="Open Sans"/>
                <a:ea typeface="Open Sans"/>
                <a:cs typeface="Open Sans"/>
                <a:sym typeface="Open Sans"/>
              </a:rPr>
              <a:t>. While keeping interests in mind:</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Define and unpack the problem;</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Expose shared, compatible and divergent interests behind positions;</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Realize that parties can have multiple interests;</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Recognise basic human needs;</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Acknowledge common and diverging interests of others;</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Focus on the future not the past;</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Be concrete, but flexible;</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Be hard on the problem, soft on the people.</a:t>
            </a:r>
            <a:endParaRPr>
              <a:solidFill>
                <a:schemeClr val="dk1"/>
              </a:solidFill>
              <a:latin typeface="Open Sans"/>
              <a:ea typeface="Open Sans"/>
              <a:cs typeface="Open Sans"/>
              <a:sym typeface="Open Sans"/>
            </a:endParaRPr>
          </a:p>
          <a:p>
            <a:pPr indent="0" lvl="0" marL="0" rtl="0" algn="just">
              <a:lnSpc>
                <a:spcPct val="115833"/>
              </a:lnSpc>
              <a:spcBef>
                <a:spcPts val="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03" name="Shape 1703"/>
        <p:cNvGrpSpPr/>
        <p:nvPr/>
      </p:nvGrpSpPr>
      <p:grpSpPr>
        <a:xfrm>
          <a:off x="0" y="0"/>
          <a:ext cx="0" cy="0"/>
          <a:chOff x="0" y="0"/>
          <a:chExt cx="0" cy="0"/>
        </a:xfrm>
      </p:grpSpPr>
      <p:pic>
        <p:nvPicPr>
          <p:cNvPr id="1704" name="Google Shape;1704;g31e3dac571a_0_152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05" name="Google Shape;1705;g31e3dac571a_0_1527"/>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1200"/>
              </a:spcBef>
              <a:spcAft>
                <a:spcPts val="0"/>
              </a:spcAft>
              <a:buNone/>
            </a:pPr>
            <a:r>
              <a:rPr b="1" lang="en-US" sz="3600">
                <a:solidFill>
                  <a:schemeClr val="dk1"/>
                </a:solidFill>
                <a:latin typeface="Open Sans"/>
                <a:ea typeface="Open Sans"/>
                <a:cs typeface="Open Sans"/>
                <a:sym typeface="Open Sans"/>
              </a:rPr>
              <a:t>Best Alternative to a Negotiated Agreement (BATNA)</a:t>
            </a:r>
            <a:endParaRPr b="1" sz="36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706" name="Google Shape;1706;g31e3dac571a_0_1527"/>
          <p:cNvSpPr txBox="1"/>
          <p:nvPr/>
        </p:nvSpPr>
        <p:spPr>
          <a:xfrm>
            <a:off x="1047250" y="261557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Should an agreement not be reached, </a:t>
            </a:r>
            <a:r>
              <a:rPr b="1" lang="en-US" sz="1600">
                <a:solidFill>
                  <a:schemeClr val="dk1"/>
                </a:solidFill>
                <a:latin typeface="Open Sans"/>
                <a:ea typeface="Open Sans"/>
                <a:cs typeface="Open Sans"/>
                <a:sym typeface="Open Sans"/>
              </a:rPr>
              <a:t>what is the best alternative option</a:t>
            </a:r>
            <a:r>
              <a:rPr lang="en-US" sz="1600">
                <a:solidFill>
                  <a:schemeClr val="dk1"/>
                </a:solidFill>
                <a:latin typeface="Open Sans"/>
                <a:ea typeface="Open Sans"/>
                <a:cs typeface="Open Sans"/>
                <a:sym typeface="Open Sans"/>
              </a:rPr>
              <a:t> for each side? </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The BATNA is the best “walkaway option”, i.e. </a:t>
            </a:r>
            <a:r>
              <a:rPr b="1" lang="en-US" sz="1600">
                <a:solidFill>
                  <a:schemeClr val="dk1"/>
                </a:solidFill>
                <a:latin typeface="Open Sans"/>
                <a:ea typeface="Open Sans"/>
                <a:cs typeface="Open Sans"/>
                <a:sym typeface="Open Sans"/>
              </a:rPr>
              <a:t>the best option parties can achieve</a:t>
            </a:r>
            <a:r>
              <a:rPr lang="en-US" sz="1600">
                <a:solidFill>
                  <a:schemeClr val="dk1"/>
                </a:solidFill>
                <a:latin typeface="Open Sans"/>
                <a:ea typeface="Open Sans"/>
                <a:cs typeface="Open Sans"/>
                <a:sym typeface="Open Sans"/>
              </a:rPr>
              <a:t> away from the negotiating table.</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Tips to Identify your BATNA</a:t>
            </a:r>
            <a:r>
              <a:rPr lang="en-US" sz="1600">
                <a:solidFill>
                  <a:schemeClr val="dk1"/>
                </a:solidFill>
                <a:latin typeface="Open Sans"/>
                <a:ea typeface="Open Sans"/>
                <a:cs typeface="Open Sans"/>
                <a:sym typeface="Open Sans"/>
              </a:rPr>
              <a:t>:</a:t>
            </a:r>
            <a:endParaRPr sz="1600">
              <a:solidFill>
                <a:schemeClr val="dk1"/>
              </a:solidFill>
              <a:latin typeface="Open Sans"/>
              <a:ea typeface="Open Sans"/>
              <a:cs typeface="Open Sans"/>
              <a:sym typeface="Open Sans"/>
            </a:endParaRPr>
          </a:p>
          <a:p>
            <a:pPr indent="-330200" lvl="3" marL="6858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Know and evaluate your alternatives;</a:t>
            </a:r>
            <a:endParaRPr sz="1600">
              <a:solidFill>
                <a:schemeClr val="dk1"/>
              </a:solidFill>
              <a:latin typeface="Open Sans"/>
              <a:ea typeface="Open Sans"/>
              <a:cs typeface="Open Sans"/>
              <a:sym typeface="Open Sans"/>
            </a:endParaRPr>
          </a:p>
          <a:p>
            <a:pPr indent="-330200" lvl="3" marL="6858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Focus on what you want to achieve and the different ways to achieve this;</a:t>
            </a:r>
            <a:endParaRPr sz="1600">
              <a:solidFill>
                <a:schemeClr val="dk1"/>
              </a:solidFill>
              <a:latin typeface="Open Sans"/>
              <a:ea typeface="Open Sans"/>
              <a:cs typeface="Open Sans"/>
              <a:sym typeface="Open Sans"/>
            </a:endParaRPr>
          </a:p>
          <a:p>
            <a:pPr indent="-330200" lvl="3" marL="6858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Construct your BATNA to be more achievable, probable, or satisfying more of your interests;</a:t>
            </a:r>
            <a:endParaRPr sz="1600">
              <a:solidFill>
                <a:schemeClr val="dk1"/>
              </a:solidFill>
              <a:latin typeface="Open Sans"/>
              <a:ea typeface="Open Sans"/>
              <a:cs typeface="Open Sans"/>
              <a:sym typeface="Open Sans"/>
            </a:endParaRPr>
          </a:p>
          <a:p>
            <a:pPr indent="-330200" lvl="3" marL="6858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Consider the other side’s BATNA.</a:t>
            </a:r>
            <a:endParaRPr sz="1600">
              <a:solidFill>
                <a:schemeClr val="dk1"/>
              </a:solidFill>
              <a:latin typeface="Open Sans"/>
              <a:ea typeface="Open Sans"/>
              <a:cs typeface="Open Sans"/>
              <a:sym typeface="Open Sans"/>
            </a:endParaRPr>
          </a:p>
          <a:p>
            <a:pPr indent="0" lvl="0" marL="457200" rtl="0" algn="just">
              <a:lnSpc>
                <a:spcPct val="115833"/>
              </a:lnSpc>
              <a:spcBef>
                <a:spcPts val="1200"/>
              </a:spcBef>
              <a:spcAft>
                <a:spcPts val="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slides/slide1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1" name="Shape 1711"/>
        <p:cNvGrpSpPr/>
        <p:nvPr/>
      </p:nvGrpSpPr>
      <p:grpSpPr>
        <a:xfrm>
          <a:off x="0" y="0"/>
          <a:ext cx="0" cy="0"/>
          <a:chOff x="0" y="0"/>
          <a:chExt cx="0" cy="0"/>
        </a:xfrm>
      </p:grpSpPr>
      <p:pic>
        <p:nvPicPr>
          <p:cNvPr id="1712" name="Google Shape;1712;g31e3dac571a_0_1534"/>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713" name="Google Shape;1713;g31e3dac571a_0_1534"/>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 Mock Negotiation</a:t>
            </a:r>
            <a:endParaRPr b="1" sz="3852">
              <a:solidFill>
                <a:schemeClr val="dk1"/>
              </a:solidFill>
              <a:latin typeface="Open Sans"/>
              <a:ea typeface="Open Sans"/>
              <a:cs typeface="Open Sans"/>
              <a:sym typeface="Open Sans"/>
            </a:endParaRPr>
          </a:p>
        </p:txBody>
      </p:sp>
      <p:sp>
        <p:nvSpPr>
          <p:cNvPr id="1714" name="Google Shape;1714;g31e3dac571a_0_1534"/>
          <p:cNvSpPr txBox="1"/>
          <p:nvPr/>
        </p:nvSpPr>
        <p:spPr>
          <a:xfrm>
            <a:off x="956600" y="2884825"/>
            <a:ext cx="9579600" cy="3000000"/>
          </a:xfrm>
          <a:prstGeom prst="rect">
            <a:avLst/>
          </a:prstGeom>
          <a:noFill/>
          <a:ln>
            <a:noFill/>
          </a:ln>
        </p:spPr>
        <p:txBody>
          <a:bodyPr anchorCtr="0" anchor="ctr" bIns="91425" lIns="91425" spcFirstLastPara="1" rIns="91425" wrap="square" tIns="91425">
            <a:noAutofit/>
          </a:bodyPr>
          <a:lstStyle/>
          <a:p>
            <a:pPr indent="-330200" lvl="0" marL="457200" rtl="0" algn="just">
              <a:lnSpc>
                <a:spcPct val="115833"/>
              </a:lnSpc>
              <a:spcBef>
                <a:spcPts val="120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Consider this scenario: A character wants to sell their property/piece of land for USD 110000. They have three interested buyers but none are prepared to part with USD 110000. The seller gets three offers:</a:t>
            </a:r>
            <a:endParaRPr sz="1600">
              <a:solidFill>
                <a:schemeClr val="dk1"/>
              </a:solidFill>
              <a:latin typeface="Open Sans"/>
              <a:ea typeface="Open Sans"/>
              <a:cs typeface="Open Sans"/>
              <a:sym typeface="Open Sans"/>
            </a:endParaRPr>
          </a:p>
          <a:p>
            <a:pPr indent="-330200" lvl="1" marL="914400" rtl="0" algn="just">
              <a:lnSpc>
                <a:spcPct val="115833"/>
              </a:lnSpc>
              <a:spcBef>
                <a:spcPts val="1000"/>
              </a:spcBef>
              <a:spcAft>
                <a:spcPts val="0"/>
              </a:spcAft>
              <a:buClr>
                <a:schemeClr val="dk1"/>
              </a:buClr>
              <a:buSzPts val="1600"/>
              <a:buFont typeface="Open Sans"/>
              <a:buAutoNum type="alphaLcPeriod"/>
            </a:pPr>
            <a:r>
              <a:rPr lang="en-US" sz="1600">
                <a:solidFill>
                  <a:schemeClr val="dk1"/>
                </a:solidFill>
                <a:latin typeface="Open Sans"/>
                <a:ea typeface="Open Sans"/>
                <a:cs typeface="Open Sans"/>
                <a:sym typeface="Open Sans"/>
              </a:rPr>
              <a:t>USD 90000 one-off payment;</a:t>
            </a:r>
            <a:endParaRPr sz="1600">
              <a:solidFill>
                <a:schemeClr val="dk1"/>
              </a:solidFill>
              <a:latin typeface="Open Sans"/>
              <a:ea typeface="Open Sans"/>
              <a:cs typeface="Open Sans"/>
              <a:sym typeface="Open Sans"/>
            </a:endParaRPr>
          </a:p>
          <a:p>
            <a:pPr indent="-330200" lvl="1" marL="914400" rtl="0" algn="just">
              <a:lnSpc>
                <a:spcPct val="115833"/>
              </a:lnSpc>
              <a:spcBef>
                <a:spcPts val="1000"/>
              </a:spcBef>
              <a:spcAft>
                <a:spcPts val="0"/>
              </a:spcAft>
              <a:buClr>
                <a:schemeClr val="dk1"/>
              </a:buClr>
              <a:buSzPts val="1600"/>
              <a:buFont typeface="Open Sans"/>
              <a:buAutoNum type="alphaLcPeriod"/>
            </a:pPr>
            <a:r>
              <a:rPr lang="en-US" sz="1600">
                <a:solidFill>
                  <a:schemeClr val="dk1"/>
                </a:solidFill>
                <a:latin typeface="Open Sans"/>
                <a:ea typeface="Open Sans"/>
                <a:cs typeface="Open Sans"/>
                <a:sym typeface="Open Sans"/>
              </a:rPr>
              <a:t>USD 95000 in installments over a period of three months;</a:t>
            </a:r>
            <a:endParaRPr sz="1600">
              <a:solidFill>
                <a:schemeClr val="dk1"/>
              </a:solidFill>
              <a:latin typeface="Open Sans"/>
              <a:ea typeface="Open Sans"/>
              <a:cs typeface="Open Sans"/>
              <a:sym typeface="Open Sans"/>
            </a:endParaRPr>
          </a:p>
          <a:p>
            <a:pPr indent="-330200" lvl="1" marL="914400" rtl="0" algn="just">
              <a:lnSpc>
                <a:spcPct val="115833"/>
              </a:lnSpc>
              <a:spcBef>
                <a:spcPts val="1000"/>
              </a:spcBef>
              <a:spcAft>
                <a:spcPts val="0"/>
              </a:spcAft>
              <a:buClr>
                <a:schemeClr val="dk1"/>
              </a:buClr>
              <a:buSzPts val="1600"/>
              <a:buFont typeface="Open Sans"/>
              <a:buAutoNum type="alphaLcPeriod"/>
            </a:pPr>
            <a:r>
              <a:rPr lang="en-US" sz="1600">
                <a:solidFill>
                  <a:schemeClr val="dk1"/>
                </a:solidFill>
                <a:latin typeface="Open Sans"/>
                <a:ea typeface="Open Sans"/>
                <a:cs typeface="Open Sans"/>
                <a:sym typeface="Open Sans"/>
              </a:rPr>
              <a:t>Another property worth USD 100000 in a better suburb.</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Divide into </a:t>
            </a:r>
            <a:r>
              <a:rPr b="1" lang="en-US" sz="1600">
                <a:solidFill>
                  <a:schemeClr val="dk1"/>
                </a:solidFill>
                <a:latin typeface="Open Sans"/>
                <a:ea typeface="Open Sans"/>
                <a:cs typeface="Open Sans"/>
                <a:sym typeface="Open Sans"/>
              </a:rPr>
              <a:t>four working groups</a:t>
            </a:r>
            <a:r>
              <a:rPr lang="en-US" sz="1600">
                <a:solidFill>
                  <a:schemeClr val="dk1"/>
                </a:solidFill>
                <a:latin typeface="Open Sans"/>
                <a:ea typeface="Open Sans"/>
                <a:cs typeface="Open Sans"/>
                <a:sym typeface="Open Sans"/>
              </a:rPr>
              <a:t> who will each represent one of the parties in the negotiation. You will </a:t>
            </a:r>
            <a:r>
              <a:rPr b="1" lang="en-US" sz="1600">
                <a:solidFill>
                  <a:schemeClr val="dk1"/>
                </a:solidFill>
                <a:latin typeface="Open Sans"/>
                <a:ea typeface="Open Sans"/>
                <a:cs typeface="Open Sans"/>
                <a:sym typeface="Open Sans"/>
              </a:rPr>
              <a:t>decide what your party’s BATNA is</a:t>
            </a:r>
            <a:r>
              <a:rPr lang="en-US" sz="1600">
                <a:solidFill>
                  <a:schemeClr val="dk1"/>
                </a:solidFill>
                <a:latin typeface="Open Sans"/>
                <a:ea typeface="Open Sans"/>
                <a:cs typeface="Open Sans"/>
                <a:sym typeface="Open Sans"/>
              </a:rPr>
              <a:t> without knowing yet what the other parties’ BATNAs are.</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As a group, </a:t>
            </a:r>
            <a:r>
              <a:rPr b="1" lang="en-US" sz="1600">
                <a:solidFill>
                  <a:schemeClr val="dk1"/>
                </a:solidFill>
                <a:latin typeface="Open Sans"/>
                <a:ea typeface="Open Sans"/>
                <a:cs typeface="Open Sans"/>
                <a:sym typeface="Open Sans"/>
              </a:rPr>
              <a:t>discuss and identify your BATNA and get ready for a negotiation.</a:t>
            </a:r>
            <a:r>
              <a:rPr lang="en-US" sz="1600">
                <a:solidFill>
                  <a:schemeClr val="dk1"/>
                </a:solidFill>
                <a:latin typeface="Open Sans"/>
                <a:ea typeface="Open Sans"/>
                <a:cs typeface="Open Sans"/>
                <a:sym typeface="Open Sans"/>
              </a:rPr>
              <a:t> </a:t>
            </a:r>
            <a:endParaRPr sz="1600">
              <a:solidFill>
                <a:schemeClr val="dk1"/>
              </a:solidFill>
              <a:latin typeface="Open Sans"/>
              <a:ea typeface="Open Sans"/>
              <a:cs typeface="Open Sans"/>
              <a:sym typeface="Open Sans"/>
            </a:endParaRPr>
          </a:p>
          <a:p>
            <a:pPr indent="-330200" lvl="0" marL="457200" rtl="0" algn="just">
              <a:lnSpc>
                <a:spcPct val="115833"/>
              </a:lnSpc>
              <a:spcBef>
                <a:spcPts val="100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After 10 minutes, </a:t>
            </a:r>
            <a:r>
              <a:rPr b="1" lang="en-US" sz="1600">
                <a:solidFill>
                  <a:schemeClr val="dk1"/>
                </a:solidFill>
                <a:latin typeface="Open Sans"/>
                <a:ea typeface="Open Sans"/>
                <a:cs typeface="Open Sans"/>
                <a:sym typeface="Open Sans"/>
              </a:rPr>
              <a:t>identify one person whom you will send to the negotiation table.  </a:t>
            </a:r>
            <a:endParaRPr b="1"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The seller will then meet and</a:t>
            </a:r>
            <a:r>
              <a:rPr b="1" lang="en-US" sz="1600">
                <a:solidFill>
                  <a:schemeClr val="dk1"/>
                </a:solidFill>
                <a:latin typeface="Open Sans"/>
                <a:ea typeface="Open Sans"/>
                <a:cs typeface="Open Sans"/>
                <a:sym typeface="Open Sans"/>
              </a:rPr>
              <a:t> negotiate </a:t>
            </a:r>
            <a:r>
              <a:rPr lang="en-US" sz="1600">
                <a:solidFill>
                  <a:schemeClr val="dk1"/>
                </a:solidFill>
                <a:latin typeface="Open Sans"/>
                <a:ea typeface="Open Sans"/>
                <a:cs typeface="Open Sans"/>
                <a:sym typeface="Open Sans"/>
              </a:rPr>
              <a:t>with one member from every group while others observe. </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600">
              <a:latin typeface="Open Sans"/>
              <a:ea typeface="Open Sans"/>
              <a:cs typeface="Open Sans"/>
              <a:sym typeface="Open Sans"/>
            </a:endParaRPr>
          </a:p>
        </p:txBody>
      </p:sp>
    </p:spTree>
  </p:cSld>
  <p:clrMapOvr>
    <a:masterClrMapping/>
  </p:clrMapOvr>
</p:sld>
</file>

<file path=ppt/slides/slide1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9" name="Shape 1719"/>
        <p:cNvGrpSpPr/>
        <p:nvPr/>
      </p:nvGrpSpPr>
      <p:grpSpPr>
        <a:xfrm>
          <a:off x="0" y="0"/>
          <a:ext cx="0" cy="0"/>
          <a:chOff x="0" y="0"/>
          <a:chExt cx="0" cy="0"/>
        </a:xfrm>
      </p:grpSpPr>
      <p:pic>
        <p:nvPicPr>
          <p:cNvPr id="1720" name="Google Shape;1720;g31e3dac571a_0_154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21" name="Google Shape;1721;g31e3dac571a_0_1541"/>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solidFill>
                  <a:schemeClr val="dk1"/>
                </a:solidFill>
                <a:latin typeface="Open Sans"/>
                <a:ea typeface="Open Sans"/>
                <a:cs typeface="Open Sans"/>
                <a:sym typeface="Open Sans"/>
              </a:rPr>
              <a:t>Reflection</a:t>
            </a:r>
            <a:endParaRPr b="1" sz="4670">
              <a:latin typeface="Open Sans"/>
              <a:ea typeface="Open Sans"/>
              <a:cs typeface="Open Sans"/>
              <a:sym typeface="Open Sans"/>
            </a:endParaRPr>
          </a:p>
        </p:txBody>
      </p:sp>
      <p:sp>
        <p:nvSpPr>
          <p:cNvPr id="1722" name="Google Shape;1722;g31e3dac571a_0_1541"/>
          <p:cNvSpPr txBox="1"/>
          <p:nvPr/>
        </p:nvSpPr>
        <p:spPr>
          <a:xfrm>
            <a:off x="1047250" y="2615575"/>
            <a:ext cx="9749700" cy="1127100"/>
          </a:xfrm>
          <a:prstGeom prst="rect">
            <a:avLst/>
          </a:prstGeom>
          <a:noFill/>
          <a:ln>
            <a:noFill/>
          </a:ln>
        </p:spPr>
        <p:txBody>
          <a:bodyPr anchorCtr="0" anchor="t" bIns="0" lIns="0" spcFirstLastPara="1" rIns="0" wrap="square" tIns="0">
            <a:noAutofit/>
          </a:bodyPr>
          <a:lstStyle/>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As you were identifying your BATNA, what other alternatives came into your mind?</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Before settling for what you say is your BATNA, what considerations came to your mind?</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From your analysis, what are the BATNAs of other parties in the negotiation?</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During the planning for the negotiation, did you plan at what point you would reveal your BATNA?</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1600">
              <a:solidFill>
                <a:schemeClr val="dk1"/>
              </a:solidFill>
              <a:latin typeface="Open Sans"/>
              <a:ea typeface="Open Sans"/>
              <a:cs typeface="Open Sans"/>
              <a:sym typeface="Open Sans"/>
            </a:endParaRPr>
          </a:p>
        </p:txBody>
      </p:sp>
    </p:spTree>
  </p:cSld>
  <p:clrMapOvr>
    <a:masterClrMapping/>
  </p:clrMapOvr>
</p:sld>
</file>

<file path=ppt/slides/slide1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7" name="Shape 1727"/>
        <p:cNvGrpSpPr/>
        <p:nvPr/>
      </p:nvGrpSpPr>
      <p:grpSpPr>
        <a:xfrm>
          <a:off x="0" y="0"/>
          <a:ext cx="0" cy="0"/>
          <a:chOff x="0" y="0"/>
          <a:chExt cx="0" cy="0"/>
        </a:xfrm>
      </p:grpSpPr>
      <p:pic>
        <p:nvPicPr>
          <p:cNvPr id="1728" name="Google Shape;1728;g31e3dac571a_0_154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29" name="Google Shape;1729;g31e3dac571a_0_1548"/>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5.6: Gender Inclusion in Mediation</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730" name="Google Shape;1730;g31e3dac571a_0_1548"/>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Objectives:</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Understand why gender inclusion is so important in mediation and learn strategies to include women.</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1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35" name="Shape 1735"/>
        <p:cNvGrpSpPr/>
        <p:nvPr/>
      </p:nvGrpSpPr>
      <p:grpSpPr>
        <a:xfrm>
          <a:off x="0" y="0"/>
          <a:ext cx="0" cy="0"/>
          <a:chOff x="0" y="0"/>
          <a:chExt cx="0" cy="0"/>
        </a:xfrm>
      </p:grpSpPr>
      <p:pic>
        <p:nvPicPr>
          <p:cNvPr id="1736" name="Google Shape;1736;g31e3dac571a_0_61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37" name="Google Shape;1737;g31e3dac571a_0_612"/>
          <p:cNvSpPr txBox="1"/>
          <p:nvPr/>
        </p:nvSpPr>
        <p:spPr>
          <a:xfrm>
            <a:off x="1572175" y="1974750"/>
            <a:ext cx="8895300" cy="2533800"/>
          </a:xfrm>
          <a:prstGeom prst="rect">
            <a:avLst/>
          </a:prstGeom>
          <a:noFill/>
          <a:ln>
            <a:noFill/>
          </a:ln>
        </p:spPr>
        <p:txBody>
          <a:bodyPr anchorCtr="0" anchor="t" bIns="91425" lIns="91425" spcFirstLastPara="1" rIns="91425" wrap="square" tIns="91425">
            <a:spAutoFit/>
          </a:bodyPr>
          <a:lstStyle/>
          <a:p>
            <a:pPr indent="0" lvl="0" marL="0" rtl="0" algn="ctr">
              <a:lnSpc>
                <a:spcPct val="115833"/>
              </a:lnSpc>
              <a:spcBef>
                <a:spcPts val="1200"/>
              </a:spcBef>
              <a:spcAft>
                <a:spcPts val="0"/>
              </a:spcAft>
              <a:buNone/>
            </a:pPr>
            <a:r>
              <a:rPr i="1" lang="en-US" sz="2100">
                <a:solidFill>
                  <a:schemeClr val="dk1"/>
                </a:solidFill>
                <a:latin typeface="Open Sans"/>
                <a:ea typeface="Open Sans"/>
                <a:cs typeface="Open Sans"/>
                <a:sym typeface="Open Sans"/>
              </a:rPr>
              <a:t>A father and his son are out driving and are involved in a terrible accident. The father is killed instantly, and the son is in a critical condition. The son is rushed to the hospital and prepared for an operation that could save his life. The surgeon comes in, sees the patient, and exclaims, “I cannot operate on this boy… he's my son!” </a:t>
            </a:r>
            <a:endParaRPr i="1" sz="2100">
              <a:solidFill>
                <a:schemeClr val="dk1"/>
              </a:solidFill>
              <a:latin typeface="Open Sans"/>
              <a:ea typeface="Open Sans"/>
              <a:cs typeface="Open Sans"/>
              <a:sym typeface="Open Sans"/>
            </a:endParaRPr>
          </a:p>
          <a:p>
            <a:pPr indent="0" lvl="0" marL="0" rtl="0" algn="ctr">
              <a:lnSpc>
                <a:spcPct val="115833"/>
              </a:lnSpc>
              <a:spcBef>
                <a:spcPts val="1200"/>
              </a:spcBef>
              <a:spcAft>
                <a:spcPts val="800"/>
              </a:spcAft>
              <a:buNone/>
            </a:pPr>
            <a:r>
              <a:rPr b="1" lang="en-US" sz="2100">
                <a:solidFill>
                  <a:schemeClr val="dk1"/>
                </a:solidFill>
                <a:latin typeface="Open Sans"/>
                <a:ea typeface="Open Sans"/>
                <a:cs typeface="Open Sans"/>
                <a:sym typeface="Open Sans"/>
              </a:rPr>
              <a:t>How can this be?</a:t>
            </a:r>
            <a:endParaRPr b="1" sz="2100">
              <a:solidFill>
                <a:schemeClr val="dk1"/>
              </a:solidFill>
              <a:latin typeface="Open Sans"/>
              <a:ea typeface="Open Sans"/>
              <a:cs typeface="Open Sans"/>
              <a:sym typeface="Open Sans"/>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g31e3dac571a_0_16"/>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94" name="Google Shape;94;g31e3dac571a_0_1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5" name="Google Shape;95;g31e3dac571a_0_16"/>
          <p:cNvSpPr txBox="1"/>
          <p:nvPr/>
        </p:nvSpPr>
        <p:spPr>
          <a:xfrm>
            <a:off x="1430550" y="2241050"/>
            <a:ext cx="5326200" cy="3170100"/>
          </a:xfrm>
          <a:prstGeom prst="rect">
            <a:avLst/>
          </a:prstGeom>
          <a:noFill/>
          <a:ln>
            <a:noFill/>
          </a:ln>
        </p:spPr>
        <p:txBody>
          <a:bodyPr anchorCtr="0" anchor="t" bIns="91425" lIns="91425" spcFirstLastPara="1" rIns="91425" wrap="square" tIns="91425">
            <a:spAutoFit/>
          </a:bodyPr>
          <a:lstStyle/>
          <a:p>
            <a:pPr indent="0" lvl="0" marL="0" rtl="0" algn="just">
              <a:lnSpc>
                <a:spcPct val="105833"/>
              </a:lnSpc>
              <a:spcBef>
                <a:spcPts val="0"/>
              </a:spcBef>
              <a:spcAft>
                <a:spcPts val="0"/>
              </a:spcAft>
              <a:buNone/>
            </a:pPr>
            <a:r>
              <a:rPr lang="en-US" sz="1700">
                <a:solidFill>
                  <a:schemeClr val="dk1"/>
                </a:solidFill>
                <a:latin typeface="Open Sans"/>
                <a:ea typeface="Open Sans"/>
                <a:cs typeface="Open Sans"/>
                <a:sym typeface="Open Sans"/>
              </a:rPr>
              <a:t>This training material has been developed by Africa University, The Berghof Foundation, Conflict Alert and Prevention Center (CENAP), Interpeace, and Search for Common Ground for insider mediators within the framework of the EU-funded project </a:t>
            </a:r>
            <a:r>
              <a:rPr i="1" lang="en-US" sz="1700">
                <a:solidFill>
                  <a:schemeClr val="dk1"/>
                </a:solidFill>
                <a:latin typeface="Open Sans"/>
                <a:ea typeface="Open Sans"/>
                <a:cs typeface="Open Sans"/>
                <a:sym typeface="Open Sans"/>
              </a:rPr>
              <a:t>Building Peace from the Inside - Supporting Insider Mediation for Sustainable Transformation of Conflict</a:t>
            </a:r>
            <a:r>
              <a:rPr lang="en-US" sz="1700">
                <a:solidFill>
                  <a:schemeClr val="dk1"/>
                </a:solidFill>
                <a:latin typeface="Open Sans"/>
                <a:ea typeface="Open Sans"/>
                <a:cs typeface="Open Sans"/>
                <a:sym typeface="Open Sans"/>
              </a:rPr>
              <a:t>. </a:t>
            </a:r>
            <a:endParaRPr sz="1700">
              <a:solidFill>
                <a:schemeClr val="dk1"/>
              </a:solidFill>
              <a:latin typeface="Open Sans"/>
              <a:ea typeface="Open Sans"/>
              <a:cs typeface="Open Sans"/>
              <a:sym typeface="Open Sans"/>
            </a:endParaRPr>
          </a:p>
          <a:p>
            <a:pPr indent="0" lvl="0" marL="0" rtl="0" algn="just">
              <a:lnSpc>
                <a:spcPct val="105833"/>
              </a:lnSpc>
              <a:spcBef>
                <a:spcPts val="800"/>
              </a:spcBef>
              <a:spcAft>
                <a:spcPts val="0"/>
              </a:spcAft>
              <a:buNone/>
            </a:pPr>
            <a:r>
              <a:t/>
            </a:r>
            <a:endParaRPr b="1" sz="1700">
              <a:solidFill>
                <a:schemeClr val="dk1"/>
              </a:solidFill>
              <a:latin typeface="Open Sans"/>
              <a:ea typeface="Open Sans"/>
              <a:cs typeface="Open Sans"/>
              <a:sym typeface="Open Sans"/>
            </a:endParaRPr>
          </a:p>
          <a:p>
            <a:pPr indent="0" lvl="0" marL="0" rtl="0" algn="just">
              <a:lnSpc>
                <a:spcPct val="115833"/>
              </a:lnSpc>
              <a:spcBef>
                <a:spcPts val="800"/>
              </a:spcBef>
              <a:spcAft>
                <a:spcPts val="800"/>
              </a:spcAft>
              <a:buNone/>
            </a:pPr>
            <a:r>
              <a:rPr b="1" lang="en-US" sz="1700">
                <a:solidFill>
                  <a:schemeClr val="dk1"/>
                </a:solidFill>
                <a:latin typeface="Open Sans"/>
                <a:ea typeface="Open Sans"/>
                <a:cs typeface="Open Sans"/>
                <a:sym typeface="Open Sans"/>
              </a:rPr>
              <a:t>This project is made possible through the generous support of the European Union.</a:t>
            </a:r>
            <a:endParaRPr b="1" sz="1700">
              <a:solidFill>
                <a:schemeClr val="dk1"/>
              </a:solidFill>
              <a:latin typeface="Open Sans"/>
              <a:ea typeface="Open Sans"/>
              <a:cs typeface="Open Sans"/>
              <a:sym typeface="Open Sans"/>
            </a:endParaRPr>
          </a:p>
        </p:txBody>
      </p:sp>
      <p:pic>
        <p:nvPicPr>
          <p:cNvPr id="96" name="Google Shape;96;g31e3dac571a_0_16"/>
          <p:cNvPicPr preferRelativeResize="0"/>
          <p:nvPr/>
        </p:nvPicPr>
        <p:blipFill>
          <a:blip r:embed="rId4">
            <a:alphaModFix/>
          </a:blip>
          <a:stretch>
            <a:fillRect/>
          </a:stretch>
        </p:blipFill>
        <p:spPr>
          <a:xfrm>
            <a:off x="7643025" y="2082125"/>
            <a:ext cx="3566950" cy="3613975"/>
          </a:xfrm>
          <a:prstGeom prst="rect">
            <a:avLst/>
          </a:prstGeom>
          <a:noFill/>
          <a:ln>
            <a:noFill/>
          </a:ln>
        </p:spPr>
      </p:pic>
      <p:pic>
        <p:nvPicPr>
          <p:cNvPr id="97" name="Google Shape;97;g31e3dac571a_0_16"/>
          <p:cNvPicPr preferRelativeResize="0"/>
          <p:nvPr/>
        </p:nvPicPr>
        <p:blipFill rotWithShape="1">
          <a:blip r:embed="rId5">
            <a:alphaModFix/>
          </a:blip>
          <a:srcRect b="0" l="0" r="0" t="0"/>
          <a:stretch/>
        </p:blipFill>
        <p:spPr>
          <a:xfrm>
            <a:off x="5429367" y="-14587"/>
            <a:ext cx="1742932" cy="1897425"/>
          </a:xfrm>
          <a:prstGeom prst="rect">
            <a:avLst/>
          </a:prstGeom>
          <a:noFill/>
          <a:ln>
            <a:noFill/>
          </a:ln>
        </p:spPr>
      </p:pic>
      <p:pic>
        <p:nvPicPr>
          <p:cNvPr id="98" name="Google Shape;98;g31e3dac571a_0_16"/>
          <p:cNvPicPr preferRelativeResize="0"/>
          <p:nvPr/>
        </p:nvPicPr>
        <p:blipFill rotWithShape="1">
          <a:blip r:embed="rId6">
            <a:alphaModFix/>
          </a:blip>
          <a:srcRect b="0" l="0" r="0" t="0"/>
          <a:stretch/>
        </p:blipFill>
        <p:spPr>
          <a:xfrm>
            <a:off x="647900" y="424424"/>
            <a:ext cx="1181117" cy="1019448"/>
          </a:xfrm>
          <a:prstGeom prst="rect">
            <a:avLst/>
          </a:prstGeom>
          <a:noFill/>
          <a:ln>
            <a:noFill/>
          </a:ln>
        </p:spPr>
      </p:pic>
      <p:pic>
        <p:nvPicPr>
          <p:cNvPr id="99" name="Google Shape;99;g31e3dac571a_0_16"/>
          <p:cNvPicPr preferRelativeResize="0"/>
          <p:nvPr/>
        </p:nvPicPr>
        <p:blipFill rotWithShape="1">
          <a:blip r:embed="rId7">
            <a:alphaModFix/>
          </a:blip>
          <a:srcRect b="0" l="0" r="0" t="0"/>
          <a:stretch/>
        </p:blipFill>
        <p:spPr>
          <a:xfrm>
            <a:off x="4029252" y="480111"/>
            <a:ext cx="1359818" cy="908063"/>
          </a:xfrm>
          <a:prstGeom prst="rect">
            <a:avLst/>
          </a:prstGeom>
          <a:noFill/>
          <a:ln>
            <a:noFill/>
          </a:ln>
        </p:spPr>
      </p:pic>
      <p:pic>
        <p:nvPicPr>
          <p:cNvPr id="100" name="Google Shape;100;g31e3dac571a_0_16"/>
          <p:cNvPicPr preferRelativeResize="0"/>
          <p:nvPr/>
        </p:nvPicPr>
        <p:blipFill>
          <a:blip r:embed="rId8">
            <a:alphaModFix/>
          </a:blip>
          <a:stretch>
            <a:fillRect/>
          </a:stretch>
        </p:blipFill>
        <p:spPr>
          <a:xfrm>
            <a:off x="7172295" y="552810"/>
            <a:ext cx="1813607" cy="762678"/>
          </a:xfrm>
          <a:prstGeom prst="rect">
            <a:avLst/>
          </a:prstGeom>
          <a:noFill/>
          <a:ln>
            <a:noFill/>
          </a:ln>
        </p:spPr>
      </p:pic>
      <p:pic>
        <p:nvPicPr>
          <p:cNvPr id="101" name="Google Shape;101;g31e3dac571a_0_16"/>
          <p:cNvPicPr preferRelativeResize="0"/>
          <p:nvPr/>
        </p:nvPicPr>
        <p:blipFill>
          <a:blip r:embed="rId9">
            <a:alphaModFix/>
          </a:blip>
          <a:stretch>
            <a:fillRect/>
          </a:stretch>
        </p:blipFill>
        <p:spPr>
          <a:xfrm>
            <a:off x="2057674" y="435984"/>
            <a:ext cx="1742931" cy="99631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pic>
        <p:nvPicPr>
          <p:cNvPr id="259" name="Google Shape;259;g31e3dac571a_0_14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60" name="Google Shape;260;g31e3dac571a_0_146"/>
          <p:cNvSpPr txBox="1"/>
          <p:nvPr/>
        </p:nvSpPr>
        <p:spPr>
          <a:xfrm>
            <a:off x="597617" y="344133"/>
            <a:ext cx="10684200" cy="8001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None/>
            </a:pPr>
            <a:r>
              <a:rPr b="1" lang="en-US" sz="4200">
                <a:solidFill>
                  <a:schemeClr val="dk1"/>
                </a:solidFill>
                <a:latin typeface="Open Sans"/>
                <a:ea typeface="Open Sans"/>
                <a:cs typeface="Open Sans"/>
                <a:sym typeface="Open Sans"/>
              </a:rPr>
              <a:t>Perceptions </a:t>
            </a:r>
            <a:endParaRPr b="1" sz="4200">
              <a:solidFill>
                <a:schemeClr val="dk1"/>
              </a:solidFill>
              <a:latin typeface="Open Sans"/>
              <a:ea typeface="Open Sans"/>
              <a:cs typeface="Open Sans"/>
              <a:sym typeface="Open Sans"/>
            </a:endParaRPr>
          </a:p>
        </p:txBody>
      </p:sp>
      <p:pic>
        <p:nvPicPr>
          <p:cNvPr descr="A picture containing text&#10;&#10;Description automatically generated" id="261" name="Google Shape;261;g31e3dac571a_0_146"/>
          <p:cNvPicPr preferRelativeResize="0"/>
          <p:nvPr/>
        </p:nvPicPr>
        <p:blipFill rotWithShape="1">
          <a:blip r:embed="rId4">
            <a:alphaModFix/>
          </a:blip>
          <a:srcRect b="0" l="0" r="0" t="0"/>
          <a:stretch/>
        </p:blipFill>
        <p:spPr>
          <a:xfrm>
            <a:off x="732851" y="1995486"/>
            <a:ext cx="2794775" cy="2867025"/>
          </a:xfrm>
          <a:prstGeom prst="rect">
            <a:avLst/>
          </a:prstGeom>
          <a:noFill/>
          <a:ln>
            <a:noFill/>
          </a:ln>
        </p:spPr>
      </p:pic>
      <p:pic>
        <p:nvPicPr>
          <p:cNvPr descr="Diagram&#10;&#10;Description automatically generated" id="262" name="Google Shape;262;g31e3dac571a_0_146"/>
          <p:cNvPicPr preferRelativeResize="0"/>
          <p:nvPr/>
        </p:nvPicPr>
        <p:blipFill rotWithShape="1">
          <a:blip r:embed="rId5">
            <a:alphaModFix/>
          </a:blip>
          <a:srcRect b="0" l="0" r="0" t="0"/>
          <a:stretch/>
        </p:blipFill>
        <p:spPr>
          <a:xfrm>
            <a:off x="4143746" y="2155814"/>
            <a:ext cx="3485658" cy="2466840"/>
          </a:xfrm>
          <a:prstGeom prst="rect">
            <a:avLst/>
          </a:prstGeom>
          <a:noFill/>
          <a:ln>
            <a:noFill/>
          </a:ln>
        </p:spPr>
      </p:pic>
      <p:pic>
        <p:nvPicPr>
          <p:cNvPr descr="Icon&#10;&#10;Description automatically generated" id="263" name="Google Shape;263;g31e3dac571a_0_146"/>
          <p:cNvPicPr preferRelativeResize="0"/>
          <p:nvPr/>
        </p:nvPicPr>
        <p:blipFill rotWithShape="1">
          <a:blip r:embed="rId6">
            <a:alphaModFix/>
          </a:blip>
          <a:srcRect b="0" l="0" r="0" t="0"/>
          <a:stretch/>
        </p:blipFill>
        <p:spPr>
          <a:xfrm>
            <a:off x="8446679" y="1909010"/>
            <a:ext cx="3056196" cy="3039975"/>
          </a:xfrm>
          <a:prstGeom prst="rect">
            <a:avLst/>
          </a:prstGeom>
          <a:noFill/>
          <a:ln>
            <a:noFill/>
          </a:ln>
        </p:spPr>
      </p:pic>
      <p:sp>
        <p:nvSpPr>
          <p:cNvPr id="264" name="Google Shape;264;g31e3dac571a_0_146"/>
          <p:cNvSpPr txBox="1"/>
          <p:nvPr/>
        </p:nvSpPr>
        <p:spPr>
          <a:xfrm>
            <a:off x="809200" y="5588000"/>
            <a:ext cx="10515600" cy="1075800"/>
          </a:xfrm>
          <a:prstGeom prst="rect">
            <a:avLst/>
          </a:prstGeom>
          <a:noFill/>
          <a:ln>
            <a:noFill/>
          </a:ln>
        </p:spPr>
        <p:txBody>
          <a:bodyPr anchorCtr="0" anchor="t" bIns="91425" lIns="91425" spcFirstLastPara="1" rIns="91425" wrap="square" tIns="91425">
            <a:noAutofit/>
          </a:bodyPr>
          <a:lstStyle/>
          <a:p>
            <a:pPr indent="0" lvl="0" marL="0" rtl="0" algn="just">
              <a:spcBef>
                <a:spcPts val="0"/>
              </a:spcBef>
              <a:spcAft>
                <a:spcPts val="0"/>
              </a:spcAft>
              <a:buNone/>
            </a:pPr>
            <a:r>
              <a:rPr b="1" lang="en-US" sz="2200">
                <a:solidFill>
                  <a:srgbClr val="000000"/>
                </a:solidFill>
                <a:latin typeface="Open Sans"/>
                <a:ea typeface="Open Sans"/>
                <a:cs typeface="Open Sans"/>
                <a:sym typeface="Open Sans"/>
              </a:rPr>
              <a:t>Perceptions:</a:t>
            </a:r>
            <a:r>
              <a:rPr lang="en-US" sz="2200">
                <a:solidFill>
                  <a:srgbClr val="000000"/>
                </a:solidFill>
                <a:latin typeface="Open Sans"/>
                <a:ea typeface="Open Sans"/>
                <a:cs typeface="Open Sans"/>
                <a:sym typeface="Open Sans"/>
              </a:rPr>
              <a:t> the ways in which we perceive the world and how it encourages us to think about how others may perceive the world differently.</a:t>
            </a:r>
            <a:endParaRPr sz="1200">
              <a:latin typeface="Open Sans"/>
              <a:ea typeface="Open Sans"/>
              <a:cs typeface="Open Sans"/>
              <a:sym typeface="Open Sans"/>
            </a:endParaRPr>
          </a:p>
        </p:txBody>
      </p:sp>
    </p:spTree>
  </p:cSld>
  <p:clrMapOvr>
    <a:masterClrMapping/>
  </p:clrMapOvr>
</p:sld>
</file>

<file path=ppt/slides/slide20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2" name="Shape 1742"/>
        <p:cNvGrpSpPr/>
        <p:nvPr/>
      </p:nvGrpSpPr>
      <p:grpSpPr>
        <a:xfrm>
          <a:off x="0" y="0"/>
          <a:ext cx="0" cy="0"/>
          <a:chOff x="0" y="0"/>
          <a:chExt cx="0" cy="0"/>
        </a:xfrm>
      </p:grpSpPr>
      <p:pic>
        <p:nvPicPr>
          <p:cNvPr id="1743" name="Google Shape;1743;g31e3dac571a_0_155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44" name="Google Shape;1744;g31e3dac571a_0_1557"/>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solidFill>
                  <a:schemeClr val="dk1"/>
                </a:solidFill>
                <a:latin typeface="Open Sans"/>
                <a:ea typeface="Open Sans"/>
                <a:cs typeface="Open Sans"/>
                <a:sym typeface="Open Sans"/>
              </a:rPr>
              <a:t>Reflection</a:t>
            </a:r>
            <a:endParaRPr b="1" sz="4670">
              <a:latin typeface="Open Sans"/>
              <a:ea typeface="Open Sans"/>
              <a:cs typeface="Open Sans"/>
              <a:sym typeface="Open Sans"/>
            </a:endParaRPr>
          </a:p>
        </p:txBody>
      </p:sp>
      <p:sp>
        <p:nvSpPr>
          <p:cNvPr id="1745" name="Google Shape;1745;g31e3dac571a_0_1557"/>
          <p:cNvSpPr txBox="1"/>
          <p:nvPr/>
        </p:nvSpPr>
        <p:spPr>
          <a:xfrm>
            <a:off x="963700" y="2376925"/>
            <a:ext cx="9174600" cy="3000000"/>
          </a:xfrm>
          <a:prstGeom prst="rect">
            <a:avLst/>
          </a:prstGeom>
          <a:noFill/>
          <a:ln>
            <a:noFill/>
          </a:ln>
        </p:spPr>
        <p:txBody>
          <a:bodyPr anchorCtr="0" anchor="ctr" bIns="91425" lIns="91425" spcFirstLastPara="1" rIns="91425" wrap="square" tIns="91425">
            <a:noAutofit/>
          </a:bodyPr>
          <a:lstStyle/>
          <a:p>
            <a:pPr indent="-342900" lvl="0" marL="457200" rtl="0" algn="just">
              <a:lnSpc>
                <a:spcPct val="115833"/>
              </a:lnSpc>
              <a:spcBef>
                <a:spcPts val="1200"/>
              </a:spcBef>
              <a:spcAft>
                <a:spcPts val="0"/>
              </a:spcAft>
              <a:buClr>
                <a:schemeClr val="dk1"/>
              </a:buClr>
              <a:buSzPts val="1800"/>
              <a:buFont typeface="Open Sans"/>
              <a:buChar char="●"/>
            </a:pPr>
            <a:r>
              <a:rPr lang="en-US" sz="1800">
                <a:latin typeface="Open Sans"/>
                <a:ea typeface="Open Sans"/>
                <a:cs typeface="Open Sans"/>
                <a:sym typeface="Open Sans"/>
              </a:rPr>
              <a:t>Were you surprised about the answer? And about other participants’ answers? </a:t>
            </a:r>
            <a:endParaRPr sz="1800">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latin typeface="Open Sans"/>
                <a:ea typeface="Open Sans"/>
                <a:cs typeface="Open Sans"/>
                <a:sym typeface="Open Sans"/>
              </a:rPr>
              <a:t>Does our cultural background shape our answers? What other factors may determine the answers we provide to this riddle?</a:t>
            </a:r>
            <a:endParaRPr sz="1800">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latin typeface="Open Sans"/>
                <a:ea typeface="Open Sans"/>
                <a:cs typeface="Open Sans"/>
                <a:sym typeface="Open Sans"/>
              </a:rPr>
              <a:t>What other gender biases and misperceptions are there in our society? </a:t>
            </a:r>
            <a:endParaRPr sz="1800">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latin typeface="Open Sans"/>
                <a:ea typeface="Open Sans"/>
                <a:cs typeface="Open Sans"/>
                <a:sym typeface="Open Sans"/>
              </a:rPr>
              <a:t>What do such gender biases mean for exclusion and inequality?</a:t>
            </a:r>
            <a:endParaRPr sz="1800">
              <a:latin typeface="Open Sans"/>
              <a:ea typeface="Open Sans"/>
              <a:cs typeface="Open Sans"/>
              <a:sym typeface="Open Sans"/>
            </a:endParaRPr>
          </a:p>
          <a:p>
            <a:pPr indent="-342900" lvl="0" marL="457200" rtl="0" algn="just">
              <a:lnSpc>
                <a:spcPct val="115833"/>
              </a:lnSpc>
              <a:spcBef>
                <a:spcPts val="1200"/>
              </a:spcBef>
              <a:spcAft>
                <a:spcPts val="800"/>
              </a:spcAft>
              <a:buClr>
                <a:schemeClr val="dk1"/>
              </a:buClr>
              <a:buSzPts val="1800"/>
              <a:buFont typeface="Open Sans"/>
              <a:buChar char="●"/>
            </a:pPr>
            <a:r>
              <a:rPr lang="en-US" sz="1800">
                <a:latin typeface="Open Sans"/>
                <a:ea typeface="Open Sans"/>
                <a:cs typeface="Open Sans"/>
                <a:sym typeface="Open Sans"/>
              </a:rPr>
              <a:t>Apart from gender biases, what other biases are there in our society that lead to exclusion of certain intersections of society?</a:t>
            </a:r>
            <a:endParaRPr sz="1800">
              <a:latin typeface="Open Sans"/>
              <a:ea typeface="Open Sans"/>
              <a:cs typeface="Open Sans"/>
              <a:sym typeface="Open Sans"/>
            </a:endParaRPr>
          </a:p>
        </p:txBody>
      </p:sp>
    </p:spTree>
  </p:cSld>
  <p:clrMapOvr>
    <a:masterClrMapping/>
  </p:clrMapOvr>
</p:sld>
</file>

<file path=ppt/slides/slide20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0" name="Shape 1750"/>
        <p:cNvGrpSpPr/>
        <p:nvPr/>
      </p:nvGrpSpPr>
      <p:grpSpPr>
        <a:xfrm>
          <a:off x="0" y="0"/>
          <a:ext cx="0" cy="0"/>
          <a:chOff x="0" y="0"/>
          <a:chExt cx="0" cy="0"/>
        </a:xfrm>
      </p:grpSpPr>
      <p:pic>
        <p:nvPicPr>
          <p:cNvPr id="1751" name="Google Shape;1751;g31e3dac571a_0_156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52" name="Google Shape;1752;g31e3dac571a_0_1568"/>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solidFill>
                  <a:schemeClr val="dk1"/>
                </a:solidFill>
                <a:latin typeface="Open Sans"/>
                <a:ea typeface="Open Sans"/>
                <a:cs typeface="Open Sans"/>
                <a:sym typeface="Open Sans"/>
              </a:rPr>
              <a:t>Gender Inclusion</a:t>
            </a:r>
            <a:endParaRPr b="1" sz="4670">
              <a:latin typeface="Open Sans"/>
              <a:ea typeface="Open Sans"/>
              <a:cs typeface="Open Sans"/>
              <a:sym typeface="Open Sans"/>
            </a:endParaRPr>
          </a:p>
        </p:txBody>
      </p:sp>
      <p:sp>
        <p:nvSpPr>
          <p:cNvPr id="1753" name="Google Shape;1753;g31e3dac571a_0_1568"/>
          <p:cNvSpPr txBox="1"/>
          <p:nvPr/>
        </p:nvSpPr>
        <p:spPr>
          <a:xfrm>
            <a:off x="963700" y="2376925"/>
            <a:ext cx="100242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UN Guidance on Gender and Inclusive Mediation Strategies</a:t>
            </a:r>
            <a:r>
              <a:rPr lang="en-US" sz="1600">
                <a:solidFill>
                  <a:schemeClr val="dk1"/>
                </a:solidFill>
                <a:latin typeface="Open Sans"/>
                <a:ea typeface="Open Sans"/>
                <a:cs typeface="Open Sans"/>
                <a:sym typeface="Open Sans"/>
              </a:rPr>
              <a:t> describes the importance of women and youth inclusion in mediation as follows: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“Women’s and youth participation can expand the range of domestic constituencies engaged in peace, strengthening its legitimacy and credibility.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Women’s and youth perspectives bring a different understanding of the causes and consequences of conflict, generating more comprehensive and potentially targeted proposals for its resolution.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Peace agreements that are responsive to the specific needs of women and girls, men, and boys, contribute to sustainable peace”.</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800">
              <a:latin typeface="Open Sans"/>
              <a:ea typeface="Open Sans"/>
              <a:cs typeface="Open Sans"/>
              <a:sym typeface="Open Sans"/>
            </a:endParaRPr>
          </a:p>
        </p:txBody>
      </p:sp>
    </p:spTree>
  </p:cSld>
  <p:clrMapOvr>
    <a:masterClrMapping/>
  </p:clrMapOvr>
</p:sld>
</file>

<file path=ppt/slides/slide20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58" name="Shape 1758"/>
        <p:cNvGrpSpPr/>
        <p:nvPr/>
      </p:nvGrpSpPr>
      <p:grpSpPr>
        <a:xfrm>
          <a:off x="0" y="0"/>
          <a:ext cx="0" cy="0"/>
          <a:chOff x="0" y="0"/>
          <a:chExt cx="0" cy="0"/>
        </a:xfrm>
      </p:grpSpPr>
      <p:pic>
        <p:nvPicPr>
          <p:cNvPr id="1759" name="Google Shape;1759;g31e3dac571a_0_157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60" name="Google Shape;1760;g31e3dac571a_0_1575"/>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solidFill>
                  <a:schemeClr val="dk1"/>
                </a:solidFill>
                <a:latin typeface="Open Sans"/>
                <a:ea typeface="Open Sans"/>
                <a:cs typeface="Open Sans"/>
                <a:sym typeface="Open Sans"/>
              </a:rPr>
              <a:t>Gender Inclusion</a:t>
            </a:r>
            <a:endParaRPr b="1" sz="4670">
              <a:latin typeface="Open Sans"/>
              <a:ea typeface="Open Sans"/>
              <a:cs typeface="Open Sans"/>
              <a:sym typeface="Open Sans"/>
            </a:endParaRPr>
          </a:p>
        </p:txBody>
      </p:sp>
      <p:sp>
        <p:nvSpPr>
          <p:cNvPr id="1761" name="Google Shape;1761;g31e3dac571a_0_1575"/>
          <p:cNvSpPr txBox="1"/>
          <p:nvPr/>
        </p:nvSpPr>
        <p:spPr>
          <a:xfrm>
            <a:off x="963700" y="2376925"/>
            <a:ext cx="100242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b="1" lang="en-US" sz="2000">
                <a:solidFill>
                  <a:schemeClr val="dk1"/>
                </a:solidFill>
                <a:latin typeface="Open Sans"/>
                <a:ea typeface="Open Sans"/>
                <a:cs typeface="Open Sans"/>
                <a:sym typeface="Open Sans"/>
              </a:rPr>
              <a:t>Strategies for women inclusion in mediation:</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Neue Haas Grotesk Text Pro"/>
              <a:buChar char="●"/>
            </a:pPr>
            <a:r>
              <a:rPr lang="en-US" sz="2000">
                <a:solidFill>
                  <a:schemeClr val="dk1"/>
                </a:solidFill>
                <a:latin typeface="Open Sans"/>
                <a:ea typeface="Open Sans"/>
                <a:cs typeface="Open Sans"/>
                <a:sym typeface="Open Sans"/>
              </a:rPr>
              <a:t>Adopting a quota system.</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Neue Haas Grotesk Text Pro"/>
              <a:buChar char="●"/>
            </a:pPr>
            <a:r>
              <a:rPr lang="en-US" sz="2000">
                <a:solidFill>
                  <a:schemeClr val="dk1"/>
                </a:solidFill>
                <a:latin typeface="Open Sans"/>
                <a:ea typeface="Open Sans"/>
                <a:cs typeface="Open Sans"/>
                <a:sym typeface="Open Sans"/>
              </a:rPr>
              <a:t>Putting in place the selection criteria and procedures.</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0"/>
              </a:spcAft>
              <a:buClr>
                <a:schemeClr val="dk1"/>
              </a:buClr>
              <a:buSzPts val="2000"/>
              <a:buFont typeface="Neue Haas Grotesk Text Pro"/>
              <a:buChar char="●"/>
            </a:pPr>
            <a:r>
              <a:rPr lang="en-US" sz="2000">
                <a:solidFill>
                  <a:schemeClr val="dk1"/>
                </a:solidFill>
                <a:latin typeface="Open Sans"/>
                <a:ea typeface="Open Sans"/>
                <a:cs typeface="Open Sans"/>
                <a:sym typeface="Open Sans"/>
              </a:rPr>
              <a:t>Building trust in women and youth.</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800"/>
              </a:spcAft>
              <a:buClr>
                <a:schemeClr val="dk1"/>
              </a:buClr>
              <a:buSzPts val="2000"/>
              <a:buFont typeface="Neue Haas Grotesk Text Pro"/>
              <a:buChar char="●"/>
            </a:pPr>
            <a:r>
              <a:rPr lang="en-US" sz="2000">
                <a:solidFill>
                  <a:schemeClr val="dk1"/>
                </a:solidFill>
                <a:latin typeface="Open Sans"/>
                <a:ea typeface="Open Sans"/>
                <a:cs typeface="Open Sans"/>
                <a:sym typeface="Open Sans"/>
              </a:rPr>
              <a:t>Overcoming women and youth challenges.</a:t>
            </a:r>
            <a:endParaRPr sz="2600">
              <a:solidFill>
                <a:schemeClr val="dk1"/>
              </a:solidFill>
              <a:latin typeface="Open Sans"/>
              <a:ea typeface="Open Sans"/>
              <a:cs typeface="Open Sans"/>
              <a:sym typeface="Open Sans"/>
            </a:endParaRPr>
          </a:p>
        </p:txBody>
      </p:sp>
    </p:spTree>
  </p:cSld>
  <p:clrMapOvr>
    <a:masterClrMapping/>
  </p:clrMapOvr>
</p:sld>
</file>

<file path=ppt/slides/slide20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66" name="Shape 1766"/>
        <p:cNvGrpSpPr/>
        <p:nvPr/>
      </p:nvGrpSpPr>
      <p:grpSpPr>
        <a:xfrm>
          <a:off x="0" y="0"/>
          <a:ext cx="0" cy="0"/>
          <a:chOff x="0" y="0"/>
          <a:chExt cx="0" cy="0"/>
        </a:xfrm>
      </p:grpSpPr>
      <p:pic>
        <p:nvPicPr>
          <p:cNvPr id="1767" name="Google Shape;1767;g31e3dac571a_0_1582"/>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768" name="Google Shape;1768;g31e3dac571a_0_1582"/>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a:t>
            </a:r>
            <a:endParaRPr b="1" sz="3852">
              <a:solidFill>
                <a:schemeClr val="dk1"/>
              </a:solidFill>
              <a:latin typeface="Open Sans"/>
              <a:ea typeface="Open Sans"/>
              <a:cs typeface="Open Sans"/>
              <a:sym typeface="Open Sans"/>
            </a:endParaRPr>
          </a:p>
        </p:txBody>
      </p:sp>
      <p:sp>
        <p:nvSpPr>
          <p:cNvPr id="1769" name="Google Shape;1769;g31e3dac571a_0_1582"/>
          <p:cNvSpPr txBox="1"/>
          <p:nvPr/>
        </p:nvSpPr>
        <p:spPr>
          <a:xfrm>
            <a:off x="956600" y="2277900"/>
            <a:ext cx="9579600" cy="30000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lang="en-US" sz="1800">
                <a:solidFill>
                  <a:schemeClr val="dk1"/>
                </a:solidFill>
                <a:latin typeface="Open Sans"/>
                <a:ea typeface="Open Sans"/>
                <a:cs typeface="Open Sans"/>
                <a:sym typeface="Open Sans"/>
              </a:rPr>
              <a:t>In small groups, discuss: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are women currently involved in mediation processes in your community? What are the reasons behind their involvement as mediators?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Is the environment conducive to their participation? If not, what could be the reasons? How can the participation of women in mediation be improved?</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600">
              <a:solidFill>
                <a:schemeClr val="dk1"/>
              </a:solidFill>
              <a:latin typeface="Open Sans"/>
              <a:ea typeface="Open Sans"/>
              <a:cs typeface="Open Sans"/>
              <a:sym typeface="Open Sans"/>
            </a:endParaRPr>
          </a:p>
        </p:txBody>
      </p:sp>
    </p:spTree>
  </p:cSld>
  <p:clrMapOvr>
    <a:masterClrMapping/>
  </p:clrMapOvr>
</p:sld>
</file>

<file path=ppt/slides/slide20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74" name="Shape 1774"/>
        <p:cNvGrpSpPr/>
        <p:nvPr/>
      </p:nvGrpSpPr>
      <p:grpSpPr>
        <a:xfrm>
          <a:off x="0" y="0"/>
          <a:ext cx="0" cy="0"/>
          <a:chOff x="0" y="0"/>
          <a:chExt cx="0" cy="0"/>
        </a:xfrm>
      </p:grpSpPr>
      <p:pic>
        <p:nvPicPr>
          <p:cNvPr id="1775" name="Google Shape;1775;g31e3dac571a_0_158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76" name="Google Shape;1776;g31e3dac571a_0_1589"/>
          <p:cNvSpPr txBox="1"/>
          <p:nvPr/>
        </p:nvSpPr>
        <p:spPr>
          <a:xfrm>
            <a:off x="925900" y="872775"/>
            <a:ext cx="9524400" cy="10752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solidFill>
                  <a:schemeClr val="dk1"/>
                </a:solidFill>
                <a:latin typeface="Open Sans"/>
                <a:ea typeface="Open Sans"/>
                <a:cs typeface="Open Sans"/>
                <a:sym typeface="Open Sans"/>
              </a:rPr>
              <a:t>Reflection</a:t>
            </a:r>
            <a:endParaRPr b="1" sz="4670">
              <a:latin typeface="Open Sans"/>
              <a:ea typeface="Open Sans"/>
              <a:cs typeface="Open Sans"/>
              <a:sym typeface="Open Sans"/>
            </a:endParaRPr>
          </a:p>
        </p:txBody>
      </p:sp>
      <p:sp>
        <p:nvSpPr>
          <p:cNvPr id="1777" name="Google Shape;1777;g31e3dac571a_0_1589"/>
          <p:cNvSpPr txBox="1"/>
          <p:nvPr/>
        </p:nvSpPr>
        <p:spPr>
          <a:xfrm>
            <a:off x="963700" y="2376925"/>
            <a:ext cx="9174600" cy="3000000"/>
          </a:xfrm>
          <a:prstGeom prst="rect">
            <a:avLst/>
          </a:prstGeom>
          <a:noFill/>
          <a:ln>
            <a:noFill/>
          </a:ln>
        </p:spPr>
        <p:txBody>
          <a:bodyPr anchorCtr="0" anchor="ctr" bIns="91425" lIns="91425" spcFirstLastPara="1" rIns="91425" wrap="square" tIns="91425">
            <a:noAutofit/>
          </a:bodyPr>
          <a:lstStyle/>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common themes and challenges were identified during the group discussions?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practical solutions were proposed to improve gender sensitivity in mediation processes?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feasible and effective do you think these solutions are?</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can you do, as a mediator, to ensure that women are included and their perspectives are heard in mediation?</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800">
              <a:latin typeface="Open Sans"/>
              <a:ea typeface="Open Sans"/>
              <a:cs typeface="Open Sans"/>
              <a:sym typeface="Open Sans"/>
            </a:endParaRPr>
          </a:p>
        </p:txBody>
      </p:sp>
    </p:spTree>
  </p:cSld>
  <p:clrMapOvr>
    <a:masterClrMapping/>
  </p:clrMapOvr>
</p:sld>
</file>

<file path=ppt/slides/slide20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2" name="Shape 1782"/>
        <p:cNvGrpSpPr/>
        <p:nvPr/>
      </p:nvGrpSpPr>
      <p:grpSpPr>
        <a:xfrm>
          <a:off x="0" y="0"/>
          <a:ext cx="0" cy="0"/>
          <a:chOff x="0" y="0"/>
          <a:chExt cx="0" cy="0"/>
        </a:xfrm>
      </p:grpSpPr>
      <p:pic>
        <p:nvPicPr>
          <p:cNvPr id="1783" name="Google Shape;1783;g31e3dac571a_0_159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84" name="Google Shape;1784;g31e3dac571a_0_1596"/>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5.7: Youth Inclusion in Mediation</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785" name="Google Shape;1785;g31e3dac571a_0_1596"/>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Objectives:</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Understand why youth inclusion is so important in mediation and learn strategies to include youth.</a:t>
            </a:r>
            <a:endParaRPr b="1" sz="1800">
              <a:solidFill>
                <a:srgbClr val="003D74"/>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0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0" name="Shape 1790"/>
        <p:cNvGrpSpPr/>
        <p:nvPr/>
      </p:nvGrpSpPr>
      <p:grpSpPr>
        <a:xfrm>
          <a:off x="0" y="0"/>
          <a:ext cx="0" cy="0"/>
          <a:chOff x="0" y="0"/>
          <a:chExt cx="0" cy="0"/>
        </a:xfrm>
      </p:grpSpPr>
      <p:pic>
        <p:nvPicPr>
          <p:cNvPr id="1791" name="Google Shape;1791;g31e3dac571a_0_160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792" name="Google Shape;1792;g31e3dac571a_0_1603"/>
          <p:cNvSpPr txBox="1"/>
          <p:nvPr/>
        </p:nvSpPr>
        <p:spPr>
          <a:xfrm>
            <a:off x="925900" y="699375"/>
            <a:ext cx="9524400" cy="858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Youth Inclusion in Mediation</a:t>
            </a:r>
            <a:endParaRPr b="1" sz="3870">
              <a:latin typeface="Open Sans"/>
              <a:ea typeface="Open Sans"/>
              <a:cs typeface="Open Sans"/>
              <a:sym typeface="Open Sans"/>
            </a:endParaRPr>
          </a:p>
        </p:txBody>
      </p:sp>
      <p:sp>
        <p:nvSpPr>
          <p:cNvPr id="1793" name="Google Shape;1793;g31e3dac571a_0_1603"/>
          <p:cNvSpPr txBox="1"/>
          <p:nvPr/>
        </p:nvSpPr>
        <p:spPr>
          <a:xfrm>
            <a:off x="925900" y="2311975"/>
            <a:ext cx="9749700" cy="11271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1200"/>
              </a:spcBef>
              <a:spcAft>
                <a:spcPts val="0"/>
              </a:spcAft>
              <a:buNone/>
            </a:pPr>
            <a:r>
              <a:rPr b="1" lang="en-US" sz="1600">
                <a:solidFill>
                  <a:schemeClr val="dk1"/>
                </a:solidFill>
                <a:latin typeface="Open Sans"/>
                <a:ea typeface="Open Sans"/>
                <a:cs typeface="Open Sans"/>
                <a:sym typeface="Open Sans"/>
              </a:rPr>
              <a:t>UNSC Resolution 2250 sets the Youth, Peace and Security </a:t>
            </a:r>
            <a:r>
              <a:rPr lang="en-US" sz="1600">
                <a:solidFill>
                  <a:schemeClr val="dk1"/>
                </a:solidFill>
                <a:latin typeface="Open Sans"/>
                <a:ea typeface="Open Sans"/>
                <a:cs typeface="Open Sans"/>
                <a:sym typeface="Open Sans"/>
              </a:rPr>
              <a:t>agenda and suggests </a:t>
            </a:r>
            <a:r>
              <a:rPr b="1" lang="en-US" sz="1600">
                <a:solidFill>
                  <a:schemeClr val="dk1"/>
                </a:solidFill>
                <a:latin typeface="Open Sans"/>
                <a:ea typeface="Open Sans"/>
                <a:cs typeface="Open Sans"/>
                <a:sym typeface="Open Sans"/>
              </a:rPr>
              <a:t>five pillars:</a:t>
            </a:r>
            <a:endParaRPr b="1" sz="1600">
              <a:solidFill>
                <a:schemeClr val="dk1"/>
              </a:solidFill>
              <a:latin typeface="Open Sans"/>
              <a:ea typeface="Open Sans"/>
              <a:cs typeface="Open Sans"/>
              <a:sym typeface="Open Sans"/>
            </a:endParaRPr>
          </a:p>
          <a:p>
            <a:pPr indent="-330200" lvl="0" marL="457200" rtl="0" algn="l">
              <a:lnSpc>
                <a:spcPct val="115833"/>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Participation</a:t>
            </a:r>
            <a:r>
              <a:rPr lang="en-US" sz="1600">
                <a:solidFill>
                  <a:schemeClr val="dk1"/>
                </a:solidFill>
                <a:latin typeface="Open Sans"/>
                <a:ea typeface="Open Sans"/>
                <a:cs typeface="Open Sans"/>
                <a:sym typeface="Open Sans"/>
              </a:rPr>
              <a:t>: Are youth participation and views taken into account in every part of decision-making processes?</a:t>
            </a:r>
            <a:endParaRPr sz="1600">
              <a:solidFill>
                <a:schemeClr val="dk1"/>
              </a:solidFill>
              <a:latin typeface="Open Sans"/>
              <a:ea typeface="Open Sans"/>
              <a:cs typeface="Open Sans"/>
              <a:sym typeface="Open Sans"/>
            </a:endParaRPr>
          </a:p>
          <a:p>
            <a:pPr indent="-330200" lvl="0" marL="457200" rtl="0" algn="l">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Protection</a:t>
            </a:r>
            <a:r>
              <a:rPr lang="en-US" sz="1600">
                <a:solidFill>
                  <a:schemeClr val="dk1"/>
                </a:solidFill>
                <a:latin typeface="Open Sans"/>
                <a:ea typeface="Open Sans"/>
                <a:cs typeface="Open Sans"/>
                <a:sym typeface="Open Sans"/>
              </a:rPr>
              <a:t>: Ensure protection of youth from violence and human rights abuses and make sure to prosecute those who have committed crimes. </a:t>
            </a:r>
            <a:endParaRPr sz="1600">
              <a:solidFill>
                <a:schemeClr val="dk1"/>
              </a:solidFill>
              <a:latin typeface="Open Sans"/>
              <a:ea typeface="Open Sans"/>
              <a:cs typeface="Open Sans"/>
              <a:sym typeface="Open Sans"/>
            </a:endParaRPr>
          </a:p>
          <a:p>
            <a:pPr indent="-330200" lvl="0" marL="457200" rtl="0" algn="l">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Prevention</a:t>
            </a:r>
            <a:r>
              <a:rPr lang="en-US" sz="1600">
                <a:solidFill>
                  <a:schemeClr val="dk1"/>
                </a:solidFill>
                <a:latin typeface="Open Sans"/>
                <a:ea typeface="Open Sans"/>
                <a:cs typeface="Open Sans"/>
                <a:sym typeface="Open Sans"/>
              </a:rPr>
              <a:t>: Support youth in the prevention of violence and in building a culture of peace and tolerance.</a:t>
            </a:r>
            <a:endParaRPr sz="1600">
              <a:solidFill>
                <a:schemeClr val="dk1"/>
              </a:solidFill>
              <a:latin typeface="Open Sans"/>
              <a:ea typeface="Open Sans"/>
              <a:cs typeface="Open Sans"/>
              <a:sym typeface="Open Sans"/>
            </a:endParaRPr>
          </a:p>
          <a:p>
            <a:pPr indent="-330200" lvl="0" marL="457200" rtl="0" algn="l">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Partnership</a:t>
            </a:r>
            <a:r>
              <a:rPr lang="en-US" sz="1600">
                <a:solidFill>
                  <a:schemeClr val="dk1"/>
                </a:solidFill>
                <a:latin typeface="Open Sans"/>
                <a:ea typeface="Open Sans"/>
                <a:cs typeface="Open Sans"/>
                <a:sym typeface="Open Sans"/>
              </a:rPr>
              <a:t>: Engagement of youth in the design of peacebuilding strategies.</a:t>
            </a:r>
            <a:endParaRPr sz="1600">
              <a:solidFill>
                <a:schemeClr val="dk1"/>
              </a:solidFill>
              <a:latin typeface="Open Sans"/>
              <a:ea typeface="Open Sans"/>
              <a:cs typeface="Open Sans"/>
              <a:sym typeface="Open Sans"/>
            </a:endParaRPr>
          </a:p>
          <a:p>
            <a:pPr indent="-330200" lvl="0" marL="457200" rtl="0" algn="l">
              <a:lnSpc>
                <a:spcPct val="115833"/>
              </a:lnSpc>
              <a:spcBef>
                <a:spcPts val="1200"/>
              </a:spcBef>
              <a:spcAft>
                <a:spcPts val="0"/>
              </a:spcAft>
              <a:buClr>
                <a:schemeClr val="dk1"/>
              </a:buClr>
              <a:buSzPts val="1600"/>
              <a:buFont typeface="Neue Haas Grotesk Text Pro"/>
              <a:buChar char="●"/>
            </a:pPr>
            <a:r>
              <a:rPr b="1" lang="en-US" sz="1600">
                <a:solidFill>
                  <a:schemeClr val="dk1"/>
                </a:solidFill>
                <a:latin typeface="Open Sans"/>
                <a:ea typeface="Open Sans"/>
                <a:cs typeface="Open Sans"/>
                <a:sym typeface="Open Sans"/>
              </a:rPr>
              <a:t>Disengagement &amp; Reintegration</a:t>
            </a:r>
            <a:r>
              <a:rPr lang="en-US" sz="1600">
                <a:solidFill>
                  <a:schemeClr val="dk1"/>
                </a:solidFill>
                <a:latin typeface="Open Sans"/>
                <a:ea typeface="Open Sans"/>
                <a:cs typeface="Open Sans"/>
                <a:sym typeface="Open Sans"/>
              </a:rPr>
              <a:t>: Investment in youth through creating employment opportunities, inclusive labor policies and peace education.</a:t>
            </a:r>
            <a:endParaRPr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0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8" name="Shape 1798"/>
        <p:cNvGrpSpPr/>
        <p:nvPr/>
      </p:nvGrpSpPr>
      <p:grpSpPr>
        <a:xfrm>
          <a:off x="0" y="0"/>
          <a:ext cx="0" cy="0"/>
          <a:chOff x="0" y="0"/>
          <a:chExt cx="0" cy="0"/>
        </a:xfrm>
      </p:grpSpPr>
      <p:pic>
        <p:nvPicPr>
          <p:cNvPr id="1799" name="Google Shape;1799;g31e3dac571a_0_161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800" name="Google Shape;1800;g31e3dac571a_0_1610"/>
          <p:cNvSpPr txBox="1"/>
          <p:nvPr/>
        </p:nvSpPr>
        <p:spPr>
          <a:xfrm>
            <a:off x="925900" y="699375"/>
            <a:ext cx="9524400" cy="858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Youth Inclusion in Mediation</a:t>
            </a:r>
            <a:endParaRPr b="1" sz="3870">
              <a:latin typeface="Open Sans"/>
              <a:ea typeface="Open Sans"/>
              <a:cs typeface="Open Sans"/>
              <a:sym typeface="Open Sans"/>
            </a:endParaRPr>
          </a:p>
        </p:txBody>
      </p:sp>
      <p:sp>
        <p:nvSpPr>
          <p:cNvPr id="1801" name="Google Shape;1801;g31e3dac571a_0_1610"/>
          <p:cNvSpPr txBox="1"/>
          <p:nvPr/>
        </p:nvSpPr>
        <p:spPr>
          <a:xfrm>
            <a:off x="925900" y="231197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000"/>
              </a:spcBef>
              <a:spcAft>
                <a:spcPts val="0"/>
              </a:spcAft>
              <a:buNone/>
            </a:pPr>
            <a:r>
              <a:rPr lang="en-US" sz="1800">
                <a:solidFill>
                  <a:schemeClr val="dk1"/>
                </a:solidFill>
                <a:latin typeface="Open Sans"/>
                <a:ea typeface="Open Sans"/>
                <a:cs typeface="Open Sans"/>
                <a:sym typeface="Open Sans"/>
              </a:rPr>
              <a:t>A</a:t>
            </a:r>
            <a:r>
              <a:rPr b="1" lang="en-US" sz="1800">
                <a:solidFill>
                  <a:schemeClr val="dk1"/>
                </a:solidFill>
                <a:latin typeface="Open Sans"/>
                <a:ea typeface="Open Sans"/>
                <a:cs typeface="Open Sans"/>
                <a:sym typeface="Open Sans"/>
              </a:rPr>
              <a:t> three-layered approach</a:t>
            </a:r>
            <a:r>
              <a:rPr lang="en-US" sz="1800">
                <a:solidFill>
                  <a:schemeClr val="dk1"/>
                </a:solidFill>
                <a:latin typeface="Open Sans"/>
                <a:ea typeface="Open Sans"/>
                <a:cs typeface="Open Sans"/>
                <a:sym typeface="Open Sans"/>
              </a:rPr>
              <a:t> is useful to make sure that the inclusion of youth is meaningful:</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AutoNum type="arabicPeriod"/>
            </a:pPr>
            <a:r>
              <a:rPr b="1" lang="en-US" sz="1800">
                <a:solidFill>
                  <a:schemeClr val="dk1"/>
                </a:solidFill>
                <a:latin typeface="Open Sans"/>
                <a:ea typeface="Open Sans"/>
                <a:cs typeface="Open Sans"/>
                <a:sym typeface="Open Sans"/>
              </a:rPr>
              <a:t>Working for youth as participants:</a:t>
            </a:r>
            <a:r>
              <a:rPr lang="en-US" sz="1800">
                <a:solidFill>
                  <a:schemeClr val="dk1"/>
                </a:solidFill>
                <a:latin typeface="Open Sans"/>
                <a:ea typeface="Open Sans"/>
                <a:cs typeface="Open Sans"/>
                <a:sym typeface="Open Sans"/>
              </a:rPr>
              <a:t> Invest in capacity-strengthening of youth for peacebuilding and mediation if needed and create an infrastructure where youth will have more easy access to participating and leading in peace and mediation processes.</a:t>
            </a:r>
            <a:endParaRPr sz="1800">
              <a:solidFill>
                <a:schemeClr val="dk1"/>
              </a:solidFill>
              <a:latin typeface="Open Sans"/>
              <a:ea typeface="Open Sans"/>
              <a:cs typeface="Open Sans"/>
              <a:sym typeface="Open Sans"/>
            </a:endParaRPr>
          </a:p>
          <a:p>
            <a:pPr indent="-342900" lvl="0" marL="457200" rtl="0" algn="just">
              <a:lnSpc>
                <a:spcPct val="115000"/>
              </a:lnSpc>
              <a:spcBef>
                <a:spcPts val="1000"/>
              </a:spcBef>
              <a:spcAft>
                <a:spcPts val="0"/>
              </a:spcAft>
              <a:buClr>
                <a:schemeClr val="dk1"/>
              </a:buClr>
              <a:buSzPts val="1800"/>
              <a:buFont typeface="Open Sans"/>
              <a:buAutoNum type="arabicPeriod"/>
            </a:pPr>
            <a:r>
              <a:rPr b="1" lang="en-US" sz="1800">
                <a:solidFill>
                  <a:schemeClr val="dk1"/>
                </a:solidFill>
                <a:latin typeface="Open Sans"/>
                <a:ea typeface="Open Sans"/>
                <a:cs typeface="Open Sans"/>
                <a:sym typeface="Open Sans"/>
              </a:rPr>
              <a:t>Collaborating with youth and engaging with them as partners:</a:t>
            </a:r>
            <a:r>
              <a:rPr lang="en-US" sz="1800">
                <a:solidFill>
                  <a:schemeClr val="dk1"/>
                </a:solidFill>
                <a:latin typeface="Open Sans"/>
                <a:ea typeface="Open Sans"/>
                <a:cs typeface="Open Sans"/>
                <a:sym typeface="Open Sans"/>
              </a:rPr>
              <a:t> Encourage intergenerational partnerships and make sure to partner with youth (organizations).</a:t>
            </a:r>
            <a:endParaRPr sz="1800">
              <a:solidFill>
                <a:schemeClr val="dk1"/>
              </a:solidFill>
              <a:latin typeface="Open Sans"/>
              <a:ea typeface="Open Sans"/>
              <a:cs typeface="Open Sans"/>
              <a:sym typeface="Open Sans"/>
            </a:endParaRPr>
          </a:p>
          <a:p>
            <a:pPr indent="-342900" lvl="0" marL="457200" rtl="0" algn="just">
              <a:lnSpc>
                <a:spcPct val="115000"/>
              </a:lnSpc>
              <a:spcBef>
                <a:spcPts val="1000"/>
              </a:spcBef>
              <a:spcAft>
                <a:spcPts val="0"/>
              </a:spcAft>
              <a:buClr>
                <a:schemeClr val="dk1"/>
              </a:buClr>
              <a:buSzPts val="1800"/>
              <a:buFont typeface="Open Sans"/>
              <a:buAutoNum type="arabicPeriod"/>
            </a:pPr>
            <a:r>
              <a:rPr b="1" lang="en-US" sz="1800">
                <a:solidFill>
                  <a:schemeClr val="dk1"/>
                </a:solidFill>
                <a:latin typeface="Open Sans"/>
                <a:ea typeface="Open Sans"/>
                <a:cs typeface="Open Sans"/>
                <a:sym typeface="Open Sans"/>
              </a:rPr>
              <a:t>Supporting youth as leaders:</a:t>
            </a:r>
            <a:r>
              <a:rPr lang="en-US" sz="1800">
                <a:solidFill>
                  <a:schemeClr val="dk1"/>
                </a:solidFill>
                <a:latin typeface="Open Sans"/>
                <a:ea typeface="Open Sans"/>
                <a:cs typeface="Open Sans"/>
                <a:sym typeface="Open Sans"/>
              </a:rPr>
              <a:t> Are youth part of mediation teams or used as a resource by serving as Insider Mediators?</a:t>
            </a:r>
            <a:endParaRPr sz="18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0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6" name="Shape 1806"/>
        <p:cNvGrpSpPr/>
        <p:nvPr/>
      </p:nvGrpSpPr>
      <p:grpSpPr>
        <a:xfrm>
          <a:off x="0" y="0"/>
          <a:ext cx="0" cy="0"/>
          <a:chOff x="0" y="0"/>
          <a:chExt cx="0" cy="0"/>
        </a:xfrm>
      </p:grpSpPr>
      <p:pic>
        <p:nvPicPr>
          <p:cNvPr id="1807" name="Google Shape;1807;g31e3dac571a_0_161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808" name="Google Shape;1808;g31e3dac571a_0_1617"/>
          <p:cNvSpPr txBox="1"/>
          <p:nvPr/>
        </p:nvSpPr>
        <p:spPr>
          <a:xfrm>
            <a:off x="925900" y="699375"/>
            <a:ext cx="9524400" cy="858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Youth Inclusion in Mediation</a:t>
            </a:r>
            <a:endParaRPr b="1" sz="3870">
              <a:latin typeface="Open Sans"/>
              <a:ea typeface="Open Sans"/>
              <a:cs typeface="Open Sans"/>
              <a:sym typeface="Open Sans"/>
            </a:endParaRPr>
          </a:p>
        </p:txBody>
      </p:sp>
      <p:sp>
        <p:nvSpPr>
          <p:cNvPr id="1809" name="Google Shape;1809;g31e3dac571a_0_1617"/>
          <p:cNvSpPr txBox="1"/>
          <p:nvPr/>
        </p:nvSpPr>
        <p:spPr>
          <a:xfrm>
            <a:off x="1281375" y="2641425"/>
            <a:ext cx="9749700" cy="1127100"/>
          </a:xfrm>
          <a:prstGeom prst="rect">
            <a:avLst/>
          </a:prstGeom>
          <a:noFill/>
          <a:ln>
            <a:noFill/>
          </a:ln>
        </p:spPr>
        <p:txBody>
          <a:bodyPr anchorCtr="0" anchor="t" bIns="0" lIns="0" spcFirstLastPara="1" rIns="0" wrap="square" tIns="0">
            <a:noAutofit/>
          </a:bodyPr>
          <a:lstStyle/>
          <a:p>
            <a:pPr indent="0" lvl="0" marL="0" rtl="0" algn="ctr">
              <a:lnSpc>
                <a:spcPct val="115833"/>
              </a:lnSpc>
              <a:spcBef>
                <a:spcPts val="1200"/>
              </a:spcBef>
              <a:spcAft>
                <a:spcPts val="0"/>
              </a:spcAft>
              <a:buNone/>
            </a:pPr>
            <a:r>
              <a:rPr b="1" lang="en-US" sz="2500">
                <a:solidFill>
                  <a:schemeClr val="dk1"/>
                </a:solidFill>
                <a:latin typeface="Open Sans"/>
                <a:ea typeface="Open Sans"/>
                <a:cs typeface="Open Sans"/>
                <a:sym typeface="Open Sans"/>
              </a:rPr>
              <a:t>Some people say that they wouldn’t know where to find qualified youth. How would you go about identifying youth suited to be insider mediators/peacebuilders? </a:t>
            </a:r>
            <a:endParaRPr b="1" sz="33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16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0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4" name="Shape 1814"/>
        <p:cNvGrpSpPr/>
        <p:nvPr/>
      </p:nvGrpSpPr>
      <p:grpSpPr>
        <a:xfrm>
          <a:off x="0" y="0"/>
          <a:ext cx="0" cy="0"/>
          <a:chOff x="0" y="0"/>
          <a:chExt cx="0" cy="0"/>
        </a:xfrm>
      </p:grpSpPr>
      <p:pic>
        <p:nvPicPr>
          <p:cNvPr id="1815" name="Google Shape;1815;g31e3dac571a_0_162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816" name="Google Shape;1816;g31e3dac571a_0_1624"/>
          <p:cNvSpPr txBox="1"/>
          <p:nvPr/>
        </p:nvSpPr>
        <p:spPr>
          <a:xfrm>
            <a:off x="925900" y="699375"/>
            <a:ext cx="9524400" cy="8583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Youth Inclusion in Mediation</a:t>
            </a:r>
            <a:endParaRPr b="1" sz="3870">
              <a:latin typeface="Open Sans"/>
              <a:ea typeface="Open Sans"/>
              <a:cs typeface="Open Sans"/>
              <a:sym typeface="Open Sans"/>
            </a:endParaRPr>
          </a:p>
        </p:txBody>
      </p:sp>
      <p:sp>
        <p:nvSpPr>
          <p:cNvPr id="1817" name="Google Shape;1817;g31e3dac571a_0_1624"/>
          <p:cNvSpPr txBox="1"/>
          <p:nvPr/>
        </p:nvSpPr>
        <p:spPr>
          <a:xfrm>
            <a:off x="1281375" y="2641425"/>
            <a:ext cx="9749700" cy="1127100"/>
          </a:xfrm>
          <a:prstGeom prst="rect">
            <a:avLst/>
          </a:prstGeom>
          <a:noFill/>
          <a:ln>
            <a:noFill/>
          </a:ln>
        </p:spPr>
        <p:txBody>
          <a:bodyPr anchorCtr="0" anchor="t" bIns="0" lIns="0" spcFirstLastPara="1" rIns="0" wrap="square" tIns="0">
            <a:noAutofit/>
          </a:bodyPr>
          <a:lstStyle/>
          <a:p>
            <a:pPr indent="0" lvl="0" marL="0" rtl="0" algn="ctr">
              <a:lnSpc>
                <a:spcPct val="115833"/>
              </a:lnSpc>
              <a:spcBef>
                <a:spcPts val="1200"/>
              </a:spcBef>
              <a:spcAft>
                <a:spcPts val="0"/>
              </a:spcAft>
              <a:buNone/>
            </a:pPr>
            <a:r>
              <a:rPr lang="en-US" sz="2200">
                <a:solidFill>
                  <a:schemeClr val="dk1"/>
                </a:solidFill>
                <a:latin typeface="Open Sans"/>
                <a:ea typeface="Open Sans"/>
                <a:cs typeface="Open Sans"/>
                <a:sym typeface="Open Sans"/>
              </a:rPr>
              <a:t>What would a youth-sensitive conflict analysis look like? </a:t>
            </a:r>
            <a:endParaRPr sz="22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2200">
                <a:solidFill>
                  <a:schemeClr val="dk1"/>
                </a:solidFill>
                <a:latin typeface="Open Sans"/>
                <a:ea typeface="Open Sans"/>
                <a:cs typeface="Open Sans"/>
                <a:sym typeface="Open Sans"/>
              </a:rPr>
              <a:t>What would the approach be? </a:t>
            </a:r>
            <a:endParaRPr sz="22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2200">
                <a:solidFill>
                  <a:schemeClr val="dk1"/>
                </a:solidFill>
                <a:latin typeface="Open Sans"/>
                <a:ea typeface="Open Sans"/>
                <a:cs typeface="Open Sans"/>
                <a:sym typeface="Open Sans"/>
              </a:rPr>
              <a:t>What would the assumptions be? </a:t>
            </a:r>
            <a:endParaRPr sz="22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2200">
                <a:solidFill>
                  <a:schemeClr val="dk1"/>
                </a:solidFill>
                <a:latin typeface="Open Sans"/>
                <a:ea typeface="Open Sans"/>
                <a:cs typeface="Open Sans"/>
                <a:sym typeface="Open Sans"/>
              </a:rPr>
              <a:t>What would the questions be one would ask?</a:t>
            </a:r>
            <a:endParaRPr sz="22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25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9" name="Shape 269"/>
        <p:cNvGrpSpPr/>
        <p:nvPr/>
      </p:nvGrpSpPr>
      <p:grpSpPr>
        <a:xfrm>
          <a:off x="0" y="0"/>
          <a:ext cx="0" cy="0"/>
          <a:chOff x="0" y="0"/>
          <a:chExt cx="0" cy="0"/>
        </a:xfrm>
      </p:grpSpPr>
      <p:pic>
        <p:nvPicPr>
          <p:cNvPr id="270" name="Google Shape;270;g31e3dac571a_0_17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pic>
        <p:nvPicPr>
          <p:cNvPr descr="A diagram of a structure with Crust in the background&#10;&#10;Description automatically generated" id="271" name="Google Shape;271;g31e3dac571a_0_171"/>
          <p:cNvPicPr preferRelativeResize="0"/>
          <p:nvPr/>
        </p:nvPicPr>
        <p:blipFill>
          <a:blip r:embed="rId4">
            <a:alphaModFix/>
          </a:blip>
          <a:stretch>
            <a:fillRect/>
          </a:stretch>
        </p:blipFill>
        <p:spPr>
          <a:xfrm>
            <a:off x="3782150" y="2263250"/>
            <a:ext cx="4627700" cy="2813650"/>
          </a:xfrm>
          <a:prstGeom prst="rect">
            <a:avLst/>
          </a:prstGeom>
          <a:noFill/>
          <a:ln>
            <a:noFill/>
          </a:ln>
        </p:spPr>
      </p:pic>
      <p:sp>
        <p:nvSpPr>
          <p:cNvPr id="272" name="Google Shape;272;g31e3dac571a_0_171"/>
          <p:cNvSpPr txBox="1"/>
          <p:nvPr/>
        </p:nvSpPr>
        <p:spPr>
          <a:xfrm>
            <a:off x="909450" y="503625"/>
            <a:ext cx="8162400" cy="12156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None/>
            </a:pPr>
            <a:r>
              <a:rPr b="1" lang="en-US" sz="4220">
                <a:latin typeface="Helvetica Neue"/>
                <a:ea typeface="Helvetica Neue"/>
                <a:cs typeface="Helvetica Neue"/>
                <a:sym typeface="Helvetica Neue"/>
              </a:rPr>
              <a:t>The Conflict Onion</a:t>
            </a:r>
            <a:endParaRPr b="1" sz="4220">
              <a:solidFill>
                <a:srgbClr val="000000"/>
              </a:solidFill>
              <a:latin typeface="Helvetica Neue"/>
              <a:ea typeface="Helvetica Neue"/>
              <a:cs typeface="Helvetica Neue"/>
              <a:sym typeface="Helvetica Neue"/>
            </a:endParaRPr>
          </a:p>
        </p:txBody>
      </p:sp>
    </p:spTree>
  </p:cSld>
  <p:clrMapOvr>
    <a:masterClrMapping/>
  </p:clrMapOvr>
</p:sld>
</file>

<file path=ppt/slides/slide2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2" name="Shape 1822"/>
        <p:cNvGrpSpPr/>
        <p:nvPr/>
      </p:nvGrpSpPr>
      <p:grpSpPr>
        <a:xfrm>
          <a:off x="0" y="0"/>
          <a:ext cx="0" cy="0"/>
          <a:chOff x="0" y="0"/>
          <a:chExt cx="0" cy="0"/>
        </a:xfrm>
      </p:grpSpPr>
      <p:pic>
        <p:nvPicPr>
          <p:cNvPr id="1823" name="Google Shape;1823;g31e3dac571a_0_1631"/>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824" name="Google Shape;1824;g31e3dac571a_0_1631"/>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a:t>
            </a:r>
            <a:endParaRPr b="1" sz="3852">
              <a:solidFill>
                <a:schemeClr val="dk1"/>
              </a:solidFill>
              <a:latin typeface="Open Sans"/>
              <a:ea typeface="Open Sans"/>
              <a:cs typeface="Open Sans"/>
              <a:sym typeface="Open Sans"/>
            </a:endParaRPr>
          </a:p>
        </p:txBody>
      </p:sp>
      <p:sp>
        <p:nvSpPr>
          <p:cNvPr id="1825" name="Google Shape;1825;g31e3dac571a_0_1631"/>
          <p:cNvSpPr txBox="1"/>
          <p:nvPr/>
        </p:nvSpPr>
        <p:spPr>
          <a:xfrm>
            <a:off x="956600" y="2754175"/>
            <a:ext cx="9579600" cy="25236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lang="en-US" sz="1800">
                <a:solidFill>
                  <a:schemeClr val="dk1"/>
                </a:solidFill>
                <a:latin typeface="Open Sans"/>
                <a:ea typeface="Open Sans"/>
                <a:cs typeface="Open Sans"/>
                <a:sym typeface="Open Sans"/>
              </a:rPr>
              <a:t>In small groups, </a:t>
            </a:r>
            <a:r>
              <a:rPr lang="en-US" sz="1800">
                <a:solidFill>
                  <a:schemeClr val="dk1"/>
                </a:solidFill>
                <a:latin typeface="Open Sans"/>
                <a:ea typeface="Open Sans"/>
                <a:cs typeface="Open Sans"/>
                <a:sym typeface="Open Sans"/>
              </a:rPr>
              <a:t>discuss your thoughts and write down your responses on different color post-it notes for the following questions:</a:t>
            </a:r>
            <a:endParaRPr sz="1800">
              <a:solidFill>
                <a:schemeClr val="dk1"/>
              </a:solidFill>
              <a:latin typeface="Open Sans"/>
              <a:ea typeface="Open Sans"/>
              <a:cs typeface="Open Sans"/>
              <a:sym typeface="Open Sans"/>
            </a:endParaRPr>
          </a:p>
          <a:p>
            <a:pPr indent="-342900" lvl="1" marL="914400" rtl="0" algn="just">
              <a:lnSpc>
                <a:spcPct val="115833"/>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What </a:t>
            </a:r>
            <a:r>
              <a:rPr b="1" lang="en-US" sz="1800">
                <a:solidFill>
                  <a:schemeClr val="dk1"/>
                </a:solidFill>
                <a:latin typeface="Open Sans"/>
                <a:ea typeface="Open Sans"/>
                <a:cs typeface="Open Sans"/>
                <a:sym typeface="Open Sans"/>
              </a:rPr>
              <a:t>obstacles</a:t>
            </a:r>
            <a:r>
              <a:rPr lang="en-US" sz="1800">
                <a:solidFill>
                  <a:schemeClr val="dk1"/>
                </a:solidFill>
                <a:latin typeface="Open Sans"/>
                <a:ea typeface="Open Sans"/>
                <a:cs typeface="Open Sans"/>
                <a:sym typeface="Open Sans"/>
              </a:rPr>
              <a:t> have you experienced for youth inclusion in mediation and peace processes? </a:t>
            </a:r>
            <a:endParaRPr sz="1800">
              <a:solidFill>
                <a:schemeClr val="dk1"/>
              </a:solidFill>
              <a:latin typeface="Open Sans"/>
              <a:ea typeface="Open Sans"/>
              <a:cs typeface="Open Sans"/>
              <a:sym typeface="Open Sans"/>
            </a:endParaRPr>
          </a:p>
          <a:p>
            <a:pPr indent="-342900" lvl="1" marL="914400" rtl="0" algn="just">
              <a:lnSpc>
                <a:spcPct val="115833"/>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What special </a:t>
            </a:r>
            <a:r>
              <a:rPr b="1" lang="en-US" sz="1800">
                <a:solidFill>
                  <a:schemeClr val="dk1"/>
                </a:solidFill>
                <a:latin typeface="Open Sans"/>
                <a:ea typeface="Open Sans"/>
                <a:cs typeface="Open Sans"/>
                <a:sym typeface="Open Sans"/>
              </a:rPr>
              <a:t>opportunities </a:t>
            </a:r>
            <a:r>
              <a:rPr lang="en-US" sz="1800">
                <a:solidFill>
                  <a:schemeClr val="dk1"/>
                </a:solidFill>
                <a:latin typeface="Open Sans"/>
                <a:ea typeface="Open Sans"/>
                <a:cs typeface="Open Sans"/>
                <a:sym typeface="Open Sans"/>
              </a:rPr>
              <a:t>do you see for youth to enrich peacebuilding and mediation processes and complement older people in these processes?</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800">
                <a:solidFill>
                  <a:schemeClr val="dk1"/>
                </a:solidFill>
                <a:latin typeface="Open Sans"/>
                <a:ea typeface="Open Sans"/>
                <a:cs typeface="Open Sans"/>
                <a:sym typeface="Open Sans"/>
              </a:rPr>
              <a:t>Pin your answers on post-its to two different flip chart papers for </a:t>
            </a:r>
            <a:r>
              <a:rPr b="1" lang="en-US" sz="1800">
                <a:solidFill>
                  <a:schemeClr val="dk1"/>
                </a:solidFill>
                <a:latin typeface="Open Sans"/>
                <a:ea typeface="Open Sans"/>
                <a:cs typeface="Open Sans"/>
                <a:sym typeface="Open Sans"/>
              </a:rPr>
              <a:t>obstacles </a:t>
            </a:r>
            <a:r>
              <a:rPr lang="en-US" sz="1800">
                <a:solidFill>
                  <a:schemeClr val="dk1"/>
                </a:solidFill>
                <a:latin typeface="Open Sans"/>
                <a:ea typeface="Open Sans"/>
                <a:cs typeface="Open Sans"/>
                <a:sym typeface="Open Sans"/>
              </a:rPr>
              <a:t>and </a:t>
            </a:r>
            <a:r>
              <a:rPr b="1" lang="en-US" sz="1800">
                <a:solidFill>
                  <a:schemeClr val="dk1"/>
                </a:solidFill>
                <a:latin typeface="Open Sans"/>
                <a:ea typeface="Open Sans"/>
                <a:cs typeface="Open Sans"/>
                <a:sym typeface="Open Sans"/>
              </a:rPr>
              <a:t>opportunities.</a:t>
            </a:r>
            <a:endParaRPr b="1"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slides/slide2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0" name="Shape 1830"/>
        <p:cNvGrpSpPr/>
        <p:nvPr/>
      </p:nvGrpSpPr>
      <p:grpSpPr>
        <a:xfrm>
          <a:off x="0" y="0"/>
          <a:ext cx="0" cy="0"/>
          <a:chOff x="0" y="0"/>
          <a:chExt cx="0" cy="0"/>
        </a:xfrm>
      </p:grpSpPr>
      <p:pic>
        <p:nvPicPr>
          <p:cNvPr id="1831" name="Google Shape;1831;g31e3dac571a_0_1638"/>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832" name="Google Shape;1832;g31e3dac571a_0_1638"/>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5.8: The Role of Advocacy</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833" name="Google Shape;1833;g31e3dac571a_0_1638"/>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Objectives:</a:t>
            </a:r>
            <a:endParaRPr b="1" sz="1800">
              <a:solidFill>
                <a:schemeClr val="dk1"/>
              </a:solidFill>
              <a:latin typeface="Open Sans"/>
              <a:ea typeface="Open Sans"/>
              <a:cs typeface="Open Sans"/>
              <a:sym typeface="Open Sans"/>
            </a:endParaRPr>
          </a:p>
          <a:p>
            <a:pPr indent="-342900" lvl="0" marL="457200" rtl="0" algn="l">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Enable inside mediators to understand the key concepts and fundamentals of advocacy, including the different importance of advocacy in any conflict management process, particularly in mediation. </a:t>
            </a:r>
            <a:endParaRPr sz="1800">
              <a:solidFill>
                <a:schemeClr val="dk1"/>
              </a:solidFill>
              <a:latin typeface="Open Sans"/>
              <a:ea typeface="Open Sans"/>
              <a:cs typeface="Open Sans"/>
              <a:sym typeface="Open Sans"/>
            </a:endParaRPr>
          </a:p>
          <a:p>
            <a:pPr indent="-342900" lvl="0" marL="457200" rtl="0" algn="l">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Participants will be able to use the knowledge acquired to carry out advocacy in your communities.</a:t>
            </a:r>
            <a:endParaRPr b="1" sz="1800">
              <a:solidFill>
                <a:srgbClr val="003D74"/>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38" name="Shape 1838"/>
        <p:cNvGrpSpPr/>
        <p:nvPr/>
      </p:nvGrpSpPr>
      <p:grpSpPr>
        <a:xfrm>
          <a:off x="0" y="0"/>
          <a:ext cx="0" cy="0"/>
          <a:chOff x="0" y="0"/>
          <a:chExt cx="0" cy="0"/>
        </a:xfrm>
      </p:grpSpPr>
      <p:pic>
        <p:nvPicPr>
          <p:cNvPr id="1839" name="Google Shape;1839;g31e3dac571a_0_1645"/>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840" name="Google Shape;1840;g31e3dac571a_0_1645"/>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Role of Advocacy</a:t>
            </a:r>
            <a:endParaRPr b="1" sz="3870">
              <a:latin typeface="Open Sans"/>
              <a:ea typeface="Open Sans"/>
              <a:cs typeface="Open Sans"/>
              <a:sym typeface="Open Sans"/>
            </a:endParaRPr>
          </a:p>
        </p:txBody>
      </p:sp>
      <p:sp>
        <p:nvSpPr>
          <p:cNvPr id="1841" name="Google Shape;1841;g31e3dac571a_0_1645"/>
          <p:cNvSpPr txBox="1"/>
          <p:nvPr/>
        </p:nvSpPr>
        <p:spPr>
          <a:xfrm>
            <a:off x="925900" y="2069275"/>
            <a:ext cx="9749700" cy="16818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lang="en-US" sz="1600">
                <a:solidFill>
                  <a:schemeClr val="dk1"/>
                </a:solidFill>
                <a:latin typeface="Open Sans"/>
                <a:ea typeface="Open Sans"/>
                <a:cs typeface="Open Sans"/>
                <a:sym typeface="Open Sans"/>
              </a:rPr>
              <a:t>Advocacy is a </a:t>
            </a:r>
            <a:r>
              <a:rPr b="1" lang="en-US" sz="1600">
                <a:solidFill>
                  <a:schemeClr val="dk1"/>
                </a:solidFill>
                <a:latin typeface="Open Sans"/>
                <a:ea typeface="Open Sans"/>
                <a:cs typeface="Open Sans"/>
                <a:sym typeface="Open Sans"/>
              </a:rPr>
              <a:t>deliberate process aimed at influencing decision-makers</a:t>
            </a:r>
            <a:r>
              <a:rPr lang="en-US" sz="1600">
                <a:solidFill>
                  <a:schemeClr val="dk1"/>
                </a:solidFill>
                <a:latin typeface="Open Sans"/>
                <a:ea typeface="Open Sans"/>
                <a:cs typeface="Open Sans"/>
                <a:sym typeface="Open Sans"/>
              </a:rPr>
              <a:t> on the development, change and implementation of policies or laws in favor of people and/or communities affected by a given problem or situation. </a:t>
            </a:r>
            <a:endParaRPr b="1"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It is a</a:t>
            </a:r>
            <a:r>
              <a:rPr b="1" lang="en-US" sz="1600">
                <a:solidFill>
                  <a:schemeClr val="dk1"/>
                </a:solidFill>
                <a:latin typeface="Open Sans"/>
                <a:ea typeface="Open Sans"/>
                <a:cs typeface="Open Sans"/>
                <a:sym typeface="Open Sans"/>
              </a:rPr>
              <a:t> strategy</a:t>
            </a:r>
            <a:r>
              <a:rPr lang="en-US" sz="1600">
                <a:solidFill>
                  <a:schemeClr val="dk1"/>
                </a:solidFill>
                <a:latin typeface="Open Sans"/>
                <a:ea typeface="Open Sans"/>
                <a:cs typeface="Open Sans"/>
                <a:sym typeface="Open Sans"/>
              </a:rPr>
              <a:t> mainly used by civil society organizations (CSOs) and non-governmental organizations (NGOs) in the defense of a cause and to achieve a desired change. </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Use advocacy to: </a:t>
            </a:r>
            <a:endParaRPr b="1"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Solve a problem, propose a solution </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Influence decision-makers on development, change and policy implementation</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Change in favor of those affected</a:t>
            </a:r>
            <a:endParaRPr sz="1600">
              <a:solidFill>
                <a:schemeClr val="dk1"/>
              </a:solidFill>
              <a:latin typeface="Open Sans"/>
              <a:ea typeface="Open Sans"/>
              <a:cs typeface="Open Sans"/>
              <a:sym typeface="Open Sans"/>
            </a:endParaRPr>
          </a:p>
          <a:p>
            <a:pPr indent="-330200" lvl="0" marL="457200" rtl="0" algn="just">
              <a:lnSpc>
                <a:spcPct val="115833"/>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Change of attitudes and behaviors.</a:t>
            </a:r>
            <a:endParaRPr sz="16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46" name="Shape 1846"/>
        <p:cNvGrpSpPr/>
        <p:nvPr/>
      </p:nvGrpSpPr>
      <p:grpSpPr>
        <a:xfrm>
          <a:off x="0" y="0"/>
          <a:ext cx="0" cy="0"/>
          <a:chOff x="0" y="0"/>
          <a:chExt cx="0" cy="0"/>
        </a:xfrm>
      </p:grpSpPr>
      <p:sp>
        <p:nvSpPr>
          <p:cNvPr id="1847" name="Google Shape;1847;g31e3dac571a_0_10"/>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848" name="Google Shape;1848;g31e3dac571a_0_1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pic>
        <p:nvPicPr>
          <p:cNvPr descr="A diagram of a legalization of a public debate&#10;&#10;Description automatically generated with medium confidence" id="1849" name="Google Shape;1849;g31e3dac571a_0_10"/>
          <p:cNvPicPr preferRelativeResize="0"/>
          <p:nvPr/>
        </p:nvPicPr>
        <p:blipFill>
          <a:blip r:embed="rId4">
            <a:alphaModFix/>
          </a:blip>
          <a:stretch>
            <a:fillRect/>
          </a:stretch>
        </p:blipFill>
        <p:spPr>
          <a:xfrm>
            <a:off x="2822788" y="1418225"/>
            <a:ext cx="6546425" cy="4240425"/>
          </a:xfrm>
          <a:prstGeom prst="rect">
            <a:avLst/>
          </a:prstGeom>
          <a:noFill/>
          <a:ln>
            <a:noFill/>
          </a:ln>
        </p:spPr>
      </p:pic>
    </p:spTree>
  </p:cSld>
  <p:clrMapOvr>
    <a:masterClrMapping/>
  </p:clrMapOvr>
</p:sld>
</file>

<file path=ppt/slides/slide2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54" name="Shape 1854"/>
        <p:cNvGrpSpPr/>
        <p:nvPr/>
      </p:nvGrpSpPr>
      <p:grpSpPr>
        <a:xfrm>
          <a:off x="0" y="0"/>
          <a:ext cx="0" cy="0"/>
          <a:chOff x="0" y="0"/>
          <a:chExt cx="0" cy="0"/>
        </a:xfrm>
      </p:grpSpPr>
      <p:sp>
        <p:nvSpPr>
          <p:cNvPr id="1855" name="Google Shape;1855;g31e3dac571a_0_1654"/>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856" name="Google Shape;1856;g31e3dac571a_0_165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graphicFrame>
        <p:nvGraphicFramePr>
          <p:cNvPr id="1857" name="Google Shape;1857;g31e3dac571a_0_1654"/>
          <p:cNvGraphicFramePr/>
          <p:nvPr/>
        </p:nvGraphicFramePr>
        <p:xfrm>
          <a:off x="2180125" y="1600300"/>
          <a:ext cx="3000000" cy="3000000"/>
        </p:xfrm>
        <a:graphic>
          <a:graphicData uri="http://schemas.openxmlformats.org/drawingml/2006/table">
            <a:tbl>
              <a:tblPr bandRow="1">
                <a:noFill/>
                <a:tableStyleId>{0A1D01C9-99D7-4F34-AD5D-4141390A42CA}</a:tableStyleId>
              </a:tblPr>
              <a:tblGrid>
                <a:gridCol w="3530150"/>
                <a:gridCol w="3443250"/>
              </a:tblGrid>
              <a:tr h="373325">
                <a:tc>
                  <a:txBody>
                    <a:bodyPr/>
                    <a:lstStyle/>
                    <a:p>
                      <a:pPr indent="0" lvl="0" marL="0" rtl="0" algn="ctr">
                        <a:lnSpc>
                          <a:spcPct val="115833"/>
                        </a:lnSpc>
                        <a:spcBef>
                          <a:spcPts val="0"/>
                        </a:spcBef>
                        <a:spcAft>
                          <a:spcPts val="0"/>
                        </a:spcAft>
                        <a:buNone/>
                      </a:pPr>
                      <a:r>
                        <a:rPr b="1" lang="en-US" sz="1000">
                          <a:solidFill>
                            <a:srgbClr val="FFFFFF"/>
                          </a:solidFill>
                          <a:latin typeface="Open Sans"/>
                          <a:ea typeface="Open Sans"/>
                          <a:cs typeface="Open Sans"/>
                          <a:sym typeface="Open Sans"/>
                        </a:rPr>
                        <a:t>Advocacy</a:t>
                      </a:r>
                      <a:endParaRPr b="1" sz="1000">
                        <a:solidFill>
                          <a:srgbClr val="FFFFFF"/>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3D74"/>
                    </a:solidFill>
                  </a:tcPr>
                </a:tc>
                <a:tc>
                  <a:txBody>
                    <a:bodyPr/>
                    <a:lstStyle/>
                    <a:p>
                      <a:pPr indent="0" lvl="0" marL="0" rtl="0" algn="ctr">
                        <a:lnSpc>
                          <a:spcPct val="115833"/>
                        </a:lnSpc>
                        <a:spcBef>
                          <a:spcPts val="0"/>
                        </a:spcBef>
                        <a:spcAft>
                          <a:spcPts val="0"/>
                        </a:spcAft>
                        <a:buNone/>
                      </a:pPr>
                      <a:r>
                        <a:rPr b="1" lang="en-US" sz="1000">
                          <a:solidFill>
                            <a:srgbClr val="FFFFFF"/>
                          </a:solidFill>
                          <a:latin typeface="Open Sans"/>
                          <a:ea typeface="Open Sans"/>
                          <a:cs typeface="Open Sans"/>
                          <a:sym typeface="Open Sans"/>
                        </a:rPr>
                        <a:t>Lobbying</a:t>
                      </a:r>
                      <a:endParaRPr b="1" sz="1000">
                        <a:solidFill>
                          <a:srgbClr val="FFFFFF"/>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3D74"/>
                    </a:solidFill>
                  </a:tcPr>
                </a:tc>
              </a:tr>
              <a:tr h="3340800">
                <a:tc>
                  <a:txBody>
                    <a:bodyPr/>
                    <a:lstStyle/>
                    <a:p>
                      <a:pPr indent="-317500" lvl="0" marL="457200" rtl="0" algn="just">
                        <a:lnSpc>
                          <a:spcPct val="115833"/>
                        </a:lnSpc>
                        <a:spcBef>
                          <a:spcPts val="1200"/>
                        </a:spcBef>
                        <a:spcAft>
                          <a:spcPts val="0"/>
                        </a:spcAft>
                        <a:buSzPts val="1400"/>
                        <a:buFont typeface="Open Sans"/>
                        <a:buChar char="●"/>
                      </a:pPr>
                      <a:r>
                        <a:rPr lang="en-US">
                          <a:latin typeface="Open Sans"/>
                          <a:ea typeface="Open Sans"/>
                          <a:cs typeface="Open Sans"/>
                          <a:sym typeface="Open Sans"/>
                        </a:rPr>
                        <a:t>Inform (or raise awareness of) parliamentarians about the impact of a policy on their constituents.</a:t>
                      </a:r>
                      <a:endParaRPr>
                        <a:latin typeface="Open Sans"/>
                        <a:ea typeface="Open Sans"/>
                        <a:cs typeface="Open Sans"/>
                        <a:sym typeface="Open Sans"/>
                      </a:endParaRPr>
                    </a:p>
                    <a:p>
                      <a:pPr indent="-317500" lvl="0" marL="457200" rtl="0" algn="just">
                        <a:lnSpc>
                          <a:spcPct val="115833"/>
                        </a:lnSpc>
                        <a:spcBef>
                          <a:spcPts val="0"/>
                        </a:spcBef>
                        <a:spcAft>
                          <a:spcPts val="0"/>
                        </a:spcAft>
                        <a:buSzPts val="1400"/>
                        <a:buFont typeface="Open Sans"/>
                        <a:buChar char="●"/>
                      </a:pPr>
                      <a:r>
                        <a:rPr lang="en-US">
                          <a:latin typeface="Open Sans"/>
                          <a:ea typeface="Open Sans"/>
                          <a:cs typeface="Open Sans"/>
                          <a:sym typeface="Open Sans"/>
                        </a:rPr>
                        <a:t>Use social networks to make known a cause or issue.</a:t>
                      </a:r>
                      <a:endParaRPr>
                        <a:latin typeface="Open Sans"/>
                        <a:ea typeface="Open Sans"/>
                        <a:cs typeface="Open Sans"/>
                        <a:sym typeface="Open Sans"/>
                      </a:endParaRPr>
                    </a:p>
                    <a:p>
                      <a:pPr indent="-317500" lvl="0" marL="457200" rtl="0" algn="just">
                        <a:lnSpc>
                          <a:spcPct val="115833"/>
                        </a:lnSpc>
                        <a:spcBef>
                          <a:spcPts val="0"/>
                        </a:spcBef>
                        <a:spcAft>
                          <a:spcPts val="0"/>
                        </a:spcAft>
                        <a:buSzPts val="1400"/>
                        <a:buFont typeface="Open Sans"/>
                        <a:buChar char="●"/>
                      </a:pPr>
                      <a:r>
                        <a:rPr lang="en-US">
                          <a:latin typeface="Open Sans"/>
                          <a:ea typeface="Open Sans"/>
                          <a:cs typeface="Open Sans"/>
                          <a:sym typeface="Open Sans"/>
                        </a:rPr>
                        <a:t>Meet with a member of the government to explain how a particular issue affects a group, community or organization, the environment, etc.</a:t>
                      </a:r>
                      <a:endParaRPr>
                        <a:latin typeface="Open Sans"/>
                        <a:ea typeface="Open Sans"/>
                        <a:cs typeface="Open Sans"/>
                        <a:sym typeface="Open Sans"/>
                      </a:endParaRPr>
                    </a:p>
                    <a:p>
                      <a:pPr indent="-317500" lvl="0" marL="457200" rtl="0" algn="just">
                        <a:lnSpc>
                          <a:spcPct val="115833"/>
                        </a:lnSpc>
                        <a:spcBef>
                          <a:spcPts val="0"/>
                        </a:spcBef>
                        <a:spcAft>
                          <a:spcPts val="1000"/>
                        </a:spcAft>
                        <a:buSzPts val="1400"/>
                        <a:buFont typeface="Open Sans"/>
                        <a:buChar char="●"/>
                      </a:pPr>
                      <a:r>
                        <a:rPr lang="en-US">
                          <a:latin typeface="Open Sans"/>
                          <a:ea typeface="Open Sans"/>
                          <a:cs typeface="Open Sans"/>
                          <a:sym typeface="Open Sans"/>
                        </a:rPr>
                        <a:t>Invite a minister or parliamentarian to visit a company/NGO to see for themselves how government policy affects its activities.</a:t>
                      </a:r>
                      <a:endParaRPr>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317500" lvl="0" marL="457200" rtl="0" algn="just">
                        <a:lnSpc>
                          <a:spcPct val="115833"/>
                        </a:lnSpc>
                        <a:spcBef>
                          <a:spcPts val="1200"/>
                        </a:spcBef>
                        <a:spcAft>
                          <a:spcPts val="0"/>
                        </a:spcAft>
                        <a:buSzPts val="1400"/>
                        <a:buFont typeface="Open Sans"/>
                        <a:buChar char="●"/>
                      </a:pPr>
                      <a:r>
                        <a:rPr lang="en-US">
                          <a:latin typeface="Open Sans"/>
                          <a:ea typeface="Open Sans"/>
                          <a:cs typeface="Open Sans"/>
                          <a:sym typeface="Open Sans"/>
                        </a:rPr>
                        <a:t>Ask a member of parliament to vote for or against a law</a:t>
                      </a:r>
                      <a:endParaRPr>
                        <a:latin typeface="Open Sans"/>
                        <a:ea typeface="Open Sans"/>
                        <a:cs typeface="Open Sans"/>
                        <a:sym typeface="Open Sans"/>
                      </a:endParaRPr>
                    </a:p>
                    <a:p>
                      <a:pPr indent="-317500" lvl="0" marL="457200" rtl="0" algn="just">
                        <a:lnSpc>
                          <a:spcPct val="115833"/>
                        </a:lnSpc>
                        <a:spcBef>
                          <a:spcPts val="0"/>
                        </a:spcBef>
                        <a:spcAft>
                          <a:spcPts val="0"/>
                        </a:spcAft>
                        <a:buSzPts val="1400"/>
                        <a:buFont typeface="Open Sans"/>
                        <a:buChar char="●"/>
                      </a:pPr>
                      <a:r>
                        <a:rPr lang="en-US">
                          <a:latin typeface="Open Sans"/>
                          <a:ea typeface="Open Sans"/>
                          <a:cs typeface="Open Sans"/>
                          <a:sym typeface="Open Sans"/>
                        </a:rPr>
                        <a:t>Prepare documents (online petitions, for example) or organize events (demonstrations, conferences, etc.) to support or oppose a government decision, a law, etc.</a:t>
                      </a:r>
                      <a:endParaRPr>
                        <a:latin typeface="Open Sans"/>
                        <a:ea typeface="Open Sans"/>
                        <a:cs typeface="Open Sans"/>
                        <a:sym typeface="Open Sans"/>
                      </a:endParaRPr>
                    </a:p>
                    <a:p>
                      <a:pPr indent="0" lvl="0" marL="0" rtl="0" algn="just">
                        <a:lnSpc>
                          <a:spcPct val="115833"/>
                        </a:lnSpc>
                        <a:spcBef>
                          <a:spcPts val="1200"/>
                        </a:spcBef>
                        <a:spcAft>
                          <a:spcPts val="800"/>
                        </a:spcAft>
                        <a:buNone/>
                      </a:pPr>
                      <a:br>
                        <a:rPr lang="en-US">
                          <a:latin typeface="Open Sans"/>
                          <a:ea typeface="Open Sans"/>
                          <a:cs typeface="Open Sans"/>
                          <a:sym typeface="Open Sans"/>
                        </a:rPr>
                      </a:br>
                      <a:endParaRPr>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858" name="Google Shape;1858;g31e3dac571a_0_1654"/>
          <p:cNvSpPr txBox="1"/>
          <p:nvPr/>
        </p:nvSpPr>
        <p:spPr>
          <a:xfrm>
            <a:off x="3190875" y="240295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br>
              <a:rPr lang="en-US" sz="1000">
                <a:latin typeface="Open Sans"/>
                <a:ea typeface="Open Sans"/>
                <a:cs typeface="Open Sans"/>
                <a:sym typeface="Open Sans"/>
              </a:rPr>
            </a:br>
            <a:endParaRPr/>
          </a:p>
        </p:txBody>
      </p:sp>
    </p:spTree>
  </p:cSld>
  <p:clrMapOvr>
    <a:masterClrMapping/>
  </p:clrMapOvr>
</p:sld>
</file>

<file path=ppt/slides/slide2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3" name="Shape 1863"/>
        <p:cNvGrpSpPr/>
        <p:nvPr/>
      </p:nvGrpSpPr>
      <p:grpSpPr>
        <a:xfrm>
          <a:off x="0" y="0"/>
          <a:ext cx="0" cy="0"/>
          <a:chOff x="0" y="0"/>
          <a:chExt cx="0" cy="0"/>
        </a:xfrm>
      </p:grpSpPr>
      <p:pic>
        <p:nvPicPr>
          <p:cNvPr id="1864" name="Google Shape;1864;g31e3dac571a_0_1665"/>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865" name="Google Shape;1865;g31e3dac571a_0_1665"/>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pic>
        <p:nvPicPr>
          <p:cNvPr descr="A diagram of a diagram of a legal system&#10;&#10;Description automatically generated with medium confidence" id="1866" name="Google Shape;1866;g31e3dac571a_0_1665"/>
          <p:cNvPicPr preferRelativeResize="0"/>
          <p:nvPr/>
        </p:nvPicPr>
        <p:blipFill>
          <a:blip r:embed="rId4">
            <a:alphaModFix/>
          </a:blip>
          <a:stretch>
            <a:fillRect/>
          </a:stretch>
        </p:blipFill>
        <p:spPr>
          <a:xfrm>
            <a:off x="4017125" y="2103175"/>
            <a:ext cx="3862000" cy="3633475"/>
          </a:xfrm>
          <a:prstGeom prst="rect">
            <a:avLst/>
          </a:prstGeom>
          <a:noFill/>
          <a:ln>
            <a:noFill/>
          </a:ln>
        </p:spPr>
      </p:pic>
    </p:spTree>
  </p:cSld>
  <p:clrMapOvr>
    <a:masterClrMapping/>
  </p:clrMapOvr>
</p:sld>
</file>

<file path=ppt/slides/slide2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71" name="Shape 1871"/>
        <p:cNvGrpSpPr/>
        <p:nvPr/>
      </p:nvGrpSpPr>
      <p:grpSpPr>
        <a:xfrm>
          <a:off x="0" y="0"/>
          <a:ext cx="0" cy="0"/>
          <a:chOff x="0" y="0"/>
          <a:chExt cx="0" cy="0"/>
        </a:xfrm>
      </p:grpSpPr>
      <p:pic>
        <p:nvPicPr>
          <p:cNvPr id="1872" name="Google Shape;1872;g31e3dac571a_0_1674"/>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873" name="Google Shape;1873;g31e3dac571a_0_1674"/>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874" name="Google Shape;1874;g31e3dac571a_0_1674"/>
          <p:cNvSpPr txBox="1"/>
          <p:nvPr/>
        </p:nvSpPr>
        <p:spPr>
          <a:xfrm>
            <a:off x="1014400" y="2366900"/>
            <a:ext cx="4190400" cy="28623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1: Defining or identifying the problem to be solved. </a:t>
            </a:r>
            <a:endParaRPr b="1" sz="1800">
              <a:solidFill>
                <a:schemeClr val="dk1"/>
              </a:solidFill>
              <a:latin typeface="Open Sans"/>
              <a:ea typeface="Open Sans"/>
              <a:cs typeface="Open Sans"/>
              <a:sym typeface="Open Sans"/>
            </a:endParaRPr>
          </a:p>
          <a:p>
            <a:pPr indent="-342900" lvl="0" marL="457200" rtl="0" algn="l">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This involves not only identifying the main problem (what needs to be changed), but also its underlying causes and consequences. The problem tree is the tool used for this analysis. </a:t>
            </a:r>
            <a:endParaRPr sz="2200"/>
          </a:p>
        </p:txBody>
      </p:sp>
      <p:pic>
        <p:nvPicPr>
          <p:cNvPr id="1875" name="Google Shape;1875;g31e3dac571a_0_1674"/>
          <p:cNvPicPr preferRelativeResize="0"/>
          <p:nvPr/>
        </p:nvPicPr>
        <p:blipFill>
          <a:blip r:embed="rId4">
            <a:alphaModFix/>
          </a:blip>
          <a:stretch>
            <a:fillRect/>
          </a:stretch>
        </p:blipFill>
        <p:spPr>
          <a:xfrm>
            <a:off x="6147674" y="2046125"/>
            <a:ext cx="5398126" cy="3590100"/>
          </a:xfrm>
          <a:prstGeom prst="rect">
            <a:avLst/>
          </a:prstGeom>
          <a:noFill/>
          <a:ln>
            <a:noFill/>
          </a:ln>
        </p:spPr>
      </p:pic>
    </p:spTree>
  </p:cSld>
  <p:clrMapOvr>
    <a:masterClrMapping/>
  </p:clrMapOvr>
</p:sld>
</file>

<file path=ppt/slides/slide2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0" name="Shape 1880"/>
        <p:cNvGrpSpPr/>
        <p:nvPr/>
      </p:nvGrpSpPr>
      <p:grpSpPr>
        <a:xfrm>
          <a:off x="0" y="0"/>
          <a:ext cx="0" cy="0"/>
          <a:chOff x="0" y="0"/>
          <a:chExt cx="0" cy="0"/>
        </a:xfrm>
      </p:grpSpPr>
      <p:pic>
        <p:nvPicPr>
          <p:cNvPr id="1881" name="Google Shape;1881;g31e3dac571a_0_1685"/>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882" name="Google Shape;1882;g31e3dac571a_0_1685"/>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883" name="Google Shape;1883;g31e3dac571a_0_1685"/>
          <p:cNvSpPr txBox="1"/>
          <p:nvPr/>
        </p:nvSpPr>
        <p:spPr>
          <a:xfrm>
            <a:off x="1014400" y="2366900"/>
            <a:ext cx="9054300" cy="23487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2: Gather contextual data. </a:t>
            </a:r>
            <a:endParaRPr b="1"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The problem to be solved is never isolated. It is part of a political, economic, cultural and other context, which we need to understand well. </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It would be difficult, if not impossible, to develop a realistic and achievable advocacy action without taking into account the context in which the problem is situated.</a:t>
            </a:r>
            <a:endParaRPr b="1" sz="1800">
              <a:solidFill>
                <a:schemeClr val="dk1"/>
              </a:solidFill>
              <a:latin typeface="Open Sans"/>
              <a:ea typeface="Open Sans"/>
              <a:cs typeface="Open Sans"/>
              <a:sym typeface="Open Sans"/>
            </a:endParaRPr>
          </a:p>
        </p:txBody>
      </p:sp>
    </p:spTree>
  </p:cSld>
  <p:clrMapOvr>
    <a:masterClrMapping/>
  </p:clrMapOvr>
</p:sld>
</file>

<file path=ppt/slides/slide2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8" name="Shape 1888"/>
        <p:cNvGrpSpPr/>
        <p:nvPr/>
      </p:nvGrpSpPr>
      <p:grpSpPr>
        <a:xfrm>
          <a:off x="0" y="0"/>
          <a:ext cx="0" cy="0"/>
          <a:chOff x="0" y="0"/>
          <a:chExt cx="0" cy="0"/>
        </a:xfrm>
      </p:grpSpPr>
      <p:pic>
        <p:nvPicPr>
          <p:cNvPr id="1889" name="Google Shape;1889;g31e3dac571a_0_1693"/>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890" name="Google Shape;1890;g31e3dac571a_0_1693"/>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891" name="Google Shape;1891;g31e3dac571a_0_1693"/>
          <p:cNvSpPr txBox="1"/>
          <p:nvPr/>
        </p:nvSpPr>
        <p:spPr>
          <a:xfrm>
            <a:off x="1014400" y="2366900"/>
            <a:ext cx="5205000" cy="42612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3: Defining objectives. </a:t>
            </a:r>
            <a:endParaRPr b="1"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An objective is what we want to achieve, what we want to see changed by the advocacy action we have initiated. </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It responds to the main problem and must be SMART in order to guide those carrying out the advocacy action.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 good objective clearly states what change is intended, by whom, to what extent and when. </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800">
              <a:solidFill>
                <a:schemeClr val="dk1"/>
              </a:solidFill>
              <a:latin typeface="Open Sans"/>
              <a:ea typeface="Open Sans"/>
              <a:cs typeface="Open Sans"/>
              <a:sym typeface="Open Sans"/>
            </a:endParaRPr>
          </a:p>
        </p:txBody>
      </p:sp>
      <p:graphicFrame>
        <p:nvGraphicFramePr>
          <p:cNvPr id="1892" name="Google Shape;1892;g31e3dac571a_0_1693"/>
          <p:cNvGraphicFramePr/>
          <p:nvPr/>
        </p:nvGraphicFramePr>
        <p:xfrm>
          <a:off x="6819675" y="2670350"/>
          <a:ext cx="3000000" cy="3000000"/>
        </p:xfrm>
        <a:graphic>
          <a:graphicData uri="http://schemas.openxmlformats.org/drawingml/2006/table">
            <a:tbl>
              <a:tblPr>
                <a:noFill/>
                <a:tableStyleId>{0020ECEF-A32C-41BF-881E-E9FD2788F6A1}</a:tableStyleId>
              </a:tblPr>
              <a:tblGrid>
                <a:gridCol w="387375"/>
                <a:gridCol w="4371775"/>
              </a:tblGrid>
              <a:tr h="697875">
                <a:tc>
                  <a:txBody>
                    <a:bodyPr/>
                    <a:lstStyle/>
                    <a:p>
                      <a:pPr indent="0" lvl="0" marL="0" rtl="0" algn="ctr">
                        <a:spcBef>
                          <a:spcPts val="0"/>
                        </a:spcBef>
                        <a:spcAft>
                          <a:spcPts val="0"/>
                        </a:spcAft>
                        <a:buNone/>
                      </a:pPr>
                      <a:r>
                        <a:rPr b="1" lang="en-US" sz="1500">
                          <a:latin typeface="Open Sans"/>
                          <a:ea typeface="Open Sans"/>
                          <a:cs typeface="Open Sans"/>
                          <a:sym typeface="Open Sans"/>
                        </a:rPr>
                        <a:t>S</a:t>
                      </a:r>
                      <a:endParaRPr b="1" sz="1500">
                        <a:latin typeface="Open Sans"/>
                        <a:ea typeface="Open Sans"/>
                        <a:cs typeface="Open Sans"/>
                        <a:sym typeface="Open Sans"/>
                      </a:endParaRPr>
                    </a:p>
                  </a:txBody>
                  <a:tcPr marT="63500" marB="63500" marR="63500" marL="63500" anchor="ctr">
                    <a:solidFill>
                      <a:srgbClr val="CAEDFB"/>
                    </a:solidFill>
                  </a:tcPr>
                </a:tc>
                <a:tc>
                  <a:txBody>
                    <a:bodyPr/>
                    <a:lstStyle/>
                    <a:p>
                      <a:pPr indent="0" lvl="0" marL="0" rtl="0" algn="l">
                        <a:spcBef>
                          <a:spcPts val="0"/>
                        </a:spcBef>
                        <a:spcAft>
                          <a:spcPts val="0"/>
                        </a:spcAft>
                        <a:buNone/>
                      </a:pPr>
                      <a:r>
                        <a:rPr b="1" lang="en-US" sz="1500">
                          <a:latin typeface="Open Sans"/>
                          <a:ea typeface="Open Sans"/>
                          <a:cs typeface="Open Sans"/>
                          <a:sym typeface="Open Sans"/>
                        </a:rPr>
                        <a:t>Specific: </a:t>
                      </a:r>
                      <a:r>
                        <a:rPr lang="en-US" sz="1500">
                          <a:latin typeface="Open Sans"/>
                          <a:ea typeface="Open Sans"/>
                          <a:cs typeface="Open Sans"/>
                          <a:sym typeface="Open Sans"/>
                        </a:rPr>
                        <a:t>Defined as precisely and concretely as possible as to what will be achieved, by whom, how, with what means, when, and why.</a:t>
                      </a:r>
                      <a:endParaRPr sz="1500">
                        <a:latin typeface="Open Sans"/>
                        <a:ea typeface="Open Sans"/>
                        <a:cs typeface="Open Sans"/>
                        <a:sym typeface="Open Sans"/>
                      </a:endParaRPr>
                    </a:p>
                  </a:txBody>
                  <a:tcPr marT="63500" marB="63500" marR="63500" marL="63500" anchor="ctr">
                    <a:solidFill>
                      <a:srgbClr val="CAEDFB"/>
                    </a:solidFill>
                  </a:tcPr>
                </a:tc>
              </a:tr>
              <a:tr h="521325">
                <a:tc>
                  <a:txBody>
                    <a:bodyPr/>
                    <a:lstStyle/>
                    <a:p>
                      <a:pPr indent="0" lvl="0" marL="0" rtl="0" algn="ctr">
                        <a:spcBef>
                          <a:spcPts val="0"/>
                        </a:spcBef>
                        <a:spcAft>
                          <a:spcPts val="0"/>
                        </a:spcAft>
                        <a:buNone/>
                      </a:pPr>
                      <a:r>
                        <a:rPr b="1" lang="en-US" sz="1500">
                          <a:latin typeface="Open Sans"/>
                          <a:ea typeface="Open Sans"/>
                          <a:cs typeface="Open Sans"/>
                          <a:sym typeface="Open Sans"/>
                        </a:rPr>
                        <a:t>M</a:t>
                      </a:r>
                      <a:endParaRPr b="1" sz="1500">
                        <a:latin typeface="Open Sans"/>
                        <a:ea typeface="Open Sans"/>
                        <a:cs typeface="Open Sans"/>
                        <a:sym typeface="Open Sans"/>
                      </a:endParaRPr>
                    </a:p>
                  </a:txBody>
                  <a:tcPr marT="63500" marB="63500" marR="63500" marL="63500" anchor="ctr">
                    <a:solidFill>
                      <a:srgbClr val="E8E8E8"/>
                    </a:solidFill>
                  </a:tcPr>
                </a:tc>
                <a:tc>
                  <a:txBody>
                    <a:bodyPr/>
                    <a:lstStyle/>
                    <a:p>
                      <a:pPr indent="0" lvl="0" marL="0" rtl="0" algn="l">
                        <a:spcBef>
                          <a:spcPts val="0"/>
                        </a:spcBef>
                        <a:spcAft>
                          <a:spcPts val="0"/>
                        </a:spcAft>
                        <a:buNone/>
                      </a:pPr>
                      <a:r>
                        <a:rPr b="1" lang="en-US" sz="1500">
                          <a:latin typeface="Open Sans"/>
                          <a:ea typeface="Open Sans"/>
                          <a:cs typeface="Open Sans"/>
                          <a:sym typeface="Open Sans"/>
                        </a:rPr>
                        <a:t>Measurable: </a:t>
                      </a:r>
                      <a:r>
                        <a:rPr lang="en-US" sz="1500">
                          <a:latin typeface="Open Sans"/>
                          <a:ea typeface="Open Sans"/>
                          <a:cs typeface="Open Sans"/>
                          <a:sym typeface="Open Sans"/>
                        </a:rPr>
                        <a:t>Not hidden behind words but whose quantity and quality can be measured and evaluated.</a:t>
                      </a:r>
                      <a:endParaRPr sz="1500">
                        <a:latin typeface="Open Sans"/>
                        <a:ea typeface="Open Sans"/>
                        <a:cs typeface="Open Sans"/>
                        <a:sym typeface="Open Sans"/>
                      </a:endParaRPr>
                    </a:p>
                  </a:txBody>
                  <a:tcPr marT="63500" marB="63500" marR="63500" marL="63500" anchor="ctr">
                    <a:solidFill>
                      <a:srgbClr val="E8E8E8"/>
                    </a:solidFill>
                  </a:tcPr>
                </a:tc>
              </a:tr>
              <a:tr h="521325">
                <a:tc>
                  <a:txBody>
                    <a:bodyPr/>
                    <a:lstStyle/>
                    <a:p>
                      <a:pPr indent="0" lvl="0" marL="0" rtl="0" algn="ctr">
                        <a:spcBef>
                          <a:spcPts val="0"/>
                        </a:spcBef>
                        <a:spcAft>
                          <a:spcPts val="0"/>
                        </a:spcAft>
                        <a:buNone/>
                      </a:pPr>
                      <a:r>
                        <a:rPr b="1" lang="en-US" sz="1500">
                          <a:latin typeface="Open Sans"/>
                          <a:ea typeface="Open Sans"/>
                          <a:cs typeface="Open Sans"/>
                          <a:sym typeface="Open Sans"/>
                        </a:rPr>
                        <a:t>A</a:t>
                      </a:r>
                      <a:endParaRPr b="1" sz="1500">
                        <a:latin typeface="Open Sans"/>
                        <a:ea typeface="Open Sans"/>
                        <a:cs typeface="Open Sans"/>
                        <a:sym typeface="Open Sans"/>
                      </a:endParaRPr>
                    </a:p>
                  </a:txBody>
                  <a:tcPr marT="63500" marB="63500" marR="63500" marL="63500" anchor="ctr">
                    <a:solidFill>
                      <a:srgbClr val="CAEDFB"/>
                    </a:solidFill>
                  </a:tcPr>
                </a:tc>
                <a:tc>
                  <a:txBody>
                    <a:bodyPr/>
                    <a:lstStyle/>
                    <a:p>
                      <a:pPr indent="0" lvl="0" marL="0" rtl="0" algn="l">
                        <a:spcBef>
                          <a:spcPts val="0"/>
                        </a:spcBef>
                        <a:spcAft>
                          <a:spcPts val="0"/>
                        </a:spcAft>
                        <a:buNone/>
                      </a:pPr>
                      <a:r>
                        <a:rPr b="1" lang="en-US" sz="1500">
                          <a:latin typeface="Open Sans"/>
                          <a:ea typeface="Open Sans"/>
                          <a:cs typeface="Open Sans"/>
                          <a:sym typeface="Open Sans"/>
                        </a:rPr>
                        <a:t>Achievable:</a:t>
                      </a:r>
                      <a:r>
                        <a:rPr lang="en-US" sz="1500">
                          <a:latin typeface="Open Sans"/>
                          <a:ea typeface="Open Sans"/>
                          <a:cs typeface="Open Sans"/>
                          <a:sym typeface="Open Sans"/>
                        </a:rPr>
                        <a:t> Objective that you are sure you can achieve, within the reach of the means available. </a:t>
                      </a:r>
                      <a:endParaRPr sz="1500">
                        <a:latin typeface="Open Sans"/>
                        <a:ea typeface="Open Sans"/>
                        <a:cs typeface="Open Sans"/>
                        <a:sym typeface="Open Sans"/>
                      </a:endParaRPr>
                    </a:p>
                  </a:txBody>
                  <a:tcPr marT="63500" marB="63500" marR="63500" marL="63500" anchor="ctr">
                    <a:solidFill>
                      <a:srgbClr val="CAEDFB"/>
                    </a:solidFill>
                  </a:tcPr>
                </a:tc>
              </a:tr>
              <a:tr h="697875">
                <a:tc>
                  <a:txBody>
                    <a:bodyPr/>
                    <a:lstStyle/>
                    <a:p>
                      <a:pPr indent="0" lvl="0" marL="0" rtl="0" algn="ctr">
                        <a:spcBef>
                          <a:spcPts val="0"/>
                        </a:spcBef>
                        <a:spcAft>
                          <a:spcPts val="0"/>
                        </a:spcAft>
                        <a:buNone/>
                      </a:pPr>
                      <a:r>
                        <a:rPr b="1" lang="en-US" sz="1500">
                          <a:latin typeface="Open Sans"/>
                          <a:ea typeface="Open Sans"/>
                          <a:cs typeface="Open Sans"/>
                          <a:sym typeface="Open Sans"/>
                        </a:rPr>
                        <a:t>R</a:t>
                      </a:r>
                      <a:endParaRPr b="1" sz="1500">
                        <a:latin typeface="Open Sans"/>
                        <a:ea typeface="Open Sans"/>
                        <a:cs typeface="Open Sans"/>
                        <a:sym typeface="Open Sans"/>
                      </a:endParaRPr>
                    </a:p>
                  </a:txBody>
                  <a:tcPr marT="63500" marB="63500" marR="63500" marL="63500" anchor="ctr">
                    <a:solidFill>
                      <a:srgbClr val="E8E8E8"/>
                    </a:solidFill>
                  </a:tcPr>
                </a:tc>
                <a:tc>
                  <a:txBody>
                    <a:bodyPr/>
                    <a:lstStyle/>
                    <a:p>
                      <a:pPr indent="0" lvl="0" marL="0" rtl="0" algn="l">
                        <a:spcBef>
                          <a:spcPts val="0"/>
                        </a:spcBef>
                        <a:spcAft>
                          <a:spcPts val="0"/>
                        </a:spcAft>
                        <a:buNone/>
                      </a:pPr>
                      <a:r>
                        <a:rPr b="1" lang="en-US" sz="1500">
                          <a:latin typeface="Open Sans"/>
                          <a:ea typeface="Open Sans"/>
                          <a:cs typeface="Open Sans"/>
                          <a:sym typeface="Open Sans"/>
                        </a:rPr>
                        <a:t>Realistic: </a:t>
                      </a:r>
                      <a:r>
                        <a:rPr lang="en-US" sz="1500">
                          <a:latin typeface="Open Sans"/>
                          <a:ea typeface="Open Sans"/>
                          <a:cs typeface="Open Sans"/>
                          <a:sym typeface="Open Sans"/>
                        </a:rPr>
                        <a:t>Check that there are the necessary resources (human, material, financial, etc.) to achieve the objective.</a:t>
                      </a:r>
                      <a:endParaRPr sz="1500">
                        <a:latin typeface="Open Sans"/>
                        <a:ea typeface="Open Sans"/>
                        <a:cs typeface="Open Sans"/>
                        <a:sym typeface="Open Sans"/>
                      </a:endParaRPr>
                    </a:p>
                  </a:txBody>
                  <a:tcPr marT="63500" marB="63500" marR="63500" marL="63500" anchor="ctr">
                    <a:solidFill>
                      <a:srgbClr val="E8E8E8"/>
                    </a:solidFill>
                  </a:tcPr>
                </a:tc>
              </a:tr>
              <a:tr h="344750">
                <a:tc>
                  <a:txBody>
                    <a:bodyPr/>
                    <a:lstStyle/>
                    <a:p>
                      <a:pPr indent="0" lvl="0" marL="0" rtl="0" algn="ctr">
                        <a:spcBef>
                          <a:spcPts val="0"/>
                        </a:spcBef>
                        <a:spcAft>
                          <a:spcPts val="0"/>
                        </a:spcAft>
                        <a:buNone/>
                      </a:pPr>
                      <a:r>
                        <a:rPr b="1" lang="en-US" sz="1500">
                          <a:latin typeface="Open Sans"/>
                          <a:ea typeface="Open Sans"/>
                          <a:cs typeface="Open Sans"/>
                          <a:sym typeface="Open Sans"/>
                        </a:rPr>
                        <a:t>T</a:t>
                      </a:r>
                      <a:endParaRPr b="1" sz="1500">
                        <a:latin typeface="Open Sans"/>
                        <a:ea typeface="Open Sans"/>
                        <a:cs typeface="Open Sans"/>
                        <a:sym typeface="Open Sans"/>
                      </a:endParaRPr>
                    </a:p>
                  </a:txBody>
                  <a:tcPr marT="63500" marB="63500" marR="63500" marL="63500" anchor="ctr">
                    <a:solidFill>
                      <a:srgbClr val="CAEDFB"/>
                    </a:solidFill>
                  </a:tcPr>
                </a:tc>
                <a:tc>
                  <a:txBody>
                    <a:bodyPr/>
                    <a:lstStyle/>
                    <a:p>
                      <a:pPr indent="0" lvl="0" marL="0" rtl="0" algn="l">
                        <a:spcBef>
                          <a:spcPts val="0"/>
                        </a:spcBef>
                        <a:spcAft>
                          <a:spcPts val="0"/>
                        </a:spcAft>
                        <a:buNone/>
                      </a:pPr>
                      <a:r>
                        <a:rPr b="1" lang="en-US" sz="1500">
                          <a:latin typeface="Open Sans"/>
                          <a:ea typeface="Open Sans"/>
                          <a:cs typeface="Open Sans"/>
                          <a:sym typeface="Open Sans"/>
                        </a:rPr>
                        <a:t>Temporal: </a:t>
                      </a:r>
                      <a:r>
                        <a:rPr lang="en-US" sz="1500">
                          <a:latin typeface="Open Sans"/>
                          <a:ea typeface="Open Sans"/>
                          <a:cs typeface="Open Sans"/>
                          <a:sym typeface="Open Sans"/>
                        </a:rPr>
                        <a:t>Defined and time-limited.</a:t>
                      </a:r>
                      <a:endParaRPr sz="1500">
                        <a:latin typeface="Open Sans"/>
                        <a:ea typeface="Open Sans"/>
                        <a:cs typeface="Open Sans"/>
                        <a:sym typeface="Open Sans"/>
                      </a:endParaRPr>
                    </a:p>
                  </a:txBody>
                  <a:tcPr marT="63500" marB="63500" marR="63500" marL="63500" anchor="ctr">
                    <a:solidFill>
                      <a:srgbClr val="CAEDFB"/>
                    </a:solidFill>
                  </a:tcPr>
                </a:tc>
              </a:tr>
            </a:tbl>
          </a:graphicData>
        </a:graphic>
      </p:graphicFrame>
    </p:spTree>
  </p:cSld>
  <p:clrMapOvr>
    <a:masterClrMapping/>
  </p:clrMapOvr>
</p:sld>
</file>

<file path=ppt/slides/slide2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7" name="Shape 1897"/>
        <p:cNvGrpSpPr/>
        <p:nvPr/>
      </p:nvGrpSpPr>
      <p:grpSpPr>
        <a:xfrm>
          <a:off x="0" y="0"/>
          <a:ext cx="0" cy="0"/>
          <a:chOff x="0" y="0"/>
          <a:chExt cx="0" cy="0"/>
        </a:xfrm>
      </p:grpSpPr>
      <p:pic>
        <p:nvPicPr>
          <p:cNvPr id="1898" name="Google Shape;1898;g31e3dac571a_0_1702"/>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899" name="Google Shape;1899;g31e3dac571a_0_1702"/>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900" name="Google Shape;1900;g31e3dac571a_0_1702"/>
          <p:cNvSpPr txBox="1"/>
          <p:nvPr/>
        </p:nvSpPr>
        <p:spPr>
          <a:xfrm>
            <a:off x="1014400" y="2366900"/>
            <a:ext cx="9054300" cy="36450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4: Identify advocacy targets. </a:t>
            </a:r>
            <a:r>
              <a:rPr lang="en-US" sz="1800">
                <a:solidFill>
                  <a:schemeClr val="dk1"/>
                </a:solidFill>
                <a:latin typeface="Open Sans"/>
                <a:ea typeface="Open Sans"/>
                <a:cs typeface="Open Sans"/>
                <a:sym typeface="Open Sans"/>
              </a:rPr>
              <a:t>There are three types of advocacy target:</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Primary targets: The person(s) who has/have the authority to produce the desired change(s).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Secondary targets: who have the ability to influence the primary targets, especially when it is difficult or impossible to reach the primary targets. They can be friends, family members, advisors, religious leaders (moral authority), and even mediators.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Primary stakeholders: those affected by the identified problem(s).</a:t>
            </a:r>
            <a:endParaRPr sz="18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1800">
              <a:solidFill>
                <a:schemeClr val="dk1"/>
              </a:solidFill>
              <a:latin typeface="Open Sans"/>
              <a:ea typeface="Open Sans"/>
              <a:cs typeface="Open Sans"/>
              <a:sym typeface="Open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7" name="Shape 277"/>
        <p:cNvGrpSpPr/>
        <p:nvPr/>
      </p:nvGrpSpPr>
      <p:grpSpPr>
        <a:xfrm>
          <a:off x="0" y="0"/>
          <a:ext cx="0" cy="0"/>
          <a:chOff x="0" y="0"/>
          <a:chExt cx="0" cy="0"/>
        </a:xfrm>
      </p:grpSpPr>
      <p:sp>
        <p:nvSpPr>
          <p:cNvPr id="278" name="Google Shape;278;g31e3dac571a_0_178"/>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279" name="Google Shape;279;g31e3dac571a_0_17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80" name="Google Shape;280;g31e3dac571a_0_178"/>
          <p:cNvSpPr txBox="1"/>
          <p:nvPr/>
        </p:nvSpPr>
        <p:spPr>
          <a:xfrm>
            <a:off x="925900" y="2557650"/>
            <a:ext cx="9123900" cy="15897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0"/>
              </a:spcBef>
              <a:spcAft>
                <a:spcPts val="0"/>
              </a:spcAft>
              <a:buNone/>
            </a:pPr>
            <a:r>
              <a:rPr lang="en-US" sz="2300">
                <a:solidFill>
                  <a:schemeClr val="dk1"/>
                </a:solidFill>
                <a:latin typeface="Open Sans"/>
                <a:ea typeface="Open Sans"/>
                <a:cs typeface="Open Sans"/>
                <a:sym typeface="Open Sans"/>
              </a:rPr>
              <a:t>You will receive a </a:t>
            </a:r>
            <a:r>
              <a:rPr b="1" lang="en-US" sz="2300">
                <a:solidFill>
                  <a:schemeClr val="dk1"/>
                </a:solidFill>
                <a:latin typeface="Open Sans"/>
                <a:ea typeface="Open Sans"/>
                <a:cs typeface="Open Sans"/>
                <a:sym typeface="Open Sans"/>
              </a:rPr>
              <a:t>case study</a:t>
            </a:r>
            <a:r>
              <a:rPr lang="en-US" sz="2300">
                <a:solidFill>
                  <a:schemeClr val="dk1"/>
                </a:solidFill>
                <a:latin typeface="Open Sans"/>
                <a:ea typeface="Open Sans"/>
                <a:cs typeface="Open Sans"/>
                <a:sym typeface="Open Sans"/>
              </a:rPr>
              <a:t> and work together to</a:t>
            </a:r>
            <a:r>
              <a:rPr b="1" lang="en-US" sz="2300">
                <a:solidFill>
                  <a:schemeClr val="dk1"/>
                </a:solidFill>
                <a:latin typeface="Open Sans"/>
                <a:ea typeface="Open Sans"/>
                <a:cs typeface="Open Sans"/>
                <a:sym typeface="Open Sans"/>
              </a:rPr>
              <a:t> identify the aspects of the Conflict Hippo and complete the worksheet.</a:t>
            </a:r>
            <a:endParaRPr b="1" sz="2300">
              <a:solidFill>
                <a:schemeClr val="dk1"/>
              </a:solidFill>
              <a:latin typeface="Open Sans"/>
              <a:ea typeface="Open Sans"/>
              <a:cs typeface="Open Sans"/>
              <a:sym typeface="Open Sans"/>
            </a:endParaRPr>
          </a:p>
          <a:p>
            <a:pPr indent="0" lvl="0" marL="0" rtl="0" algn="l">
              <a:lnSpc>
                <a:spcPct val="115833"/>
              </a:lnSpc>
              <a:spcBef>
                <a:spcPts val="1200"/>
              </a:spcBef>
              <a:spcAft>
                <a:spcPts val="800"/>
              </a:spcAft>
              <a:buNone/>
            </a:pPr>
            <a:r>
              <a:t/>
            </a:r>
            <a:endParaRPr b="1" sz="2800">
              <a:solidFill>
                <a:schemeClr val="dk1"/>
              </a:solidFill>
              <a:latin typeface="Open Sans"/>
              <a:ea typeface="Open Sans"/>
              <a:cs typeface="Open Sans"/>
              <a:sym typeface="Open Sans"/>
            </a:endParaRPr>
          </a:p>
        </p:txBody>
      </p:sp>
      <p:sp>
        <p:nvSpPr>
          <p:cNvPr id="281" name="Google Shape;281;g31e3dac571a_0_178"/>
          <p:cNvSpPr txBox="1"/>
          <p:nvPr/>
        </p:nvSpPr>
        <p:spPr>
          <a:xfrm>
            <a:off x="925899" y="576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2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5" name="Shape 1905"/>
        <p:cNvGrpSpPr/>
        <p:nvPr/>
      </p:nvGrpSpPr>
      <p:grpSpPr>
        <a:xfrm>
          <a:off x="0" y="0"/>
          <a:ext cx="0" cy="0"/>
          <a:chOff x="0" y="0"/>
          <a:chExt cx="0" cy="0"/>
        </a:xfrm>
      </p:grpSpPr>
      <p:pic>
        <p:nvPicPr>
          <p:cNvPr id="1906" name="Google Shape;1906;g31e3dac571a_0_1709"/>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07" name="Google Shape;1907;g31e3dac571a_0_1709"/>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908" name="Google Shape;1908;g31e3dac571a_0_1709"/>
          <p:cNvSpPr txBox="1"/>
          <p:nvPr/>
        </p:nvSpPr>
        <p:spPr>
          <a:xfrm>
            <a:off x="1014400" y="2366900"/>
            <a:ext cx="9054300" cy="28233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5: Develop key advocacy message(s). </a:t>
            </a:r>
            <a:endParaRPr b="1"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The advocacy message is a clear and convincing statement of the purpose of advocacy. </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It tells the target what it is being asked to do, why it is being asked to do it, and what positive impact the action will have.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1000"/>
              </a:spcAft>
              <a:buClr>
                <a:schemeClr val="dk1"/>
              </a:buClr>
              <a:buSzPts val="1800"/>
              <a:buFont typeface="Open Sans"/>
              <a:buChar char="●"/>
            </a:pPr>
            <a:r>
              <a:rPr lang="en-US" sz="1800">
                <a:solidFill>
                  <a:schemeClr val="dk1"/>
                </a:solidFill>
                <a:latin typeface="Open Sans"/>
                <a:ea typeface="Open Sans"/>
                <a:cs typeface="Open Sans"/>
                <a:sym typeface="Open Sans"/>
              </a:rPr>
              <a:t>An advocacy message can take many forms: letters, brochures and leaflets, radio or television broadcasts, press releases, banners, etc.</a:t>
            </a:r>
            <a:endParaRPr b="1" sz="2600">
              <a:solidFill>
                <a:schemeClr val="dk1"/>
              </a:solidFill>
              <a:latin typeface="Open Sans"/>
              <a:ea typeface="Open Sans"/>
              <a:cs typeface="Open Sans"/>
              <a:sym typeface="Open Sans"/>
            </a:endParaRPr>
          </a:p>
        </p:txBody>
      </p:sp>
    </p:spTree>
  </p:cSld>
  <p:clrMapOvr>
    <a:masterClrMapping/>
  </p:clrMapOvr>
</p:sld>
</file>

<file path=ppt/slides/slide2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3" name="Shape 1913"/>
        <p:cNvGrpSpPr/>
        <p:nvPr/>
      </p:nvGrpSpPr>
      <p:grpSpPr>
        <a:xfrm>
          <a:off x="0" y="0"/>
          <a:ext cx="0" cy="0"/>
          <a:chOff x="0" y="0"/>
          <a:chExt cx="0" cy="0"/>
        </a:xfrm>
      </p:grpSpPr>
      <p:pic>
        <p:nvPicPr>
          <p:cNvPr id="1914" name="Google Shape;1914;g31e3dac571a_0_1716"/>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15" name="Google Shape;1915;g31e3dac571a_0_1716"/>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916" name="Google Shape;1916;g31e3dac571a_0_1716"/>
          <p:cNvSpPr txBox="1"/>
          <p:nvPr/>
        </p:nvSpPr>
        <p:spPr>
          <a:xfrm>
            <a:off x="1014400" y="2366900"/>
            <a:ext cx="9054300" cy="26694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6: Mobilizing resources. </a:t>
            </a:r>
            <a:endParaRPr b="1"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To carry out a successful advocacy campaign, it is essential to know what capacities exist, what financial and human resources are available, and what potential sources of funds are available to finance the advocacy action. </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With all this information, it will be easier to develop a budget that takes into account available funds, workforce, in-kind contributions, supplies and equipment.</a:t>
            </a:r>
            <a:endParaRPr b="1" sz="2600">
              <a:solidFill>
                <a:schemeClr val="dk1"/>
              </a:solidFill>
              <a:latin typeface="Open Sans"/>
              <a:ea typeface="Open Sans"/>
              <a:cs typeface="Open Sans"/>
              <a:sym typeface="Open Sans"/>
            </a:endParaRPr>
          </a:p>
        </p:txBody>
      </p:sp>
    </p:spTree>
  </p:cSld>
  <p:clrMapOvr>
    <a:masterClrMapping/>
  </p:clrMapOvr>
</p:sld>
</file>

<file path=ppt/slides/slide2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1" name="Shape 1921"/>
        <p:cNvGrpSpPr/>
        <p:nvPr/>
      </p:nvGrpSpPr>
      <p:grpSpPr>
        <a:xfrm>
          <a:off x="0" y="0"/>
          <a:ext cx="0" cy="0"/>
          <a:chOff x="0" y="0"/>
          <a:chExt cx="0" cy="0"/>
        </a:xfrm>
      </p:grpSpPr>
      <p:pic>
        <p:nvPicPr>
          <p:cNvPr id="1922" name="Google Shape;1922;g31e3dac571a_0_1723"/>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23" name="Google Shape;1923;g31e3dac571a_0_1723"/>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924" name="Google Shape;1924;g31e3dac571a_0_1723"/>
          <p:cNvSpPr txBox="1"/>
          <p:nvPr/>
        </p:nvSpPr>
        <p:spPr>
          <a:xfrm>
            <a:off x="1014400" y="2366900"/>
            <a:ext cx="9054300" cy="20277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7:  Action plan and implementation.</a:t>
            </a:r>
            <a:r>
              <a:rPr lang="en-US" sz="1800">
                <a:solidFill>
                  <a:schemeClr val="dk1"/>
                </a:solidFill>
                <a:latin typeface="Open Sans"/>
                <a:ea typeface="Open Sans"/>
                <a:cs typeface="Open Sans"/>
                <a:sym typeface="Open Sans"/>
              </a:rPr>
              <a:t>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Advocacy activities are developed and implemented.</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 logical framework can be developed to help visualize the relationship between advocacy objectives, the activities that contribute to their achievement, and indicators to measure the achievement of objectives.  </a:t>
            </a:r>
            <a:endParaRPr b="1" sz="2600">
              <a:solidFill>
                <a:schemeClr val="dk1"/>
              </a:solidFill>
              <a:latin typeface="Open Sans"/>
              <a:ea typeface="Open Sans"/>
              <a:cs typeface="Open Sans"/>
              <a:sym typeface="Open Sans"/>
            </a:endParaRPr>
          </a:p>
        </p:txBody>
      </p:sp>
    </p:spTree>
  </p:cSld>
  <p:clrMapOvr>
    <a:masterClrMapping/>
  </p:clrMapOvr>
</p:sld>
</file>

<file path=ppt/slides/slide2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29" name="Shape 1929"/>
        <p:cNvGrpSpPr/>
        <p:nvPr/>
      </p:nvGrpSpPr>
      <p:grpSpPr>
        <a:xfrm>
          <a:off x="0" y="0"/>
          <a:ext cx="0" cy="0"/>
          <a:chOff x="0" y="0"/>
          <a:chExt cx="0" cy="0"/>
        </a:xfrm>
      </p:grpSpPr>
      <p:pic>
        <p:nvPicPr>
          <p:cNvPr id="1930" name="Google Shape;1930;g31e3dac571a_0_1730"/>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31" name="Google Shape;1931;g31e3dac571a_0_1730"/>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Advocacy Cycle</a:t>
            </a:r>
            <a:endParaRPr b="1" sz="3870">
              <a:latin typeface="Open Sans"/>
              <a:ea typeface="Open Sans"/>
              <a:cs typeface="Open Sans"/>
              <a:sym typeface="Open Sans"/>
            </a:endParaRPr>
          </a:p>
        </p:txBody>
      </p:sp>
      <p:sp>
        <p:nvSpPr>
          <p:cNvPr id="1932" name="Google Shape;1932;g31e3dac571a_0_1730"/>
          <p:cNvSpPr txBox="1"/>
          <p:nvPr/>
        </p:nvSpPr>
        <p:spPr>
          <a:xfrm>
            <a:off x="1014400" y="2366900"/>
            <a:ext cx="9054300" cy="25026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800">
                <a:solidFill>
                  <a:schemeClr val="dk1"/>
                </a:solidFill>
                <a:latin typeface="Open Sans"/>
                <a:ea typeface="Open Sans"/>
                <a:cs typeface="Open Sans"/>
                <a:sym typeface="Open Sans"/>
              </a:rPr>
              <a:t>Step 8: Evaluation. </a:t>
            </a:r>
            <a:endParaRPr b="1"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At the end of an advocacy action, the extent to which the advocacy objective(s) has (have) been achieved is assessed. </a:t>
            </a:r>
            <a:endParaRPr sz="1800">
              <a:solidFill>
                <a:schemeClr val="dk1"/>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The change achieved in relation to the objectives set is measured.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1000"/>
              </a:spcAft>
              <a:buClr>
                <a:schemeClr val="dk1"/>
              </a:buClr>
              <a:buSzPts val="1800"/>
              <a:buFont typeface="Open Sans"/>
              <a:buChar char="●"/>
            </a:pPr>
            <a:r>
              <a:rPr lang="en-US" sz="1800">
                <a:solidFill>
                  <a:schemeClr val="dk1"/>
                </a:solidFill>
                <a:latin typeface="Open Sans"/>
                <a:ea typeface="Open Sans"/>
                <a:cs typeface="Open Sans"/>
                <a:sym typeface="Open Sans"/>
              </a:rPr>
              <a:t>This step provides an opportunity to reflect on how to improve the capacity of the action.</a:t>
            </a:r>
            <a:endParaRPr b="1" sz="2600">
              <a:solidFill>
                <a:schemeClr val="dk1"/>
              </a:solidFill>
              <a:latin typeface="Open Sans"/>
              <a:ea typeface="Open Sans"/>
              <a:cs typeface="Open Sans"/>
              <a:sym typeface="Open Sans"/>
            </a:endParaRPr>
          </a:p>
        </p:txBody>
      </p:sp>
    </p:spTree>
  </p:cSld>
  <p:clrMapOvr>
    <a:masterClrMapping/>
  </p:clrMapOvr>
</p:sld>
</file>

<file path=ppt/slides/slide2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37" name="Shape 1937"/>
        <p:cNvGrpSpPr/>
        <p:nvPr/>
      </p:nvGrpSpPr>
      <p:grpSpPr>
        <a:xfrm>
          <a:off x="0" y="0"/>
          <a:ext cx="0" cy="0"/>
          <a:chOff x="0" y="0"/>
          <a:chExt cx="0" cy="0"/>
        </a:xfrm>
      </p:grpSpPr>
      <p:pic>
        <p:nvPicPr>
          <p:cNvPr id="1938" name="Google Shape;1938;g31e3dac571a_0_1737"/>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1939" name="Google Shape;1939;g31e3dac571a_0_1737"/>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a:t>
            </a:r>
            <a:endParaRPr b="1" sz="3852">
              <a:solidFill>
                <a:schemeClr val="dk1"/>
              </a:solidFill>
              <a:latin typeface="Open Sans"/>
              <a:ea typeface="Open Sans"/>
              <a:cs typeface="Open Sans"/>
              <a:sym typeface="Open Sans"/>
            </a:endParaRPr>
          </a:p>
        </p:txBody>
      </p:sp>
      <p:graphicFrame>
        <p:nvGraphicFramePr>
          <p:cNvPr id="1940" name="Google Shape;1940;g31e3dac571a_0_1737"/>
          <p:cNvGraphicFramePr/>
          <p:nvPr/>
        </p:nvGraphicFramePr>
        <p:xfrm>
          <a:off x="1311100" y="4279325"/>
          <a:ext cx="3000000" cy="3000000"/>
        </p:xfrm>
        <a:graphic>
          <a:graphicData uri="http://schemas.openxmlformats.org/drawingml/2006/table">
            <a:tbl>
              <a:tblPr bandRow="1">
                <a:noFill/>
                <a:tableStyleId>{0A1D01C9-99D7-4F34-AD5D-4141390A42CA}</a:tableStyleId>
              </a:tblPr>
              <a:tblGrid>
                <a:gridCol w="1908175"/>
                <a:gridCol w="2126225"/>
                <a:gridCol w="2276150"/>
                <a:gridCol w="2412450"/>
              </a:tblGrid>
              <a:tr h="698825">
                <a:tc>
                  <a:txBody>
                    <a:bodyPr/>
                    <a:lstStyle/>
                    <a:p>
                      <a:pPr indent="0" lvl="0" marL="0" rtl="0" algn="ctr">
                        <a:lnSpc>
                          <a:spcPct val="115833"/>
                        </a:lnSpc>
                        <a:spcBef>
                          <a:spcPts val="0"/>
                        </a:spcBef>
                        <a:spcAft>
                          <a:spcPts val="0"/>
                        </a:spcAft>
                        <a:buNone/>
                      </a:pPr>
                      <a:r>
                        <a:rPr b="1" lang="en-US" sz="1700">
                          <a:solidFill>
                            <a:srgbClr val="FFFFFF"/>
                          </a:solidFill>
                          <a:latin typeface="Open Sans"/>
                          <a:ea typeface="Open Sans"/>
                          <a:cs typeface="Open Sans"/>
                          <a:sym typeface="Open Sans"/>
                        </a:rPr>
                        <a:t>Problem</a:t>
                      </a:r>
                      <a:endParaRPr b="1" sz="1700">
                        <a:solidFill>
                          <a:srgbClr val="FFFFFF"/>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3D74"/>
                    </a:solidFill>
                  </a:tcPr>
                </a:tc>
                <a:tc>
                  <a:txBody>
                    <a:bodyPr/>
                    <a:lstStyle/>
                    <a:p>
                      <a:pPr indent="0" lvl="0" marL="0" rtl="0" algn="ctr">
                        <a:lnSpc>
                          <a:spcPct val="115833"/>
                        </a:lnSpc>
                        <a:spcBef>
                          <a:spcPts val="0"/>
                        </a:spcBef>
                        <a:spcAft>
                          <a:spcPts val="0"/>
                        </a:spcAft>
                        <a:buNone/>
                      </a:pPr>
                      <a:r>
                        <a:rPr b="1" lang="en-US" sz="1700">
                          <a:solidFill>
                            <a:srgbClr val="FFFFFF"/>
                          </a:solidFill>
                          <a:latin typeface="Open Sans"/>
                          <a:ea typeface="Open Sans"/>
                          <a:cs typeface="Open Sans"/>
                          <a:sym typeface="Open Sans"/>
                        </a:rPr>
                        <a:t>Causes</a:t>
                      </a:r>
                      <a:endParaRPr b="1" sz="1700">
                        <a:solidFill>
                          <a:srgbClr val="FFFFFF"/>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3D74"/>
                    </a:solidFill>
                  </a:tcPr>
                </a:tc>
                <a:tc>
                  <a:txBody>
                    <a:bodyPr/>
                    <a:lstStyle/>
                    <a:p>
                      <a:pPr indent="0" lvl="0" marL="0" rtl="0" algn="ctr">
                        <a:lnSpc>
                          <a:spcPct val="115833"/>
                        </a:lnSpc>
                        <a:spcBef>
                          <a:spcPts val="0"/>
                        </a:spcBef>
                        <a:spcAft>
                          <a:spcPts val="0"/>
                        </a:spcAft>
                        <a:buNone/>
                      </a:pPr>
                      <a:r>
                        <a:rPr b="1" lang="en-US" sz="1700">
                          <a:solidFill>
                            <a:srgbClr val="FFFFFF"/>
                          </a:solidFill>
                          <a:latin typeface="Open Sans"/>
                          <a:ea typeface="Open Sans"/>
                          <a:cs typeface="Open Sans"/>
                          <a:sym typeface="Open Sans"/>
                        </a:rPr>
                        <a:t>Consequences</a:t>
                      </a:r>
                      <a:endParaRPr b="1" sz="1700">
                        <a:solidFill>
                          <a:srgbClr val="FFFFFF"/>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3D74"/>
                    </a:solidFill>
                  </a:tcPr>
                </a:tc>
                <a:tc>
                  <a:txBody>
                    <a:bodyPr/>
                    <a:lstStyle/>
                    <a:p>
                      <a:pPr indent="0" lvl="0" marL="0" rtl="0" algn="ctr">
                        <a:lnSpc>
                          <a:spcPct val="115833"/>
                        </a:lnSpc>
                        <a:spcBef>
                          <a:spcPts val="0"/>
                        </a:spcBef>
                        <a:spcAft>
                          <a:spcPts val="0"/>
                        </a:spcAft>
                        <a:buNone/>
                      </a:pPr>
                      <a:r>
                        <a:rPr b="1" lang="en-US" sz="1700">
                          <a:solidFill>
                            <a:srgbClr val="FFFFFF"/>
                          </a:solidFill>
                          <a:latin typeface="Open Sans"/>
                          <a:ea typeface="Open Sans"/>
                          <a:cs typeface="Open Sans"/>
                          <a:sym typeface="Open Sans"/>
                        </a:rPr>
                        <a:t>Implication for Advocacy</a:t>
                      </a:r>
                      <a:endParaRPr b="1" sz="1700">
                        <a:solidFill>
                          <a:srgbClr val="FFFFFF"/>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solidFill>
                      <a:srgbClr val="003D74"/>
                    </a:solidFill>
                  </a:tcPr>
                </a:tc>
              </a:tr>
              <a:tr h="675800">
                <a:tc>
                  <a:txBody>
                    <a:bodyPr/>
                    <a:lstStyle/>
                    <a:p>
                      <a:pPr indent="0" lvl="0" marL="0" rtl="0" algn="just">
                        <a:lnSpc>
                          <a:spcPct val="115833"/>
                        </a:lnSpc>
                        <a:spcBef>
                          <a:spcPts val="1200"/>
                        </a:spcBef>
                        <a:spcAft>
                          <a:spcPts val="800"/>
                        </a:spcAft>
                        <a:buNone/>
                      </a:pPr>
                      <a:r>
                        <a:t/>
                      </a:r>
                      <a:endParaRPr sz="10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833"/>
                        </a:lnSpc>
                        <a:spcBef>
                          <a:spcPts val="1200"/>
                        </a:spcBef>
                        <a:spcAft>
                          <a:spcPts val="800"/>
                        </a:spcAft>
                        <a:buNone/>
                      </a:pPr>
                      <a:r>
                        <a:t/>
                      </a:r>
                      <a:endParaRPr sz="10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833"/>
                        </a:lnSpc>
                        <a:spcBef>
                          <a:spcPts val="1200"/>
                        </a:spcBef>
                        <a:spcAft>
                          <a:spcPts val="800"/>
                        </a:spcAft>
                        <a:buNone/>
                      </a:pPr>
                      <a:r>
                        <a:t/>
                      </a:r>
                      <a:endParaRPr sz="10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just">
                        <a:lnSpc>
                          <a:spcPct val="115833"/>
                        </a:lnSpc>
                        <a:spcBef>
                          <a:spcPts val="1200"/>
                        </a:spcBef>
                        <a:spcAft>
                          <a:spcPts val="800"/>
                        </a:spcAft>
                        <a:buNone/>
                      </a:pPr>
                      <a:r>
                        <a:t/>
                      </a:r>
                      <a:endParaRPr sz="10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
        <p:nvSpPr>
          <p:cNvPr id="1941" name="Google Shape;1941;g31e3dac571a_0_1737"/>
          <p:cNvSpPr txBox="1"/>
          <p:nvPr/>
        </p:nvSpPr>
        <p:spPr>
          <a:xfrm>
            <a:off x="987050" y="2589450"/>
            <a:ext cx="9371100" cy="18165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800"/>
              </a:spcAft>
              <a:buNone/>
            </a:pPr>
            <a:r>
              <a:rPr lang="en-US" sz="1800">
                <a:latin typeface="Open Sans"/>
                <a:ea typeface="Open Sans"/>
                <a:cs typeface="Open Sans"/>
                <a:sym typeface="Open Sans"/>
              </a:rPr>
              <a:t>T</a:t>
            </a:r>
            <a:r>
              <a:rPr lang="en-US" sz="1800">
                <a:latin typeface="Open Sans"/>
                <a:ea typeface="Open Sans"/>
                <a:cs typeface="Open Sans"/>
                <a:sym typeface="Open Sans"/>
              </a:rPr>
              <a:t>hink critically about a problem you have observed in you community that could benefit from advocacy efforts. Analyze the chosen community problem using this table:</a:t>
            </a:r>
            <a:endParaRPr sz="1800">
              <a:latin typeface="Open Sans"/>
              <a:ea typeface="Open Sans"/>
              <a:cs typeface="Open Sans"/>
              <a:sym typeface="Open Sans"/>
            </a:endParaRPr>
          </a:p>
        </p:txBody>
      </p:sp>
    </p:spTree>
  </p:cSld>
  <p:clrMapOvr>
    <a:masterClrMapping/>
  </p:clrMapOvr>
</p:sld>
</file>

<file path=ppt/slides/slide2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6" name="Shape 1946"/>
        <p:cNvGrpSpPr/>
        <p:nvPr/>
      </p:nvGrpSpPr>
      <p:grpSpPr>
        <a:xfrm>
          <a:off x="0" y="0"/>
          <a:ext cx="0" cy="0"/>
          <a:chOff x="0" y="0"/>
          <a:chExt cx="0" cy="0"/>
        </a:xfrm>
      </p:grpSpPr>
      <p:pic>
        <p:nvPicPr>
          <p:cNvPr id="1947" name="Google Shape;1947;g31e3dac571a_0_1748"/>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48" name="Google Shape;1948;g31e3dac571a_0_1748"/>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Reflection</a:t>
            </a:r>
            <a:endParaRPr b="1" sz="3870">
              <a:latin typeface="Open Sans"/>
              <a:ea typeface="Open Sans"/>
              <a:cs typeface="Open Sans"/>
              <a:sym typeface="Open Sans"/>
            </a:endParaRPr>
          </a:p>
        </p:txBody>
      </p:sp>
      <p:sp>
        <p:nvSpPr>
          <p:cNvPr id="1949" name="Google Shape;1949;g31e3dac571a_0_1748"/>
          <p:cNvSpPr txBox="1"/>
          <p:nvPr/>
        </p:nvSpPr>
        <p:spPr>
          <a:xfrm>
            <a:off x="1014400" y="2366900"/>
            <a:ext cx="9054300" cy="2849100"/>
          </a:xfrm>
          <a:prstGeom prst="rect">
            <a:avLst/>
          </a:prstGeom>
          <a:noFill/>
          <a:ln>
            <a:noFill/>
          </a:ln>
        </p:spPr>
        <p:txBody>
          <a:bodyPr anchorCtr="0" anchor="t" bIns="91425" lIns="91425" spcFirstLastPara="1" rIns="91425" wrap="square" tIns="91425">
            <a:spAutoFit/>
          </a:bodyPr>
          <a:lstStyle/>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What were the common themes or recurring issues identified during the problem analysis?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Were there any surprising insights gained from the analysis?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does understanding the causes and consequences of the problem help in formulating effective advocacy strategies?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800"/>
              </a:spcAft>
              <a:buClr>
                <a:schemeClr val="dk1"/>
              </a:buClr>
              <a:buSzPts val="1800"/>
              <a:buFont typeface="Open Sans"/>
              <a:buChar char="●"/>
            </a:pPr>
            <a:r>
              <a:rPr lang="en-US" sz="1800">
                <a:solidFill>
                  <a:schemeClr val="dk1"/>
                </a:solidFill>
                <a:latin typeface="Open Sans"/>
                <a:ea typeface="Open Sans"/>
                <a:cs typeface="Open Sans"/>
                <a:sym typeface="Open Sans"/>
              </a:rPr>
              <a:t>What role does stakeholder engagement play in addressing the community issue through advocacy?</a:t>
            </a:r>
            <a:endParaRPr b="1" sz="2600">
              <a:solidFill>
                <a:schemeClr val="dk1"/>
              </a:solidFill>
              <a:latin typeface="Open Sans"/>
              <a:ea typeface="Open Sans"/>
              <a:cs typeface="Open Sans"/>
              <a:sym typeface="Open Sans"/>
            </a:endParaRPr>
          </a:p>
        </p:txBody>
      </p:sp>
    </p:spTree>
  </p:cSld>
  <p:clrMapOvr>
    <a:masterClrMapping/>
  </p:clrMapOvr>
</p:sld>
</file>

<file path=ppt/slides/slide2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4" name="Shape 1954"/>
        <p:cNvGrpSpPr/>
        <p:nvPr/>
      </p:nvGrpSpPr>
      <p:grpSpPr>
        <a:xfrm>
          <a:off x="0" y="0"/>
          <a:ext cx="0" cy="0"/>
          <a:chOff x="0" y="0"/>
          <a:chExt cx="0" cy="0"/>
        </a:xfrm>
      </p:grpSpPr>
      <p:pic>
        <p:nvPicPr>
          <p:cNvPr id="1955" name="Google Shape;1955;g31e3dac571a_0_1755"/>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56" name="Google Shape;1956;g31e3dac571a_0_1755"/>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Advocacy and Mediation</a:t>
            </a:r>
            <a:endParaRPr b="1" sz="3870">
              <a:latin typeface="Open Sans"/>
              <a:ea typeface="Open Sans"/>
              <a:cs typeface="Open Sans"/>
              <a:sym typeface="Open Sans"/>
            </a:endParaRPr>
          </a:p>
        </p:txBody>
      </p:sp>
      <p:sp>
        <p:nvSpPr>
          <p:cNvPr id="1957" name="Google Shape;1957;g31e3dac571a_0_1755"/>
          <p:cNvSpPr txBox="1"/>
          <p:nvPr/>
        </p:nvSpPr>
        <p:spPr>
          <a:xfrm>
            <a:off x="1005725" y="1760000"/>
            <a:ext cx="9054300" cy="52833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lang="en-US" sz="1500">
                <a:solidFill>
                  <a:schemeClr val="dk1"/>
                </a:solidFill>
                <a:latin typeface="Open Sans"/>
                <a:ea typeface="Open Sans"/>
                <a:cs typeface="Open Sans"/>
                <a:sym typeface="Open Sans"/>
              </a:rPr>
              <a:t>Problems can prevent an agreement from being reached in mediation. These advocacy actions may help:</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Capacity building: </a:t>
            </a:r>
            <a:r>
              <a:rPr lang="en-US" sz="1500">
                <a:solidFill>
                  <a:schemeClr val="dk1"/>
                </a:solidFill>
                <a:latin typeface="Open Sans"/>
                <a:ea typeface="Open Sans"/>
                <a:cs typeface="Open Sans"/>
                <a:sym typeface="Open Sans"/>
              </a:rPr>
              <a:t>Developing or reinforcing skills or instincts by sharing the knowledge needed to tackle a given problem.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Awareness-raising:</a:t>
            </a:r>
            <a:r>
              <a:rPr lang="en-US" sz="1500">
                <a:solidFill>
                  <a:schemeClr val="dk1"/>
                </a:solidFill>
                <a:latin typeface="Open Sans"/>
                <a:ea typeface="Open Sans"/>
                <a:cs typeface="Open Sans"/>
                <a:sym typeface="Open Sans"/>
              </a:rPr>
              <a:t> Stimulating critical awareness by providing information that targets do not have, and thereby encouraging the adoption or implementation of strategies or policies that respond to the situation we want to change.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Public campaigns: </a:t>
            </a:r>
            <a:r>
              <a:rPr lang="en-US" sz="1500">
                <a:solidFill>
                  <a:schemeClr val="dk1"/>
                </a:solidFill>
                <a:latin typeface="Open Sans"/>
                <a:ea typeface="Open Sans"/>
                <a:cs typeface="Open Sans"/>
                <a:sym typeface="Open Sans"/>
              </a:rPr>
              <a:t>Talking to others about a situation or problem to encourage them to take action.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Media actions: </a:t>
            </a:r>
            <a:r>
              <a:rPr lang="en-US" sz="1500">
                <a:solidFill>
                  <a:schemeClr val="dk1"/>
                </a:solidFill>
                <a:latin typeface="Open Sans"/>
                <a:ea typeface="Open Sans"/>
                <a:cs typeface="Open Sans"/>
                <a:sym typeface="Open Sans"/>
              </a:rPr>
              <a:t>Messages disseminated through the media increase the number of people aware of the situation or problem.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Lobbying actions: </a:t>
            </a:r>
            <a:r>
              <a:rPr lang="en-US" sz="1500">
                <a:solidFill>
                  <a:schemeClr val="dk1"/>
                </a:solidFill>
                <a:latin typeface="Open Sans"/>
                <a:ea typeface="Open Sans"/>
                <a:cs typeface="Open Sans"/>
                <a:sym typeface="Open Sans"/>
              </a:rPr>
              <a:t>Exerting pressure on targets (e.g. officials) with clear messages in official letters, through demonstrations, etc.</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b="1" lang="en-US" sz="1500">
                <a:solidFill>
                  <a:schemeClr val="dk1"/>
                </a:solidFill>
                <a:latin typeface="Open Sans"/>
                <a:ea typeface="Open Sans"/>
                <a:cs typeface="Open Sans"/>
                <a:sym typeface="Open Sans"/>
              </a:rPr>
              <a:t>Resource mobilization: </a:t>
            </a:r>
            <a:r>
              <a:rPr lang="en-US" sz="1500">
                <a:solidFill>
                  <a:schemeClr val="dk1"/>
                </a:solidFill>
                <a:latin typeface="Open Sans"/>
                <a:ea typeface="Open Sans"/>
                <a:cs typeface="Open Sans"/>
                <a:sym typeface="Open Sans"/>
              </a:rPr>
              <a:t>Strengthen collaboration between the various actors involved.</a:t>
            </a:r>
            <a:endParaRPr sz="15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800">
              <a:solidFill>
                <a:schemeClr val="dk1"/>
              </a:solidFill>
              <a:latin typeface="Open Sans"/>
              <a:ea typeface="Open Sans"/>
              <a:cs typeface="Open Sans"/>
              <a:sym typeface="Open Sans"/>
            </a:endParaRPr>
          </a:p>
        </p:txBody>
      </p:sp>
    </p:spTree>
  </p:cSld>
  <p:clrMapOvr>
    <a:masterClrMapping/>
  </p:clrMapOvr>
</p:sld>
</file>

<file path=ppt/slides/slide2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62" name="Shape 1962"/>
        <p:cNvGrpSpPr/>
        <p:nvPr/>
      </p:nvGrpSpPr>
      <p:grpSpPr>
        <a:xfrm>
          <a:off x="0" y="0"/>
          <a:ext cx="0" cy="0"/>
          <a:chOff x="0" y="0"/>
          <a:chExt cx="0" cy="0"/>
        </a:xfrm>
      </p:grpSpPr>
      <p:pic>
        <p:nvPicPr>
          <p:cNvPr id="1963" name="Google Shape;1963;g31e3dac571a_0_1762"/>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64" name="Google Shape;1964;g31e3dac571a_0_1762"/>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5.9:</a:t>
            </a:r>
            <a:r>
              <a:rPr b="1" lang="en-US" sz="4400">
                <a:latin typeface="Open Sans"/>
                <a:ea typeface="Open Sans"/>
                <a:cs typeface="Open Sans"/>
                <a:sym typeface="Open Sans"/>
              </a:rPr>
              <a:t> Integrating the Environment, Climate Change, and Conflict Nexus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965" name="Google Shape;1965;g31e3dac571a_0_1762"/>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Objectives:</a:t>
            </a:r>
            <a:endParaRPr b="1" sz="1800">
              <a:solidFill>
                <a:schemeClr val="dk1"/>
              </a:solidFill>
              <a:latin typeface="Open Sans"/>
              <a:ea typeface="Open Sans"/>
              <a:cs typeface="Open Sans"/>
              <a:sym typeface="Open Sans"/>
            </a:endParaRPr>
          </a:p>
          <a:p>
            <a:pPr indent="-342900" lvl="0" marL="457200" rtl="0" algn="l">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Understand how interconnected and important the environment, climate change, and conflict are, how to analyze the Nexus, and approaches to strengthen the nexus.</a:t>
            </a:r>
            <a:endParaRPr b="1" sz="1800">
              <a:solidFill>
                <a:srgbClr val="003D74"/>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0" name="Shape 1970"/>
        <p:cNvGrpSpPr/>
        <p:nvPr/>
      </p:nvGrpSpPr>
      <p:grpSpPr>
        <a:xfrm>
          <a:off x="0" y="0"/>
          <a:ext cx="0" cy="0"/>
          <a:chOff x="0" y="0"/>
          <a:chExt cx="0" cy="0"/>
        </a:xfrm>
      </p:grpSpPr>
      <p:pic>
        <p:nvPicPr>
          <p:cNvPr id="1971" name="Google Shape;1971;g31e3dac571a_0_1769"/>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72" name="Google Shape;1972;g31e3dac571a_0_1769"/>
          <p:cNvSpPr txBox="1"/>
          <p:nvPr/>
        </p:nvSpPr>
        <p:spPr>
          <a:xfrm>
            <a:off x="925900" y="1288925"/>
            <a:ext cx="9524400" cy="5115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000">
                <a:latin typeface="Open Sans"/>
                <a:ea typeface="Open Sans"/>
                <a:cs typeface="Open Sans"/>
                <a:sym typeface="Open Sans"/>
              </a:rPr>
              <a:t>Integrating the Environment, Climate Change, and Conflict Nexus</a:t>
            </a:r>
            <a:endParaRPr b="1" sz="40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1973" name="Google Shape;1973;g31e3dac571a_0_1769"/>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1974" name="Google Shape;1974;g31e3dac571a_0_1769"/>
          <p:cNvPicPr preferRelativeResize="0"/>
          <p:nvPr/>
        </p:nvPicPr>
        <p:blipFill rotWithShape="1">
          <a:blip r:embed="rId4">
            <a:alphaModFix/>
          </a:blip>
          <a:srcRect b="2353" l="0" r="0" t="2363"/>
          <a:stretch/>
        </p:blipFill>
        <p:spPr>
          <a:xfrm>
            <a:off x="2569400" y="2416025"/>
            <a:ext cx="7053200" cy="3780301"/>
          </a:xfrm>
          <a:prstGeom prst="rect">
            <a:avLst/>
          </a:prstGeom>
          <a:noFill/>
          <a:ln>
            <a:noFill/>
          </a:ln>
        </p:spPr>
      </p:pic>
    </p:spTree>
  </p:cSld>
  <p:clrMapOvr>
    <a:masterClrMapping/>
  </p:clrMapOvr>
</p:sld>
</file>

<file path=ppt/slides/slide2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79" name="Shape 1979"/>
        <p:cNvGrpSpPr/>
        <p:nvPr/>
      </p:nvGrpSpPr>
      <p:grpSpPr>
        <a:xfrm>
          <a:off x="0" y="0"/>
          <a:ext cx="0" cy="0"/>
          <a:chOff x="0" y="0"/>
          <a:chExt cx="0" cy="0"/>
        </a:xfrm>
      </p:grpSpPr>
      <p:pic>
        <p:nvPicPr>
          <p:cNvPr id="1980" name="Google Shape;1980;g31e3dac571a_0_1778"/>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81" name="Google Shape;1981;g31e3dac571a_0_1778"/>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Reflection</a:t>
            </a:r>
            <a:endParaRPr b="1" sz="3870">
              <a:latin typeface="Open Sans"/>
              <a:ea typeface="Open Sans"/>
              <a:cs typeface="Open Sans"/>
              <a:sym typeface="Open Sans"/>
            </a:endParaRPr>
          </a:p>
        </p:txBody>
      </p:sp>
      <p:sp>
        <p:nvSpPr>
          <p:cNvPr id="1982" name="Google Shape;1982;g31e3dac571a_0_1778"/>
          <p:cNvSpPr txBox="1"/>
          <p:nvPr/>
        </p:nvSpPr>
        <p:spPr>
          <a:xfrm>
            <a:off x="1014400" y="2366900"/>
            <a:ext cx="9054300" cy="2313300"/>
          </a:xfrm>
          <a:prstGeom prst="rect">
            <a:avLst/>
          </a:prstGeom>
          <a:noFill/>
          <a:ln>
            <a:noFill/>
          </a:ln>
        </p:spPr>
        <p:txBody>
          <a:bodyPr anchorCtr="0" anchor="t" bIns="91425" lIns="91425" spcFirstLastPara="1" rIns="91425" wrap="square" tIns="91425">
            <a:spAutoFit/>
          </a:bodyPr>
          <a:lstStyle/>
          <a:p>
            <a:pPr indent="-361950" lvl="0" marL="457200" rtl="0" algn="just">
              <a:lnSpc>
                <a:spcPct val="115833"/>
              </a:lnSpc>
              <a:spcBef>
                <a:spcPts val="12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Is there a Human-Environment conflict?</a:t>
            </a:r>
            <a:endParaRPr sz="2100">
              <a:solidFill>
                <a:schemeClr val="dk1"/>
              </a:solidFill>
              <a:latin typeface="Open Sans"/>
              <a:ea typeface="Open Sans"/>
              <a:cs typeface="Open Sans"/>
              <a:sym typeface="Open Sans"/>
            </a:endParaRPr>
          </a:p>
          <a:p>
            <a:pPr indent="-361950" lvl="0" marL="457200" rtl="0" algn="just">
              <a:lnSpc>
                <a:spcPct val="115833"/>
              </a:lnSpc>
              <a:spcBef>
                <a:spcPts val="12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What is the violence in Human-Environment conflict? How does this relate to climate change? </a:t>
            </a:r>
            <a:endParaRPr sz="2100">
              <a:solidFill>
                <a:schemeClr val="dk1"/>
              </a:solidFill>
              <a:latin typeface="Open Sans"/>
              <a:ea typeface="Open Sans"/>
              <a:cs typeface="Open Sans"/>
              <a:sym typeface="Open Sans"/>
            </a:endParaRPr>
          </a:p>
          <a:p>
            <a:pPr indent="-361950" lvl="0" marL="457200" rtl="0" algn="just">
              <a:lnSpc>
                <a:spcPct val="115833"/>
              </a:lnSpc>
              <a:spcBef>
                <a:spcPts val="1200"/>
              </a:spcBef>
              <a:spcAft>
                <a:spcPts val="800"/>
              </a:spcAft>
              <a:buClr>
                <a:schemeClr val="dk1"/>
              </a:buClr>
              <a:buSzPts val="2100"/>
              <a:buFont typeface="Open Sans"/>
              <a:buChar char="●"/>
            </a:pPr>
            <a:r>
              <a:rPr lang="en-US" sz="2100">
                <a:solidFill>
                  <a:schemeClr val="dk1"/>
                </a:solidFill>
                <a:latin typeface="Open Sans"/>
                <a:ea typeface="Open Sans"/>
                <a:cs typeface="Open Sans"/>
                <a:sym typeface="Open Sans"/>
              </a:rPr>
              <a:t>What are the Human-Environment relationships in conflict? In peace?</a:t>
            </a:r>
            <a:endParaRPr sz="2900">
              <a:solidFill>
                <a:schemeClr val="dk1"/>
              </a:solidFill>
              <a:latin typeface="Open Sans"/>
              <a:ea typeface="Open Sans"/>
              <a:cs typeface="Open Sans"/>
              <a:sym typeface="Open Sans"/>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pic>
        <p:nvPicPr>
          <p:cNvPr id="287" name="Google Shape;287;g31e3dac571a_0_16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288" name="Google Shape;288;g31e3dac571a_0_161"/>
          <p:cNvSpPr txBox="1"/>
          <p:nvPr/>
        </p:nvSpPr>
        <p:spPr>
          <a:xfrm>
            <a:off x="1233750" y="34290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800">
                <a:solidFill>
                  <a:srgbClr val="000000"/>
                </a:solidFill>
                <a:latin typeface="Helvetica Neue"/>
                <a:ea typeface="Helvetica Neue"/>
                <a:cs typeface="Helvetica Neue"/>
                <a:sym typeface="Helvetica Neue"/>
              </a:rPr>
              <a:t>Reflection</a:t>
            </a:r>
            <a:endParaRPr b="1" sz="4800">
              <a:solidFill>
                <a:srgbClr val="000000"/>
              </a:solidFill>
              <a:latin typeface="Helvetica Neue"/>
              <a:ea typeface="Helvetica Neue"/>
              <a:cs typeface="Helvetica Neue"/>
              <a:sym typeface="Helvetica Neue"/>
            </a:endParaRPr>
          </a:p>
        </p:txBody>
      </p:sp>
      <p:sp>
        <p:nvSpPr>
          <p:cNvPr id="289" name="Google Shape;289;g31e3dac571a_0_161"/>
          <p:cNvSpPr txBox="1"/>
          <p:nvPr/>
        </p:nvSpPr>
        <p:spPr>
          <a:xfrm>
            <a:off x="1045400" y="2068375"/>
            <a:ext cx="9669000" cy="4347300"/>
          </a:xfrm>
          <a:prstGeom prst="rect">
            <a:avLst/>
          </a:prstGeom>
          <a:noFill/>
          <a:ln>
            <a:noFill/>
          </a:ln>
        </p:spPr>
        <p:txBody>
          <a:bodyPr anchorCtr="0" anchor="t" bIns="45700" lIns="91425" spcFirstLastPara="1" rIns="91425" wrap="square" tIns="45700">
            <a:normAutofit/>
          </a:bodyPr>
          <a:lstStyle/>
          <a:p>
            <a:pPr indent="-381000" lvl="0" marL="457200" rtl="0" algn="just">
              <a:lnSpc>
                <a:spcPct val="115833"/>
              </a:lnSpc>
              <a:spcBef>
                <a:spcPts val="1200"/>
              </a:spcBef>
              <a:spcAft>
                <a:spcPts val="0"/>
              </a:spcAft>
              <a:buClr>
                <a:srgbClr val="000000"/>
              </a:buClr>
              <a:buSzPts val="2400"/>
              <a:buFont typeface="Open Sans"/>
              <a:buChar char="•"/>
            </a:pPr>
            <a:r>
              <a:rPr lang="en-US" sz="2400">
                <a:solidFill>
                  <a:srgbClr val="000000"/>
                </a:solidFill>
                <a:latin typeface="Open Sans"/>
                <a:ea typeface="Open Sans"/>
                <a:cs typeface="Open Sans"/>
                <a:sym typeface="Open Sans"/>
              </a:rPr>
              <a:t>How easy or difficult was it to identify the aspects of the Conflict Hippo?</a:t>
            </a:r>
            <a:endParaRPr sz="2400">
              <a:solidFill>
                <a:srgbClr val="000000"/>
              </a:solidFill>
              <a:latin typeface="Open Sans"/>
              <a:ea typeface="Open Sans"/>
              <a:cs typeface="Open Sans"/>
              <a:sym typeface="Open Sans"/>
            </a:endParaRPr>
          </a:p>
          <a:p>
            <a:pPr indent="-381000" lvl="0" marL="457200" rtl="0" algn="just">
              <a:lnSpc>
                <a:spcPct val="115833"/>
              </a:lnSpc>
              <a:spcBef>
                <a:spcPts val="1200"/>
              </a:spcBef>
              <a:spcAft>
                <a:spcPts val="0"/>
              </a:spcAft>
              <a:buClr>
                <a:srgbClr val="000000"/>
              </a:buClr>
              <a:buSzPts val="2400"/>
              <a:buFont typeface="Open Sans"/>
              <a:buChar char="•"/>
            </a:pPr>
            <a:r>
              <a:rPr lang="en-US" sz="2400">
                <a:solidFill>
                  <a:srgbClr val="000000"/>
                </a:solidFill>
                <a:latin typeface="Open Sans"/>
                <a:ea typeface="Open Sans"/>
                <a:cs typeface="Open Sans"/>
                <a:sym typeface="Open Sans"/>
              </a:rPr>
              <a:t>What lessons have you learned from this analysis with the Conflict Hippo?</a:t>
            </a:r>
            <a:endParaRPr sz="24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2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7" name="Shape 1987"/>
        <p:cNvGrpSpPr/>
        <p:nvPr/>
      </p:nvGrpSpPr>
      <p:grpSpPr>
        <a:xfrm>
          <a:off x="0" y="0"/>
          <a:ext cx="0" cy="0"/>
          <a:chOff x="0" y="0"/>
          <a:chExt cx="0" cy="0"/>
        </a:xfrm>
      </p:grpSpPr>
      <p:pic>
        <p:nvPicPr>
          <p:cNvPr id="1988" name="Google Shape;1988;g31e3dac571a_0_1785"/>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89" name="Google Shape;1989;g31e3dac571a_0_1785"/>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Reflection</a:t>
            </a:r>
            <a:endParaRPr b="1" sz="3870">
              <a:latin typeface="Open Sans"/>
              <a:ea typeface="Open Sans"/>
              <a:cs typeface="Open Sans"/>
              <a:sym typeface="Open Sans"/>
            </a:endParaRPr>
          </a:p>
        </p:txBody>
      </p:sp>
      <p:sp>
        <p:nvSpPr>
          <p:cNvPr id="1990" name="Google Shape;1990;g31e3dac571a_0_1785"/>
          <p:cNvSpPr txBox="1"/>
          <p:nvPr/>
        </p:nvSpPr>
        <p:spPr>
          <a:xfrm>
            <a:off x="1014400" y="2366900"/>
            <a:ext cx="9054300" cy="2214600"/>
          </a:xfrm>
          <a:prstGeom prst="rect">
            <a:avLst/>
          </a:prstGeom>
          <a:noFill/>
          <a:ln>
            <a:noFill/>
          </a:ln>
        </p:spPr>
        <p:txBody>
          <a:bodyPr anchorCtr="0" anchor="t" bIns="91425" lIns="91425" spcFirstLastPara="1" rIns="91425" wrap="square" tIns="91425">
            <a:spAutoFit/>
          </a:bodyPr>
          <a:lstStyle/>
          <a:p>
            <a:pPr indent="-387350" lvl="0" marL="457200" rtl="0" algn="just">
              <a:lnSpc>
                <a:spcPct val="115833"/>
              </a:lnSpc>
              <a:spcBef>
                <a:spcPts val="1200"/>
              </a:spcBef>
              <a:spcAft>
                <a:spcPts val="0"/>
              </a:spcAft>
              <a:buClr>
                <a:schemeClr val="dk1"/>
              </a:buClr>
              <a:buSzPts val="2500"/>
              <a:buFont typeface="Open Sans"/>
              <a:buChar char="●"/>
            </a:pPr>
            <a:r>
              <a:rPr lang="en-US" sz="2500">
                <a:solidFill>
                  <a:schemeClr val="dk1"/>
                </a:solidFill>
                <a:latin typeface="Open Sans"/>
                <a:ea typeface="Open Sans"/>
                <a:cs typeface="Open Sans"/>
                <a:sym typeface="Open Sans"/>
              </a:rPr>
              <a:t>How has the environment you live in affected your lives?</a:t>
            </a:r>
            <a:endParaRPr sz="2500">
              <a:solidFill>
                <a:schemeClr val="dk1"/>
              </a:solidFill>
              <a:latin typeface="Open Sans"/>
              <a:ea typeface="Open Sans"/>
              <a:cs typeface="Open Sans"/>
              <a:sym typeface="Open Sans"/>
            </a:endParaRPr>
          </a:p>
          <a:p>
            <a:pPr indent="-387350" lvl="0" marL="457200" rtl="0" algn="just">
              <a:lnSpc>
                <a:spcPct val="115833"/>
              </a:lnSpc>
              <a:spcBef>
                <a:spcPts val="1200"/>
              </a:spcBef>
              <a:spcAft>
                <a:spcPts val="0"/>
              </a:spcAft>
              <a:buClr>
                <a:schemeClr val="dk1"/>
              </a:buClr>
              <a:buSzPts val="2500"/>
              <a:buFont typeface="Open Sans"/>
              <a:buChar char="●"/>
            </a:pPr>
            <a:r>
              <a:rPr lang="en-US" sz="2500">
                <a:solidFill>
                  <a:schemeClr val="dk1"/>
                </a:solidFill>
                <a:latin typeface="Open Sans"/>
                <a:ea typeface="Open Sans"/>
                <a:cs typeface="Open Sans"/>
                <a:sym typeface="Open Sans"/>
              </a:rPr>
              <a:t>How has it shaped your culture and spirituality?</a:t>
            </a:r>
            <a:endParaRPr sz="2500">
              <a:solidFill>
                <a:schemeClr val="dk1"/>
              </a:solidFill>
              <a:latin typeface="Open Sans"/>
              <a:ea typeface="Open Sans"/>
              <a:cs typeface="Open Sans"/>
              <a:sym typeface="Open Sans"/>
            </a:endParaRPr>
          </a:p>
          <a:p>
            <a:pPr indent="-387350" lvl="0" marL="457200" rtl="0" algn="just">
              <a:lnSpc>
                <a:spcPct val="115833"/>
              </a:lnSpc>
              <a:spcBef>
                <a:spcPts val="1200"/>
              </a:spcBef>
              <a:spcAft>
                <a:spcPts val="800"/>
              </a:spcAft>
              <a:buClr>
                <a:schemeClr val="dk1"/>
              </a:buClr>
              <a:buSzPts val="2500"/>
              <a:buFont typeface="Open Sans"/>
              <a:buChar char="●"/>
            </a:pPr>
            <a:r>
              <a:rPr lang="en-US" sz="2500">
                <a:solidFill>
                  <a:schemeClr val="dk1"/>
                </a:solidFill>
                <a:latin typeface="Open Sans"/>
                <a:ea typeface="Open Sans"/>
                <a:cs typeface="Open Sans"/>
                <a:sym typeface="Open Sans"/>
              </a:rPr>
              <a:t>How does its change affect the community beyond the material aspects?</a:t>
            </a:r>
            <a:endParaRPr sz="3300">
              <a:solidFill>
                <a:schemeClr val="dk1"/>
              </a:solidFill>
              <a:latin typeface="Open Sans"/>
              <a:ea typeface="Open Sans"/>
              <a:cs typeface="Open Sans"/>
              <a:sym typeface="Open Sans"/>
            </a:endParaRPr>
          </a:p>
        </p:txBody>
      </p:sp>
    </p:spTree>
  </p:cSld>
  <p:clrMapOvr>
    <a:masterClrMapping/>
  </p:clrMapOvr>
</p:sld>
</file>

<file path=ppt/slides/slide2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5" name="Shape 1995"/>
        <p:cNvGrpSpPr/>
        <p:nvPr/>
      </p:nvGrpSpPr>
      <p:grpSpPr>
        <a:xfrm>
          <a:off x="0" y="0"/>
          <a:ext cx="0" cy="0"/>
          <a:chOff x="0" y="0"/>
          <a:chExt cx="0" cy="0"/>
        </a:xfrm>
      </p:grpSpPr>
      <p:pic>
        <p:nvPicPr>
          <p:cNvPr id="1996" name="Google Shape;1996;g31e3dac571a_0_1792"/>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1997" name="Google Shape;1997;g31e3dac571a_0_1792"/>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Defining the Nexus</a:t>
            </a:r>
            <a:endParaRPr b="1" sz="3870">
              <a:latin typeface="Open Sans"/>
              <a:ea typeface="Open Sans"/>
              <a:cs typeface="Open Sans"/>
              <a:sym typeface="Open Sans"/>
            </a:endParaRPr>
          </a:p>
        </p:txBody>
      </p:sp>
      <p:sp>
        <p:nvSpPr>
          <p:cNvPr id="1998" name="Google Shape;1998;g31e3dac571a_0_1792"/>
          <p:cNvSpPr txBox="1"/>
          <p:nvPr/>
        </p:nvSpPr>
        <p:spPr>
          <a:xfrm>
            <a:off x="1014400" y="2366900"/>
            <a:ext cx="9054300" cy="24807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600"/>
              </a:spcBef>
              <a:spcAft>
                <a:spcPts val="0"/>
              </a:spcAft>
              <a:buNone/>
            </a:pPr>
            <a:r>
              <a:rPr lang="en-US" sz="2000">
                <a:solidFill>
                  <a:schemeClr val="dk1"/>
                </a:solidFill>
                <a:latin typeface="Open Sans"/>
                <a:ea typeface="Open Sans"/>
                <a:cs typeface="Open Sans"/>
                <a:sym typeface="Open Sans"/>
              </a:rPr>
              <a:t>The </a:t>
            </a:r>
            <a:r>
              <a:rPr b="1" lang="en-US" sz="2000">
                <a:solidFill>
                  <a:schemeClr val="dk1"/>
                </a:solidFill>
                <a:latin typeface="Open Sans"/>
                <a:ea typeface="Open Sans"/>
                <a:cs typeface="Open Sans"/>
                <a:sym typeface="Open Sans"/>
              </a:rPr>
              <a:t>environment, climate change, and social behaviors,</a:t>
            </a:r>
            <a:r>
              <a:rPr lang="en-US" sz="2000">
                <a:solidFill>
                  <a:schemeClr val="dk1"/>
                </a:solidFill>
                <a:latin typeface="Open Sans"/>
                <a:ea typeface="Open Sans"/>
                <a:cs typeface="Open Sans"/>
                <a:sym typeface="Open Sans"/>
              </a:rPr>
              <a:t> like conflict, interact in a complex system. </a:t>
            </a:r>
            <a:endParaRPr sz="20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rPr lang="en-US" sz="2000">
                <a:solidFill>
                  <a:schemeClr val="dk1"/>
                </a:solidFill>
                <a:latin typeface="Open Sans"/>
                <a:ea typeface="Open Sans"/>
                <a:cs typeface="Open Sans"/>
                <a:sym typeface="Open Sans"/>
              </a:rPr>
              <a:t>We define this as a </a:t>
            </a:r>
            <a:r>
              <a:rPr b="1" lang="en-US" sz="2000">
                <a:solidFill>
                  <a:schemeClr val="dk1"/>
                </a:solidFill>
                <a:latin typeface="Open Sans"/>
                <a:ea typeface="Open Sans"/>
                <a:cs typeface="Open Sans"/>
                <a:sym typeface="Open Sans"/>
              </a:rPr>
              <a:t>triple-nexus.</a:t>
            </a:r>
            <a:r>
              <a:rPr lang="en-US" sz="2000">
                <a:solidFill>
                  <a:schemeClr val="dk1"/>
                </a:solidFill>
                <a:latin typeface="Open Sans"/>
                <a:ea typeface="Open Sans"/>
                <a:cs typeface="Open Sans"/>
                <a:sym typeface="Open Sans"/>
              </a:rPr>
              <a:t> In this session, we will be referring to this simply as the “</a:t>
            </a:r>
            <a:r>
              <a:rPr b="1" lang="en-US" sz="2000">
                <a:solidFill>
                  <a:schemeClr val="dk1"/>
                </a:solidFill>
                <a:latin typeface="Open Sans"/>
                <a:ea typeface="Open Sans"/>
                <a:cs typeface="Open Sans"/>
                <a:sym typeface="Open Sans"/>
              </a:rPr>
              <a:t>nexus.</a:t>
            </a:r>
            <a:r>
              <a:rPr lang="en-US" sz="2000">
                <a:solidFill>
                  <a:schemeClr val="dk1"/>
                </a:solidFill>
                <a:latin typeface="Open Sans"/>
                <a:ea typeface="Open Sans"/>
                <a:cs typeface="Open Sans"/>
                <a:sym typeface="Open Sans"/>
              </a:rPr>
              <a:t>” </a:t>
            </a:r>
            <a:endParaRPr sz="2000">
              <a:solidFill>
                <a:schemeClr val="dk1"/>
              </a:solidFill>
              <a:latin typeface="Open Sans"/>
              <a:ea typeface="Open Sans"/>
              <a:cs typeface="Open Sans"/>
              <a:sym typeface="Open Sans"/>
            </a:endParaRPr>
          </a:p>
          <a:p>
            <a:pPr indent="0" lvl="0" marL="0" rtl="0" algn="l">
              <a:lnSpc>
                <a:spcPct val="115833"/>
              </a:lnSpc>
              <a:spcBef>
                <a:spcPts val="800"/>
              </a:spcBef>
              <a:spcAft>
                <a:spcPts val="800"/>
              </a:spcAft>
              <a:buNone/>
            </a:pPr>
            <a:r>
              <a:rPr lang="en-US" sz="2000">
                <a:solidFill>
                  <a:schemeClr val="dk1"/>
                </a:solidFill>
                <a:latin typeface="Open Sans"/>
                <a:ea typeface="Open Sans"/>
                <a:cs typeface="Open Sans"/>
                <a:sym typeface="Open Sans"/>
              </a:rPr>
              <a:t>Each element of that complex system stands in a relationship to each other. </a:t>
            </a:r>
            <a:endParaRPr sz="3500">
              <a:solidFill>
                <a:schemeClr val="dk1"/>
              </a:solidFill>
              <a:latin typeface="Open Sans"/>
              <a:ea typeface="Open Sans"/>
              <a:cs typeface="Open Sans"/>
              <a:sym typeface="Open Sans"/>
            </a:endParaRPr>
          </a:p>
        </p:txBody>
      </p:sp>
    </p:spTree>
  </p:cSld>
  <p:clrMapOvr>
    <a:masterClrMapping/>
  </p:clrMapOvr>
</p:sld>
</file>

<file path=ppt/slides/slide2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03" name="Shape 2003"/>
        <p:cNvGrpSpPr/>
        <p:nvPr/>
      </p:nvGrpSpPr>
      <p:grpSpPr>
        <a:xfrm>
          <a:off x="0" y="0"/>
          <a:ext cx="0" cy="0"/>
          <a:chOff x="0" y="0"/>
          <a:chExt cx="0" cy="0"/>
        </a:xfrm>
      </p:grpSpPr>
      <p:pic>
        <p:nvPicPr>
          <p:cNvPr id="2004" name="Google Shape;2004;g31e3dac571a_0_1799"/>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2005" name="Google Shape;2005;g31e3dac571a_0_1799"/>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a:t>
            </a:r>
            <a:r>
              <a:rPr b="1" lang="en-US" sz="4400">
                <a:latin typeface="Open Sans"/>
                <a:ea typeface="Open Sans"/>
                <a:cs typeface="Open Sans"/>
                <a:sym typeface="Open Sans"/>
              </a:rPr>
              <a:t> Nexus</a:t>
            </a:r>
            <a:endParaRPr b="1" sz="3870">
              <a:latin typeface="Open Sans"/>
              <a:ea typeface="Open Sans"/>
              <a:cs typeface="Open Sans"/>
              <a:sym typeface="Open Sans"/>
            </a:endParaRPr>
          </a:p>
        </p:txBody>
      </p:sp>
      <p:pic>
        <p:nvPicPr>
          <p:cNvPr descr="A group of people in a boat in the water&#10;&#10;Description automatically generated" id="2006" name="Google Shape;2006;g31e3dac571a_0_1799"/>
          <p:cNvPicPr preferRelativeResize="0"/>
          <p:nvPr/>
        </p:nvPicPr>
        <p:blipFill>
          <a:blip r:embed="rId4">
            <a:alphaModFix/>
          </a:blip>
          <a:stretch>
            <a:fillRect/>
          </a:stretch>
        </p:blipFill>
        <p:spPr>
          <a:xfrm>
            <a:off x="3774275" y="2337250"/>
            <a:ext cx="4643450" cy="2593100"/>
          </a:xfrm>
          <a:prstGeom prst="rect">
            <a:avLst/>
          </a:prstGeom>
          <a:noFill/>
          <a:ln>
            <a:noFill/>
          </a:ln>
        </p:spPr>
      </p:pic>
    </p:spTree>
  </p:cSld>
  <p:clrMapOvr>
    <a:masterClrMapping/>
  </p:clrMapOvr>
</p:sld>
</file>

<file path=ppt/slides/slide2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1" name="Shape 2011"/>
        <p:cNvGrpSpPr/>
        <p:nvPr/>
      </p:nvGrpSpPr>
      <p:grpSpPr>
        <a:xfrm>
          <a:off x="0" y="0"/>
          <a:ext cx="0" cy="0"/>
          <a:chOff x="0" y="0"/>
          <a:chExt cx="0" cy="0"/>
        </a:xfrm>
      </p:grpSpPr>
      <p:pic>
        <p:nvPicPr>
          <p:cNvPr id="2012" name="Google Shape;2012;g31e3dac571a_0_1808"/>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2013" name="Google Shape;2013;g31e3dac571a_0_1808"/>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Nexus</a:t>
            </a:r>
            <a:endParaRPr b="1" sz="3870">
              <a:latin typeface="Open Sans"/>
              <a:ea typeface="Open Sans"/>
              <a:cs typeface="Open Sans"/>
              <a:sym typeface="Open Sans"/>
            </a:endParaRPr>
          </a:p>
        </p:txBody>
      </p:sp>
      <p:pic>
        <p:nvPicPr>
          <p:cNvPr descr="An iceberg floating in the water&#10;&#10;Description automatically generated" id="2014" name="Google Shape;2014;g31e3dac571a_0_1808"/>
          <p:cNvPicPr preferRelativeResize="0"/>
          <p:nvPr/>
        </p:nvPicPr>
        <p:blipFill>
          <a:blip r:embed="rId4">
            <a:alphaModFix/>
          </a:blip>
          <a:stretch>
            <a:fillRect/>
          </a:stretch>
        </p:blipFill>
        <p:spPr>
          <a:xfrm>
            <a:off x="3800375" y="2397925"/>
            <a:ext cx="4937825" cy="2781425"/>
          </a:xfrm>
          <a:prstGeom prst="rect">
            <a:avLst/>
          </a:prstGeom>
          <a:noFill/>
          <a:ln>
            <a:noFill/>
          </a:ln>
        </p:spPr>
      </p:pic>
    </p:spTree>
  </p:cSld>
  <p:clrMapOvr>
    <a:masterClrMapping/>
  </p:clrMapOvr>
</p:sld>
</file>

<file path=ppt/slides/slide2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9" name="Shape 2019"/>
        <p:cNvGrpSpPr/>
        <p:nvPr/>
      </p:nvGrpSpPr>
      <p:grpSpPr>
        <a:xfrm>
          <a:off x="0" y="0"/>
          <a:ext cx="0" cy="0"/>
          <a:chOff x="0" y="0"/>
          <a:chExt cx="0" cy="0"/>
        </a:xfrm>
      </p:grpSpPr>
      <p:pic>
        <p:nvPicPr>
          <p:cNvPr id="2020" name="Google Shape;2020;g31e3dac571a_0_1817"/>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2021" name="Google Shape;2021;g31e3dac571a_0_1817"/>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The Nexus</a:t>
            </a:r>
            <a:endParaRPr b="1" sz="3870">
              <a:latin typeface="Open Sans"/>
              <a:ea typeface="Open Sans"/>
              <a:cs typeface="Open Sans"/>
              <a:sym typeface="Open Sans"/>
            </a:endParaRPr>
          </a:p>
        </p:txBody>
      </p:sp>
      <p:pic>
        <p:nvPicPr>
          <p:cNvPr descr="A diagram of a diagram&#10;&#10;Description automatically generated with medium confidence" id="2022" name="Google Shape;2022;g31e3dac571a_0_1817"/>
          <p:cNvPicPr preferRelativeResize="0"/>
          <p:nvPr/>
        </p:nvPicPr>
        <p:blipFill>
          <a:blip r:embed="rId4">
            <a:alphaModFix/>
          </a:blip>
          <a:stretch>
            <a:fillRect/>
          </a:stretch>
        </p:blipFill>
        <p:spPr>
          <a:xfrm>
            <a:off x="3238925" y="2181175"/>
            <a:ext cx="5766075" cy="3356100"/>
          </a:xfrm>
          <a:prstGeom prst="rect">
            <a:avLst/>
          </a:prstGeom>
          <a:noFill/>
          <a:ln>
            <a:noFill/>
          </a:ln>
        </p:spPr>
      </p:pic>
    </p:spTree>
  </p:cSld>
  <p:clrMapOvr>
    <a:masterClrMapping/>
  </p:clrMapOvr>
</p:sld>
</file>

<file path=ppt/slides/slide2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7" name="Shape 2027"/>
        <p:cNvGrpSpPr/>
        <p:nvPr/>
      </p:nvGrpSpPr>
      <p:grpSpPr>
        <a:xfrm>
          <a:off x="0" y="0"/>
          <a:ext cx="0" cy="0"/>
          <a:chOff x="0" y="0"/>
          <a:chExt cx="0" cy="0"/>
        </a:xfrm>
      </p:grpSpPr>
      <p:pic>
        <p:nvPicPr>
          <p:cNvPr id="2028" name="Google Shape;2028;g31e3dac571a_0_1826"/>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2029" name="Google Shape;2029;g31e3dac571a_0_1826"/>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a:t>
            </a:r>
            <a:endParaRPr b="1" sz="3852">
              <a:solidFill>
                <a:schemeClr val="dk1"/>
              </a:solidFill>
              <a:latin typeface="Open Sans"/>
              <a:ea typeface="Open Sans"/>
              <a:cs typeface="Open Sans"/>
              <a:sym typeface="Open Sans"/>
            </a:endParaRPr>
          </a:p>
        </p:txBody>
      </p:sp>
      <p:sp>
        <p:nvSpPr>
          <p:cNvPr id="2030" name="Google Shape;2030;g31e3dac571a_0_1826"/>
          <p:cNvSpPr txBox="1"/>
          <p:nvPr/>
        </p:nvSpPr>
        <p:spPr>
          <a:xfrm>
            <a:off x="987050" y="2589450"/>
            <a:ext cx="9983400" cy="3511500"/>
          </a:xfrm>
          <a:prstGeom prst="rect">
            <a:avLst/>
          </a:prstGeom>
          <a:noFill/>
          <a:ln>
            <a:noFill/>
          </a:ln>
        </p:spPr>
        <p:txBody>
          <a:bodyPr anchorCtr="0" anchor="ctr" bIns="91425" lIns="91425" spcFirstLastPara="1" rIns="91425" wrap="square" tIns="91425">
            <a:noAutofit/>
          </a:bodyPr>
          <a:lstStyle/>
          <a:p>
            <a:pPr indent="-330200" lvl="0" marL="457200" rtl="0" algn="just">
              <a:lnSpc>
                <a:spcPct val="115833"/>
              </a:lnSpc>
              <a:spcBef>
                <a:spcPts val="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What is at the</a:t>
            </a:r>
            <a:r>
              <a:rPr b="1" lang="en-US" sz="1600">
                <a:solidFill>
                  <a:schemeClr val="dk1"/>
                </a:solidFill>
                <a:latin typeface="Open Sans"/>
                <a:ea typeface="Open Sans"/>
                <a:cs typeface="Open Sans"/>
                <a:sym typeface="Open Sans"/>
              </a:rPr>
              <a:t> surface </a:t>
            </a:r>
            <a:r>
              <a:rPr lang="en-US" sz="1600">
                <a:solidFill>
                  <a:schemeClr val="dk1"/>
                </a:solidFill>
                <a:latin typeface="Open Sans"/>
                <a:ea typeface="Open Sans"/>
                <a:cs typeface="Open Sans"/>
                <a:sym typeface="Open Sans"/>
              </a:rPr>
              <a:t>– what are the events?</a:t>
            </a:r>
            <a:endParaRPr sz="1600">
              <a:solidFill>
                <a:schemeClr val="dk1"/>
              </a:solidFill>
              <a:latin typeface="Open Sans"/>
              <a:ea typeface="Open Sans"/>
              <a:cs typeface="Open Sans"/>
              <a:sym typeface="Open Sans"/>
            </a:endParaRPr>
          </a:p>
          <a:p>
            <a:pPr indent="-330200" lvl="0" marL="457200" rtl="0" algn="just">
              <a:lnSpc>
                <a:spcPct val="115833"/>
              </a:lnSpc>
              <a:spcBef>
                <a:spcPts val="80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What are the </a:t>
            </a:r>
            <a:r>
              <a:rPr b="1" lang="en-US" sz="1600">
                <a:solidFill>
                  <a:schemeClr val="dk1"/>
                </a:solidFill>
                <a:latin typeface="Open Sans"/>
                <a:ea typeface="Open Sans"/>
                <a:cs typeface="Open Sans"/>
                <a:sym typeface="Open Sans"/>
              </a:rPr>
              <a:t>patterns that are just under the surface? </a:t>
            </a:r>
            <a:endParaRPr sz="1600">
              <a:solidFill>
                <a:schemeClr val="dk1"/>
              </a:solidFill>
              <a:latin typeface="Open Sans"/>
              <a:ea typeface="Open Sans"/>
              <a:cs typeface="Open Sans"/>
              <a:sym typeface="Open Sans"/>
            </a:endParaRPr>
          </a:p>
          <a:p>
            <a:pPr indent="-330200" lvl="0" marL="457200" rtl="0" algn="just">
              <a:lnSpc>
                <a:spcPct val="115833"/>
              </a:lnSpc>
              <a:spcBef>
                <a:spcPts val="800"/>
              </a:spcBef>
              <a:spcAft>
                <a:spcPts val="0"/>
              </a:spcAft>
              <a:buClr>
                <a:schemeClr val="dk1"/>
              </a:buClr>
              <a:buSzPts val="1600"/>
              <a:buFont typeface="Open Sans"/>
              <a:buAutoNum type="arabicPeriod"/>
            </a:pPr>
            <a:r>
              <a:rPr lang="en-US" sz="1600">
                <a:solidFill>
                  <a:schemeClr val="dk1"/>
                </a:solidFill>
                <a:latin typeface="Open Sans"/>
                <a:ea typeface="Open Sans"/>
                <a:cs typeface="Open Sans"/>
                <a:sym typeface="Open Sans"/>
              </a:rPr>
              <a:t>What are the </a:t>
            </a:r>
            <a:r>
              <a:rPr b="1" lang="en-US" sz="1600">
                <a:solidFill>
                  <a:schemeClr val="dk1"/>
                </a:solidFill>
                <a:latin typeface="Open Sans"/>
                <a:ea typeface="Open Sans"/>
                <a:cs typeface="Open Sans"/>
                <a:sym typeface="Open Sans"/>
              </a:rPr>
              <a:t>mental models.</a:t>
            </a:r>
            <a:endParaRPr sz="1600">
              <a:solidFill>
                <a:schemeClr val="dk1"/>
              </a:solidFill>
              <a:latin typeface="Open Sans"/>
              <a:ea typeface="Open Sans"/>
              <a:cs typeface="Open Sans"/>
              <a:sym typeface="Open Sans"/>
            </a:endParaRPr>
          </a:p>
          <a:p>
            <a:pPr indent="-330200" lvl="0" marL="457200" rtl="0" algn="just">
              <a:lnSpc>
                <a:spcPct val="115833"/>
              </a:lnSpc>
              <a:spcBef>
                <a:spcPts val="800"/>
              </a:spcBef>
              <a:spcAft>
                <a:spcPts val="0"/>
              </a:spcAft>
              <a:buClr>
                <a:schemeClr val="dk1"/>
              </a:buClr>
              <a:buSzPts val="1600"/>
              <a:buFont typeface="Open Sans"/>
              <a:buAutoNum type="arabicPeriod"/>
            </a:pPr>
            <a:r>
              <a:rPr b="1" lang="en-US" sz="1600">
                <a:solidFill>
                  <a:schemeClr val="dk1"/>
                </a:solidFill>
                <a:latin typeface="Open Sans"/>
                <a:ea typeface="Open Sans"/>
                <a:cs typeface="Open Sans"/>
                <a:sym typeface="Open Sans"/>
              </a:rPr>
              <a:t>What do you think will happen if we do nothing? </a:t>
            </a:r>
            <a:endParaRPr sz="1600">
              <a:solidFill>
                <a:schemeClr val="dk1"/>
              </a:solidFill>
              <a:latin typeface="Open Sans"/>
              <a:ea typeface="Open Sans"/>
              <a:cs typeface="Open Sans"/>
              <a:sym typeface="Open Sans"/>
            </a:endParaRPr>
          </a:p>
          <a:p>
            <a:pPr indent="-330200" lvl="0" marL="457200" rtl="0" algn="just">
              <a:lnSpc>
                <a:spcPct val="115833"/>
              </a:lnSpc>
              <a:spcBef>
                <a:spcPts val="800"/>
              </a:spcBef>
              <a:spcAft>
                <a:spcPts val="0"/>
              </a:spcAft>
              <a:buClr>
                <a:schemeClr val="dk1"/>
              </a:buClr>
              <a:buSzPts val="1600"/>
              <a:buFont typeface="Open Sans"/>
              <a:buAutoNum type="arabicPeriod"/>
            </a:pPr>
            <a:r>
              <a:rPr b="1" lang="en-US" sz="1600">
                <a:solidFill>
                  <a:schemeClr val="dk1"/>
                </a:solidFill>
                <a:latin typeface="Open Sans"/>
                <a:ea typeface="Open Sans"/>
                <a:cs typeface="Open Sans"/>
                <a:sym typeface="Open Sans"/>
              </a:rPr>
              <a:t>What could we do? </a:t>
            </a:r>
            <a:endParaRPr sz="1600">
              <a:solidFill>
                <a:schemeClr val="dk1"/>
              </a:solidFill>
              <a:latin typeface="Open Sans"/>
              <a:ea typeface="Open Sans"/>
              <a:cs typeface="Open Sans"/>
              <a:sym typeface="Open Sans"/>
            </a:endParaRPr>
          </a:p>
          <a:p>
            <a:pPr indent="-330200" lvl="1" marL="685800" rtl="0" algn="just">
              <a:lnSpc>
                <a:spcPct val="115833"/>
              </a:lnSpc>
              <a:spcBef>
                <a:spcPts val="800"/>
              </a:spcBef>
              <a:spcAft>
                <a:spcPts val="0"/>
              </a:spcAft>
              <a:buClr>
                <a:schemeClr val="dk1"/>
              </a:buClr>
              <a:buSzPts val="1600"/>
              <a:buFont typeface="Courier New"/>
              <a:buChar char="○"/>
            </a:pPr>
            <a:r>
              <a:rPr lang="en-US" sz="1600">
                <a:solidFill>
                  <a:schemeClr val="dk1"/>
                </a:solidFill>
                <a:latin typeface="Open Sans"/>
                <a:ea typeface="Open Sans"/>
                <a:cs typeface="Open Sans"/>
                <a:sym typeface="Open Sans"/>
              </a:rPr>
              <a:t>We need to shift our mind-set from </a:t>
            </a:r>
            <a:r>
              <a:rPr b="1" lang="en-US" sz="1600">
                <a:solidFill>
                  <a:schemeClr val="dk1"/>
                </a:solidFill>
                <a:latin typeface="Open Sans"/>
                <a:ea typeface="Open Sans"/>
                <a:cs typeface="Open Sans"/>
                <a:sym typeface="Open Sans"/>
              </a:rPr>
              <a:t>reacting</a:t>
            </a:r>
            <a:r>
              <a:rPr lang="en-US" sz="1600">
                <a:solidFill>
                  <a:schemeClr val="dk1"/>
                </a:solidFill>
                <a:latin typeface="Open Sans"/>
                <a:ea typeface="Open Sans"/>
                <a:cs typeface="Open Sans"/>
                <a:sym typeface="Open Sans"/>
              </a:rPr>
              <a:t> to events (symptoms) to </a:t>
            </a:r>
            <a:r>
              <a:rPr b="1" lang="en-US" sz="1600">
                <a:solidFill>
                  <a:schemeClr val="dk1"/>
                </a:solidFill>
                <a:latin typeface="Open Sans"/>
                <a:ea typeface="Open Sans"/>
                <a:cs typeface="Open Sans"/>
                <a:sym typeface="Open Sans"/>
              </a:rPr>
              <a:t>pro-acting</a:t>
            </a:r>
            <a:r>
              <a:rPr lang="en-US" sz="1600">
                <a:solidFill>
                  <a:schemeClr val="dk1"/>
                </a:solidFill>
                <a:latin typeface="Open Sans"/>
                <a:ea typeface="Open Sans"/>
                <a:cs typeface="Open Sans"/>
                <a:sym typeface="Open Sans"/>
              </a:rPr>
              <a:t> by: </a:t>
            </a:r>
            <a:endParaRPr sz="1600">
              <a:solidFill>
                <a:schemeClr val="dk1"/>
              </a:solidFill>
              <a:latin typeface="Open Sans"/>
              <a:ea typeface="Open Sans"/>
              <a:cs typeface="Open Sans"/>
              <a:sym typeface="Open Sans"/>
            </a:endParaRPr>
          </a:p>
          <a:p>
            <a:pPr indent="-330200" lvl="2" marL="1143000" rtl="0" algn="just">
              <a:lnSpc>
                <a:spcPct val="115833"/>
              </a:lnSpc>
              <a:spcBef>
                <a:spcPts val="800"/>
              </a:spcBef>
              <a:spcAft>
                <a:spcPts val="0"/>
              </a:spcAft>
              <a:buClr>
                <a:schemeClr val="dk1"/>
              </a:buClr>
              <a:buSzPts val="1600"/>
              <a:buFont typeface="Noto Sans Symbols"/>
              <a:buChar char="■"/>
            </a:pPr>
            <a:r>
              <a:rPr b="1" lang="en-US" sz="1600">
                <a:solidFill>
                  <a:schemeClr val="dk1"/>
                </a:solidFill>
                <a:latin typeface="Open Sans"/>
                <a:ea typeface="Open Sans"/>
                <a:cs typeface="Open Sans"/>
                <a:sym typeface="Open Sans"/>
              </a:rPr>
              <a:t>Transforming mental models:</a:t>
            </a:r>
            <a:r>
              <a:rPr lang="en-US" sz="1600">
                <a:solidFill>
                  <a:schemeClr val="dk1"/>
                </a:solidFill>
                <a:latin typeface="Open Sans"/>
                <a:ea typeface="Open Sans"/>
                <a:cs typeface="Open Sans"/>
                <a:sym typeface="Open Sans"/>
              </a:rPr>
              <a:t> Ask ourselves: How should we change our thoughts? What is a more equitable perspective? How can it become better? Who do we need to consider?  </a:t>
            </a:r>
            <a:endParaRPr sz="1600">
              <a:solidFill>
                <a:schemeClr val="dk1"/>
              </a:solidFill>
              <a:latin typeface="Open Sans"/>
              <a:ea typeface="Open Sans"/>
              <a:cs typeface="Open Sans"/>
              <a:sym typeface="Open Sans"/>
            </a:endParaRPr>
          </a:p>
          <a:p>
            <a:pPr indent="-330200" lvl="2" marL="1143000" rtl="0" algn="just">
              <a:lnSpc>
                <a:spcPct val="115833"/>
              </a:lnSpc>
              <a:spcBef>
                <a:spcPts val="800"/>
              </a:spcBef>
              <a:spcAft>
                <a:spcPts val="0"/>
              </a:spcAft>
              <a:buClr>
                <a:schemeClr val="dk1"/>
              </a:buClr>
              <a:buSzPts val="1600"/>
              <a:buFont typeface="Noto Sans Symbols"/>
              <a:buChar char="■"/>
            </a:pPr>
            <a:r>
              <a:rPr b="1" lang="en-US" sz="1600">
                <a:solidFill>
                  <a:schemeClr val="dk1"/>
                </a:solidFill>
                <a:latin typeface="Open Sans"/>
                <a:ea typeface="Open Sans"/>
                <a:cs typeface="Open Sans"/>
                <a:sym typeface="Open Sans"/>
              </a:rPr>
              <a:t>Transforming structures:</a:t>
            </a:r>
            <a:r>
              <a:rPr lang="en-US" sz="1600">
                <a:solidFill>
                  <a:schemeClr val="dk1"/>
                </a:solidFill>
                <a:latin typeface="Open Sans"/>
                <a:ea typeface="Open Sans"/>
                <a:cs typeface="Open Sans"/>
                <a:sym typeface="Open Sans"/>
              </a:rPr>
              <a:t> How can we restructure our complex system? How can we build more inclusive structures? How can we consider the environment and climate change as part of these new structures? </a:t>
            </a:r>
            <a:endParaRPr sz="1600">
              <a:solidFill>
                <a:schemeClr val="dk1"/>
              </a:solidFill>
              <a:latin typeface="Open Sans"/>
              <a:ea typeface="Open Sans"/>
              <a:cs typeface="Open Sans"/>
              <a:sym typeface="Open Sans"/>
            </a:endParaRPr>
          </a:p>
          <a:p>
            <a:pPr indent="-330200" lvl="2" marL="1143000" rtl="0" algn="just">
              <a:lnSpc>
                <a:spcPct val="115833"/>
              </a:lnSpc>
              <a:spcBef>
                <a:spcPts val="800"/>
              </a:spcBef>
              <a:spcAft>
                <a:spcPts val="0"/>
              </a:spcAft>
              <a:buClr>
                <a:schemeClr val="dk1"/>
              </a:buClr>
              <a:buSzPts val="1600"/>
              <a:buFont typeface="Noto Sans Symbols"/>
              <a:buChar char="■"/>
            </a:pPr>
            <a:r>
              <a:rPr lang="en-US" sz="1600">
                <a:solidFill>
                  <a:schemeClr val="dk1"/>
                </a:solidFill>
                <a:latin typeface="Open Sans"/>
                <a:ea typeface="Open Sans"/>
                <a:cs typeface="Open Sans"/>
                <a:sym typeface="Open Sans"/>
              </a:rPr>
              <a:t>Potential impact over time: The </a:t>
            </a:r>
            <a:r>
              <a:rPr b="1" i="1" lang="en-US" sz="1600">
                <a:solidFill>
                  <a:schemeClr val="dk1"/>
                </a:solidFill>
                <a:latin typeface="Open Sans"/>
                <a:ea typeface="Open Sans"/>
                <a:cs typeface="Open Sans"/>
                <a:sym typeface="Open Sans"/>
              </a:rPr>
              <a:t>patterns</a:t>
            </a:r>
            <a:r>
              <a:rPr lang="en-US" sz="1600">
                <a:solidFill>
                  <a:schemeClr val="dk1"/>
                </a:solidFill>
                <a:latin typeface="Open Sans"/>
                <a:ea typeface="Open Sans"/>
                <a:cs typeface="Open Sans"/>
                <a:sym typeface="Open Sans"/>
              </a:rPr>
              <a:t> discussed earlier would change for the better, leading to less occurrence of the adverse </a:t>
            </a:r>
            <a:r>
              <a:rPr b="1" i="1" lang="en-US" sz="1600">
                <a:solidFill>
                  <a:schemeClr val="dk1"/>
                </a:solidFill>
                <a:latin typeface="Open Sans"/>
                <a:ea typeface="Open Sans"/>
                <a:cs typeface="Open Sans"/>
                <a:sym typeface="Open Sans"/>
              </a:rPr>
              <a:t>events.</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800">
              <a:latin typeface="Open Sans"/>
              <a:ea typeface="Open Sans"/>
              <a:cs typeface="Open Sans"/>
              <a:sym typeface="Open Sans"/>
            </a:endParaRPr>
          </a:p>
        </p:txBody>
      </p:sp>
    </p:spTree>
  </p:cSld>
  <p:clrMapOvr>
    <a:masterClrMapping/>
  </p:clrMapOvr>
</p:sld>
</file>

<file path=ppt/slides/slide2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35" name="Shape 2035"/>
        <p:cNvGrpSpPr/>
        <p:nvPr/>
      </p:nvGrpSpPr>
      <p:grpSpPr>
        <a:xfrm>
          <a:off x="0" y="0"/>
          <a:ext cx="0" cy="0"/>
          <a:chOff x="0" y="0"/>
          <a:chExt cx="0" cy="0"/>
        </a:xfrm>
      </p:grpSpPr>
      <p:pic>
        <p:nvPicPr>
          <p:cNvPr id="2036" name="Google Shape;2036;g31e3dac571a_0_1834"/>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2037" name="Google Shape;2037;g31e3dac571a_0_1834"/>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a:t>
            </a:r>
            <a:endParaRPr b="1" sz="3852">
              <a:solidFill>
                <a:schemeClr val="dk1"/>
              </a:solidFill>
              <a:latin typeface="Open Sans"/>
              <a:ea typeface="Open Sans"/>
              <a:cs typeface="Open Sans"/>
              <a:sym typeface="Open Sans"/>
            </a:endParaRPr>
          </a:p>
        </p:txBody>
      </p:sp>
      <p:sp>
        <p:nvSpPr>
          <p:cNvPr id="2038" name="Google Shape;2038;g31e3dac571a_0_1834"/>
          <p:cNvSpPr txBox="1"/>
          <p:nvPr/>
        </p:nvSpPr>
        <p:spPr>
          <a:xfrm>
            <a:off x="987050" y="2589450"/>
            <a:ext cx="9983400" cy="35115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000"/>
              </a:spcBef>
              <a:spcAft>
                <a:spcPts val="0"/>
              </a:spcAft>
              <a:buNone/>
            </a:pPr>
            <a:r>
              <a:rPr lang="en-US" sz="2000">
                <a:solidFill>
                  <a:schemeClr val="dk1"/>
                </a:solidFill>
                <a:latin typeface="Open Sans"/>
                <a:ea typeface="Open Sans"/>
                <a:cs typeface="Open Sans"/>
                <a:sym typeface="Open Sans"/>
              </a:rPr>
              <a:t>In small groups:</a:t>
            </a:r>
            <a:endParaRPr sz="2000">
              <a:solidFill>
                <a:schemeClr val="dk1"/>
              </a:solidFill>
              <a:latin typeface="Open Sans"/>
              <a:ea typeface="Open Sans"/>
              <a:cs typeface="Open Sans"/>
              <a:sym typeface="Open Sans"/>
            </a:endParaRPr>
          </a:p>
          <a:p>
            <a:pPr indent="-355600" lvl="0" marL="457200" rtl="0" algn="just">
              <a:lnSpc>
                <a:spcPct val="115833"/>
              </a:lnSpc>
              <a:spcBef>
                <a:spcPts val="1000"/>
              </a:spcBef>
              <a:spcAft>
                <a:spcPts val="0"/>
              </a:spcAft>
              <a:buClr>
                <a:schemeClr val="dk1"/>
              </a:buClr>
              <a:buSzPts val="2000"/>
              <a:buFont typeface="Open Sans"/>
              <a:buAutoNum type="arabicPeriod"/>
            </a:pPr>
            <a:r>
              <a:rPr lang="en-US" sz="2000">
                <a:solidFill>
                  <a:schemeClr val="dk1"/>
                </a:solidFill>
                <a:latin typeface="Open Sans"/>
                <a:ea typeface="Open Sans"/>
                <a:cs typeface="Open Sans"/>
                <a:sym typeface="Open Sans"/>
              </a:rPr>
              <a:t>Identify an</a:t>
            </a:r>
            <a:r>
              <a:rPr b="1" lang="en-US" sz="2000">
                <a:solidFill>
                  <a:schemeClr val="dk1"/>
                </a:solidFill>
                <a:latin typeface="Open Sans"/>
                <a:ea typeface="Open Sans"/>
                <a:cs typeface="Open Sans"/>
                <a:sym typeface="Open Sans"/>
              </a:rPr>
              <a:t> example of the nexus in your communities.</a:t>
            </a:r>
            <a:endParaRPr sz="2000">
              <a:solidFill>
                <a:schemeClr val="dk1"/>
              </a:solidFill>
              <a:latin typeface="Open Sans"/>
              <a:ea typeface="Open Sans"/>
              <a:cs typeface="Open Sans"/>
              <a:sym typeface="Open Sans"/>
            </a:endParaRPr>
          </a:p>
          <a:p>
            <a:pPr indent="-355600" lvl="0" marL="457200" rtl="0" algn="just">
              <a:lnSpc>
                <a:spcPct val="115833"/>
              </a:lnSpc>
              <a:spcBef>
                <a:spcPts val="1000"/>
              </a:spcBef>
              <a:spcAft>
                <a:spcPts val="0"/>
              </a:spcAft>
              <a:buClr>
                <a:schemeClr val="dk1"/>
              </a:buClr>
              <a:buSzPts val="2000"/>
              <a:buFont typeface="Neue Haas Grotesk Text Pro"/>
              <a:buAutoNum type="arabicPeriod"/>
            </a:pPr>
            <a:r>
              <a:rPr lang="en-US" sz="2000">
                <a:solidFill>
                  <a:schemeClr val="dk1"/>
                </a:solidFill>
                <a:latin typeface="Open Sans"/>
                <a:ea typeface="Open Sans"/>
                <a:cs typeface="Open Sans"/>
                <a:sym typeface="Open Sans"/>
              </a:rPr>
              <a:t>On the flipchart, draw a similar</a:t>
            </a:r>
            <a:r>
              <a:rPr b="1" lang="en-US" sz="2000">
                <a:solidFill>
                  <a:schemeClr val="dk1"/>
                </a:solidFill>
                <a:latin typeface="Open Sans"/>
                <a:ea typeface="Open Sans"/>
                <a:cs typeface="Open Sans"/>
                <a:sym typeface="Open Sans"/>
              </a:rPr>
              <a:t> iceberg with the different layers. </a:t>
            </a:r>
            <a:endParaRPr sz="2000">
              <a:solidFill>
                <a:schemeClr val="dk1"/>
              </a:solidFill>
              <a:latin typeface="Open Sans"/>
              <a:ea typeface="Open Sans"/>
              <a:cs typeface="Open Sans"/>
              <a:sym typeface="Open Sans"/>
            </a:endParaRPr>
          </a:p>
          <a:p>
            <a:pPr indent="-355600" lvl="0" marL="457200" rtl="0" algn="just">
              <a:lnSpc>
                <a:spcPct val="115833"/>
              </a:lnSpc>
              <a:spcBef>
                <a:spcPts val="1000"/>
              </a:spcBef>
              <a:spcAft>
                <a:spcPts val="0"/>
              </a:spcAft>
              <a:buClr>
                <a:schemeClr val="dk1"/>
              </a:buClr>
              <a:buSzPts val="2000"/>
              <a:buFont typeface="Open Sans"/>
              <a:buAutoNum type="arabicPeriod"/>
            </a:pPr>
            <a:r>
              <a:rPr lang="en-US" sz="2000">
                <a:solidFill>
                  <a:schemeClr val="dk1"/>
                </a:solidFill>
                <a:latin typeface="Open Sans"/>
                <a:ea typeface="Open Sans"/>
                <a:cs typeface="Open Sans"/>
                <a:sym typeface="Open Sans"/>
              </a:rPr>
              <a:t>For each layer, </a:t>
            </a:r>
            <a:r>
              <a:rPr b="1" lang="en-US" sz="2000">
                <a:solidFill>
                  <a:schemeClr val="dk1"/>
                </a:solidFill>
                <a:latin typeface="Open Sans"/>
                <a:ea typeface="Open Sans"/>
                <a:cs typeface="Open Sans"/>
                <a:sym typeface="Open Sans"/>
              </a:rPr>
              <a:t>discuss and list the keywords</a:t>
            </a:r>
            <a:r>
              <a:rPr lang="en-US" sz="2000">
                <a:solidFill>
                  <a:schemeClr val="dk1"/>
                </a:solidFill>
                <a:latin typeface="Open Sans"/>
                <a:ea typeface="Open Sans"/>
                <a:cs typeface="Open Sans"/>
                <a:sym typeface="Open Sans"/>
              </a:rPr>
              <a:t>. Remember to consider vulnerabilities, like gender, age, and other factors. </a:t>
            </a:r>
            <a:endParaRPr sz="2000">
              <a:solidFill>
                <a:schemeClr val="dk1"/>
              </a:solidFill>
              <a:latin typeface="Open Sans"/>
              <a:ea typeface="Open Sans"/>
              <a:cs typeface="Open Sans"/>
              <a:sym typeface="Open Sans"/>
            </a:endParaRPr>
          </a:p>
          <a:p>
            <a:pPr indent="-355600" lvl="0" marL="457200" rtl="0" algn="just">
              <a:lnSpc>
                <a:spcPct val="115833"/>
              </a:lnSpc>
              <a:spcBef>
                <a:spcPts val="1000"/>
              </a:spcBef>
              <a:spcAft>
                <a:spcPts val="0"/>
              </a:spcAft>
              <a:buClr>
                <a:schemeClr val="dk1"/>
              </a:buClr>
              <a:buSzPts val="2000"/>
              <a:buFont typeface="Open Sans"/>
              <a:buAutoNum type="arabicPeriod"/>
            </a:pPr>
            <a:r>
              <a:rPr b="1" lang="en-US" sz="2000">
                <a:solidFill>
                  <a:schemeClr val="dk1"/>
                </a:solidFill>
                <a:latin typeface="Open Sans"/>
                <a:ea typeface="Open Sans"/>
                <a:cs typeface="Open Sans"/>
                <a:sym typeface="Open Sans"/>
              </a:rPr>
              <a:t>Present </a:t>
            </a:r>
            <a:r>
              <a:rPr lang="en-US" sz="2000">
                <a:solidFill>
                  <a:schemeClr val="dk1"/>
                </a:solidFill>
                <a:latin typeface="Open Sans"/>
                <a:ea typeface="Open Sans"/>
                <a:cs typeface="Open Sans"/>
                <a:sym typeface="Open Sans"/>
              </a:rPr>
              <a:t>your iceberg to the large group.</a:t>
            </a:r>
            <a:endParaRPr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2200">
              <a:solidFill>
                <a:schemeClr val="dk1"/>
              </a:solidFill>
              <a:latin typeface="Open Sans"/>
              <a:ea typeface="Open Sans"/>
              <a:cs typeface="Open Sans"/>
              <a:sym typeface="Open Sans"/>
            </a:endParaRPr>
          </a:p>
        </p:txBody>
      </p:sp>
    </p:spTree>
  </p:cSld>
  <p:clrMapOvr>
    <a:masterClrMapping/>
  </p:clrMapOvr>
</p:sld>
</file>

<file path=ppt/slides/slide2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3" name="Shape 2043"/>
        <p:cNvGrpSpPr/>
        <p:nvPr/>
      </p:nvGrpSpPr>
      <p:grpSpPr>
        <a:xfrm>
          <a:off x="0" y="0"/>
          <a:ext cx="0" cy="0"/>
          <a:chOff x="0" y="0"/>
          <a:chExt cx="0" cy="0"/>
        </a:xfrm>
      </p:grpSpPr>
      <p:pic>
        <p:nvPicPr>
          <p:cNvPr id="2044" name="Google Shape;2044;g31e3dac571a_0_1841"/>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2045" name="Google Shape;2045;g31e3dac571a_0_1841"/>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Reflection</a:t>
            </a:r>
            <a:endParaRPr b="1" sz="3870">
              <a:latin typeface="Open Sans"/>
              <a:ea typeface="Open Sans"/>
              <a:cs typeface="Open Sans"/>
              <a:sym typeface="Open Sans"/>
            </a:endParaRPr>
          </a:p>
        </p:txBody>
      </p:sp>
      <p:sp>
        <p:nvSpPr>
          <p:cNvPr id="2046" name="Google Shape;2046;g31e3dac571a_0_1841"/>
          <p:cNvSpPr txBox="1"/>
          <p:nvPr/>
        </p:nvSpPr>
        <p:spPr>
          <a:xfrm>
            <a:off x="1014400" y="2366900"/>
            <a:ext cx="9054300" cy="3347700"/>
          </a:xfrm>
          <a:prstGeom prst="rect">
            <a:avLst/>
          </a:prstGeom>
          <a:noFill/>
          <a:ln>
            <a:noFill/>
          </a:ln>
        </p:spPr>
        <p:txBody>
          <a:bodyPr anchorCtr="0" anchor="t" bIns="91425" lIns="91425" spcFirstLastPara="1" rIns="91425" wrap="square" tIns="91425">
            <a:spAutoFit/>
          </a:bodyPr>
          <a:lstStyle/>
          <a:p>
            <a:pPr indent="-355600" lvl="0" marL="457200" rtl="0" algn="just">
              <a:lnSpc>
                <a:spcPct val="115833"/>
              </a:lnSpc>
              <a:spcBef>
                <a:spcPts val="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What was your experience during this exercise? What did you feel at the beginning? What did you feel at the end? Were you able to bring in an example from your home?</a:t>
            </a:r>
            <a:endParaRPr sz="2000">
              <a:solidFill>
                <a:schemeClr val="dk1"/>
              </a:solidFill>
              <a:latin typeface="Open Sans"/>
              <a:ea typeface="Open Sans"/>
              <a:cs typeface="Open Sans"/>
              <a:sym typeface="Open Sans"/>
            </a:endParaRPr>
          </a:p>
          <a:p>
            <a:pPr indent="-355600" lvl="0" marL="457200" rtl="0" algn="just">
              <a:lnSpc>
                <a:spcPct val="115833"/>
              </a:lnSpc>
              <a:spcBef>
                <a:spcPts val="8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What was challenging? What was easy? What emotions came up?</a:t>
            </a:r>
            <a:endParaRPr sz="2000">
              <a:solidFill>
                <a:schemeClr val="dk1"/>
              </a:solidFill>
              <a:latin typeface="Open Sans"/>
              <a:ea typeface="Open Sans"/>
              <a:cs typeface="Open Sans"/>
              <a:sym typeface="Open Sans"/>
            </a:endParaRPr>
          </a:p>
          <a:p>
            <a:pPr indent="-355600" lvl="0" marL="457200" rtl="0" algn="just">
              <a:lnSpc>
                <a:spcPct val="115833"/>
              </a:lnSpc>
              <a:spcBef>
                <a:spcPts val="8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Were you able to consider the environment and climate change? In what way or why not?</a:t>
            </a:r>
            <a:endParaRPr sz="2000">
              <a:solidFill>
                <a:schemeClr val="dk1"/>
              </a:solidFill>
              <a:latin typeface="Open Sans"/>
              <a:ea typeface="Open Sans"/>
              <a:cs typeface="Open Sans"/>
              <a:sym typeface="Open Sans"/>
            </a:endParaRPr>
          </a:p>
          <a:p>
            <a:pPr indent="-355600" lvl="0" marL="457200" rtl="0" algn="just">
              <a:lnSpc>
                <a:spcPct val="115833"/>
              </a:lnSpc>
              <a:spcBef>
                <a:spcPts val="1200"/>
              </a:spcBef>
              <a:spcAft>
                <a:spcPts val="800"/>
              </a:spcAft>
              <a:buClr>
                <a:schemeClr val="dk1"/>
              </a:buClr>
              <a:buSzPts val="2000"/>
              <a:buFont typeface="Open Sans"/>
              <a:buChar char="●"/>
            </a:pPr>
            <a:r>
              <a:rPr lang="en-US" sz="2000">
                <a:solidFill>
                  <a:schemeClr val="dk1"/>
                </a:solidFill>
                <a:latin typeface="Open Sans"/>
                <a:ea typeface="Open Sans"/>
                <a:cs typeface="Open Sans"/>
                <a:sym typeface="Open Sans"/>
              </a:rPr>
              <a:t>How was your thought process during the transformative side of the iceberg? What feelings came up? What was striking?</a:t>
            </a:r>
            <a:endParaRPr sz="3500">
              <a:solidFill>
                <a:schemeClr val="dk1"/>
              </a:solidFill>
              <a:latin typeface="Open Sans"/>
              <a:ea typeface="Open Sans"/>
              <a:cs typeface="Open Sans"/>
              <a:sym typeface="Open Sans"/>
            </a:endParaRPr>
          </a:p>
        </p:txBody>
      </p:sp>
    </p:spTree>
  </p:cSld>
  <p:clrMapOvr>
    <a:masterClrMapping/>
  </p:clrMapOvr>
</p:sld>
</file>

<file path=ppt/slides/slide2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1" name="Shape 2051"/>
        <p:cNvGrpSpPr/>
        <p:nvPr/>
      </p:nvGrpSpPr>
      <p:grpSpPr>
        <a:xfrm>
          <a:off x="0" y="0"/>
          <a:ext cx="0" cy="0"/>
          <a:chOff x="0" y="0"/>
          <a:chExt cx="0" cy="0"/>
        </a:xfrm>
      </p:grpSpPr>
      <p:pic>
        <p:nvPicPr>
          <p:cNvPr id="2052" name="Google Shape;2052;g31e3dac571a_0_1848"/>
          <p:cNvPicPr preferRelativeResize="0"/>
          <p:nvPr/>
        </p:nvPicPr>
        <p:blipFill rotWithShape="1">
          <a:blip r:embed="rId3">
            <a:alphaModFix/>
          </a:blip>
          <a:srcRect b="0" l="0" r="0" t="0"/>
          <a:stretch/>
        </p:blipFill>
        <p:spPr>
          <a:xfrm>
            <a:off x="10824050" y="0"/>
            <a:ext cx="1349625" cy="1349625"/>
          </a:xfrm>
          <a:prstGeom prst="rect">
            <a:avLst/>
          </a:prstGeom>
          <a:noFill/>
          <a:ln>
            <a:noFill/>
          </a:ln>
        </p:spPr>
      </p:pic>
      <p:sp>
        <p:nvSpPr>
          <p:cNvPr id="2053" name="Google Shape;2053;g31e3dac571a_0_1848"/>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3700">
                <a:latin typeface="Open Sans"/>
                <a:ea typeface="Open Sans"/>
                <a:cs typeface="Open Sans"/>
                <a:sym typeface="Open Sans"/>
              </a:rPr>
              <a:t>A Basic Framework for Environmental Peacebuilding</a:t>
            </a:r>
            <a:endParaRPr b="1" sz="3170">
              <a:latin typeface="Open Sans"/>
              <a:ea typeface="Open Sans"/>
              <a:cs typeface="Open Sans"/>
              <a:sym typeface="Open Sans"/>
            </a:endParaRPr>
          </a:p>
        </p:txBody>
      </p:sp>
      <p:sp>
        <p:nvSpPr>
          <p:cNvPr id="2054" name="Google Shape;2054;g31e3dac571a_0_1848"/>
          <p:cNvSpPr txBox="1"/>
          <p:nvPr/>
        </p:nvSpPr>
        <p:spPr>
          <a:xfrm>
            <a:off x="1049075" y="2089450"/>
            <a:ext cx="9947400" cy="42816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lang="en-US">
                <a:solidFill>
                  <a:schemeClr val="dk1"/>
                </a:solidFill>
                <a:latin typeface="Open Sans"/>
                <a:ea typeface="Open Sans"/>
                <a:cs typeface="Open Sans"/>
                <a:sym typeface="Open Sans"/>
              </a:rPr>
              <a:t>Focus on two spheres: our </a:t>
            </a:r>
            <a:r>
              <a:rPr b="1" lang="en-US">
                <a:solidFill>
                  <a:schemeClr val="dk1"/>
                </a:solidFill>
                <a:latin typeface="Open Sans"/>
                <a:ea typeface="Open Sans"/>
                <a:cs typeface="Open Sans"/>
                <a:sym typeface="Open Sans"/>
              </a:rPr>
              <a:t>mental models</a:t>
            </a:r>
            <a:r>
              <a:rPr lang="en-US">
                <a:solidFill>
                  <a:schemeClr val="dk1"/>
                </a:solidFill>
                <a:latin typeface="Open Sans"/>
                <a:ea typeface="Open Sans"/>
                <a:cs typeface="Open Sans"/>
                <a:sym typeface="Open Sans"/>
              </a:rPr>
              <a:t>, and our </a:t>
            </a:r>
            <a:r>
              <a:rPr b="1" lang="en-US">
                <a:solidFill>
                  <a:schemeClr val="dk1"/>
                </a:solidFill>
                <a:latin typeface="Open Sans"/>
                <a:ea typeface="Open Sans"/>
                <a:cs typeface="Open Sans"/>
                <a:sym typeface="Open Sans"/>
              </a:rPr>
              <a:t>structural models</a:t>
            </a:r>
            <a:r>
              <a:rPr lang="en-US">
                <a:solidFill>
                  <a:schemeClr val="dk1"/>
                </a:solidFill>
                <a:latin typeface="Open Sans"/>
                <a:ea typeface="Open Sans"/>
                <a:cs typeface="Open Sans"/>
                <a:sym typeface="Open Sans"/>
              </a:rPr>
              <a:t>.</a:t>
            </a:r>
            <a:endParaRPr>
              <a:solidFill>
                <a:schemeClr val="dk1"/>
              </a:solidFill>
              <a:latin typeface="Open Sans"/>
              <a:ea typeface="Open Sans"/>
              <a:cs typeface="Open Sans"/>
              <a:sym typeface="Open Sans"/>
            </a:endParaRPr>
          </a:p>
          <a:p>
            <a:pPr indent="-317500" lvl="0" marL="457200" rtl="0" algn="just">
              <a:lnSpc>
                <a:spcPct val="115833"/>
              </a:lnSpc>
              <a:spcBef>
                <a:spcPts val="1200"/>
              </a:spcBef>
              <a:spcAft>
                <a:spcPts val="0"/>
              </a:spcAft>
              <a:buClr>
                <a:schemeClr val="dk1"/>
              </a:buClr>
              <a:buSzPts val="1400"/>
              <a:buFont typeface="Neue Haas Grotesk Text Pro"/>
              <a:buChar char="●"/>
            </a:pPr>
            <a:r>
              <a:rPr b="1" lang="en-US">
                <a:solidFill>
                  <a:schemeClr val="dk1"/>
                </a:solidFill>
                <a:latin typeface="Open Sans"/>
                <a:ea typeface="Open Sans"/>
                <a:cs typeface="Open Sans"/>
                <a:sym typeface="Open Sans"/>
              </a:rPr>
              <a:t>Mental Models:</a:t>
            </a:r>
            <a:endParaRPr b="1">
              <a:solidFill>
                <a:schemeClr val="dk1"/>
              </a:solidFill>
              <a:latin typeface="Open Sans"/>
              <a:ea typeface="Open Sans"/>
              <a:cs typeface="Open Sans"/>
              <a:sym typeface="Open Sans"/>
            </a:endParaRPr>
          </a:p>
          <a:p>
            <a:pPr indent="-317500" lvl="1" marL="914400" rtl="0" algn="just">
              <a:lnSpc>
                <a:spcPct val="115833"/>
              </a:lnSpc>
              <a:spcBef>
                <a:spcPts val="1200"/>
              </a:spcBef>
              <a:spcAft>
                <a:spcPts val="0"/>
              </a:spcAft>
              <a:buClr>
                <a:schemeClr val="dk1"/>
              </a:buClr>
              <a:buSzPts val="1400"/>
              <a:buFont typeface="Open Sans"/>
              <a:buChar char="○"/>
            </a:pPr>
            <a:r>
              <a:rPr lang="en-US">
                <a:solidFill>
                  <a:schemeClr val="dk1"/>
                </a:solidFill>
                <a:latin typeface="Open Sans"/>
                <a:ea typeface="Open Sans"/>
                <a:cs typeface="Open Sans"/>
                <a:sym typeface="Open Sans"/>
              </a:rPr>
              <a:t>Promote our human-environment relationship; human-human relationship; and our human-environment-human relationship. </a:t>
            </a:r>
            <a:endParaRPr>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b="1" lang="en-US">
                <a:solidFill>
                  <a:schemeClr val="dk1"/>
                </a:solidFill>
                <a:latin typeface="Open Sans"/>
                <a:ea typeface="Open Sans"/>
                <a:cs typeface="Open Sans"/>
                <a:sym typeface="Open Sans"/>
              </a:rPr>
              <a:t>Structural </a:t>
            </a:r>
            <a:r>
              <a:rPr b="1" lang="en-US">
                <a:solidFill>
                  <a:schemeClr val="dk1"/>
                </a:solidFill>
                <a:latin typeface="Open Sans"/>
                <a:ea typeface="Open Sans"/>
                <a:cs typeface="Open Sans"/>
                <a:sym typeface="Open Sans"/>
              </a:rPr>
              <a:t>Models</a:t>
            </a:r>
            <a:r>
              <a:rPr b="1" lang="en-US">
                <a:solidFill>
                  <a:schemeClr val="dk1"/>
                </a:solidFill>
                <a:latin typeface="Open Sans"/>
                <a:ea typeface="Open Sans"/>
                <a:cs typeface="Open Sans"/>
                <a:sym typeface="Open Sans"/>
              </a:rPr>
              <a:t>: </a:t>
            </a:r>
            <a:r>
              <a:rPr lang="en-US">
                <a:solidFill>
                  <a:schemeClr val="dk1"/>
                </a:solidFill>
                <a:latin typeface="Open Sans"/>
                <a:ea typeface="Open Sans"/>
                <a:cs typeface="Open Sans"/>
                <a:sym typeface="Open Sans"/>
              </a:rPr>
              <a:t>institutions, policies and laws, services, infrastructure, </a:t>
            </a:r>
            <a:endParaRPr>
              <a:solidFill>
                <a:schemeClr val="dk1"/>
              </a:solidFill>
              <a:latin typeface="Open Sans"/>
              <a:ea typeface="Open Sans"/>
              <a:cs typeface="Open Sans"/>
              <a:sym typeface="Open Sans"/>
            </a:endParaRPr>
          </a:p>
          <a:p>
            <a:pPr indent="-317500" lvl="1" marL="914400" rtl="0" algn="just">
              <a:lnSpc>
                <a:spcPct val="115833"/>
              </a:lnSpc>
              <a:spcBef>
                <a:spcPts val="1200"/>
              </a:spcBef>
              <a:spcAft>
                <a:spcPts val="0"/>
              </a:spcAft>
              <a:buClr>
                <a:schemeClr val="dk1"/>
              </a:buClr>
              <a:buSzPts val="1400"/>
              <a:buFont typeface="Neue Haas Grotesk Text Pro"/>
              <a:buChar char="○"/>
            </a:pPr>
            <a:r>
              <a:rPr lang="en-US">
                <a:solidFill>
                  <a:schemeClr val="dk1"/>
                </a:solidFill>
                <a:latin typeface="Open Sans"/>
                <a:ea typeface="Open Sans"/>
                <a:cs typeface="Open Sans"/>
                <a:sym typeface="Open Sans"/>
              </a:rPr>
              <a:t>What </a:t>
            </a:r>
            <a:r>
              <a:rPr b="1" lang="en-US">
                <a:solidFill>
                  <a:schemeClr val="dk1"/>
                </a:solidFill>
                <a:latin typeface="Open Sans"/>
                <a:ea typeface="Open Sans"/>
                <a:cs typeface="Open Sans"/>
                <a:sym typeface="Open Sans"/>
              </a:rPr>
              <a:t>institutions/entities</a:t>
            </a:r>
            <a:r>
              <a:rPr lang="en-US">
                <a:solidFill>
                  <a:schemeClr val="dk1"/>
                </a:solidFill>
                <a:latin typeface="Open Sans"/>
                <a:ea typeface="Open Sans"/>
                <a:cs typeface="Open Sans"/>
                <a:sym typeface="Open Sans"/>
              </a:rPr>
              <a:t> do we need or create or strengthen? How? Ministries, citizen forums, etc.</a:t>
            </a:r>
            <a:endParaRPr>
              <a:solidFill>
                <a:schemeClr val="dk1"/>
              </a:solidFill>
              <a:latin typeface="Open Sans"/>
              <a:ea typeface="Open Sans"/>
              <a:cs typeface="Open Sans"/>
              <a:sym typeface="Open Sans"/>
            </a:endParaRPr>
          </a:p>
          <a:p>
            <a:pPr indent="-317500" lvl="1" marL="914400" rtl="0" algn="just">
              <a:lnSpc>
                <a:spcPct val="115833"/>
              </a:lnSpc>
              <a:spcBef>
                <a:spcPts val="1200"/>
              </a:spcBef>
              <a:spcAft>
                <a:spcPts val="0"/>
              </a:spcAft>
              <a:buClr>
                <a:schemeClr val="dk1"/>
              </a:buClr>
              <a:buSzPts val="1400"/>
              <a:buFont typeface="Neue Haas Grotesk Text Pro"/>
              <a:buChar char="○"/>
            </a:pPr>
            <a:r>
              <a:rPr lang="en-US">
                <a:solidFill>
                  <a:schemeClr val="dk1"/>
                </a:solidFill>
                <a:latin typeface="Open Sans"/>
                <a:ea typeface="Open Sans"/>
                <a:cs typeface="Open Sans"/>
                <a:sym typeface="Open Sans"/>
              </a:rPr>
              <a:t>What </a:t>
            </a:r>
            <a:r>
              <a:rPr b="1" lang="en-US">
                <a:solidFill>
                  <a:schemeClr val="dk1"/>
                </a:solidFill>
                <a:latin typeface="Open Sans"/>
                <a:ea typeface="Open Sans"/>
                <a:cs typeface="Open Sans"/>
                <a:sym typeface="Open Sans"/>
              </a:rPr>
              <a:t>policies/laws </a:t>
            </a:r>
            <a:r>
              <a:rPr lang="en-US">
                <a:solidFill>
                  <a:schemeClr val="dk1"/>
                </a:solidFill>
                <a:latin typeface="Open Sans"/>
                <a:ea typeface="Open Sans"/>
                <a:cs typeface="Open Sans"/>
                <a:sym typeface="Open Sans"/>
              </a:rPr>
              <a:t>do we need or create or strengthen? How?</a:t>
            </a:r>
            <a:endParaRPr>
              <a:solidFill>
                <a:schemeClr val="dk1"/>
              </a:solidFill>
              <a:latin typeface="Open Sans"/>
              <a:ea typeface="Open Sans"/>
              <a:cs typeface="Open Sans"/>
              <a:sym typeface="Open Sans"/>
            </a:endParaRPr>
          </a:p>
          <a:p>
            <a:pPr indent="-317500" lvl="1" marL="914400" rtl="0" algn="just">
              <a:lnSpc>
                <a:spcPct val="115833"/>
              </a:lnSpc>
              <a:spcBef>
                <a:spcPts val="1200"/>
              </a:spcBef>
              <a:spcAft>
                <a:spcPts val="0"/>
              </a:spcAft>
              <a:buClr>
                <a:schemeClr val="dk1"/>
              </a:buClr>
              <a:buSzPts val="1400"/>
              <a:buFont typeface="Neue Haas Grotesk Text Pro"/>
              <a:buChar char="○"/>
            </a:pPr>
            <a:r>
              <a:rPr lang="en-US">
                <a:solidFill>
                  <a:schemeClr val="dk1"/>
                </a:solidFill>
                <a:latin typeface="Open Sans"/>
                <a:ea typeface="Open Sans"/>
                <a:cs typeface="Open Sans"/>
                <a:sym typeface="Open Sans"/>
              </a:rPr>
              <a:t>What </a:t>
            </a:r>
            <a:r>
              <a:rPr b="1" lang="en-US">
                <a:solidFill>
                  <a:schemeClr val="dk1"/>
                </a:solidFill>
                <a:latin typeface="Open Sans"/>
                <a:ea typeface="Open Sans"/>
                <a:cs typeface="Open Sans"/>
                <a:sym typeface="Open Sans"/>
              </a:rPr>
              <a:t>services</a:t>
            </a:r>
            <a:r>
              <a:rPr lang="en-US">
                <a:solidFill>
                  <a:schemeClr val="dk1"/>
                </a:solidFill>
                <a:latin typeface="Open Sans"/>
                <a:ea typeface="Open Sans"/>
                <a:cs typeface="Open Sans"/>
                <a:sym typeface="Open Sans"/>
              </a:rPr>
              <a:t> do we need or create or strengthen? How?</a:t>
            </a:r>
            <a:endParaRPr>
              <a:solidFill>
                <a:schemeClr val="dk1"/>
              </a:solidFill>
              <a:latin typeface="Open Sans"/>
              <a:ea typeface="Open Sans"/>
              <a:cs typeface="Open Sans"/>
              <a:sym typeface="Open Sans"/>
            </a:endParaRPr>
          </a:p>
          <a:p>
            <a:pPr indent="-317500" lvl="1" marL="914400" rtl="0" algn="just">
              <a:lnSpc>
                <a:spcPct val="115833"/>
              </a:lnSpc>
              <a:spcBef>
                <a:spcPts val="1200"/>
              </a:spcBef>
              <a:spcAft>
                <a:spcPts val="0"/>
              </a:spcAft>
              <a:buClr>
                <a:schemeClr val="dk1"/>
              </a:buClr>
              <a:buSzPts val="1400"/>
              <a:buFont typeface="Neue Haas Grotesk Text Pro"/>
              <a:buChar char="○"/>
            </a:pPr>
            <a:r>
              <a:rPr lang="en-US">
                <a:solidFill>
                  <a:schemeClr val="dk1"/>
                </a:solidFill>
                <a:latin typeface="Open Sans"/>
                <a:ea typeface="Open Sans"/>
                <a:cs typeface="Open Sans"/>
                <a:sym typeface="Open Sans"/>
              </a:rPr>
              <a:t>What </a:t>
            </a:r>
            <a:r>
              <a:rPr b="1" lang="en-US">
                <a:solidFill>
                  <a:schemeClr val="dk1"/>
                </a:solidFill>
                <a:latin typeface="Open Sans"/>
                <a:ea typeface="Open Sans"/>
                <a:cs typeface="Open Sans"/>
                <a:sym typeface="Open Sans"/>
              </a:rPr>
              <a:t>infrastructures </a:t>
            </a:r>
            <a:r>
              <a:rPr lang="en-US">
                <a:solidFill>
                  <a:schemeClr val="dk1"/>
                </a:solidFill>
                <a:latin typeface="Open Sans"/>
                <a:ea typeface="Open Sans"/>
                <a:cs typeface="Open Sans"/>
                <a:sym typeface="Open Sans"/>
              </a:rPr>
              <a:t>do we need or create or strengthen? How?</a:t>
            </a:r>
            <a:endParaRPr>
              <a:solidFill>
                <a:schemeClr val="dk1"/>
              </a:solidFill>
              <a:latin typeface="Open Sans"/>
              <a:ea typeface="Open Sans"/>
              <a:cs typeface="Open Sans"/>
              <a:sym typeface="Open Sans"/>
            </a:endParaRPr>
          </a:p>
          <a:p>
            <a:pPr indent="-317500" lvl="1" marL="914400" rtl="0" algn="just">
              <a:lnSpc>
                <a:spcPct val="115833"/>
              </a:lnSpc>
              <a:spcBef>
                <a:spcPts val="1200"/>
              </a:spcBef>
              <a:spcAft>
                <a:spcPts val="0"/>
              </a:spcAft>
              <a:buClr>
                <a:schemeClr val="dk1"/>
              </a:buClr>
              <a:buSzPts val="1400"/>
              <a:buFont typeface="Neue Haas Grotesk Text Pro"/>
              <a:buChar char="○"/>
            </a:pPr>
            <a:r>
              <a:rPr lang="en-US">
                <a:solidFill>
                  <a:schemeClr val="dk1"/>
                </a:solidFill>
                <a:latin typeface="Open Sans"/>
                <a:ea typeface="Open Sans"/>
                <a:cs typeface="Open Sans"/>
                <a:sym typeface="Open Sans"/>
              </a:rPr>
              <a:t>What </a:t>
            </a:r>
            <a:r>
              <a:rPr b="1" lang="en-US">
                <a:solidFill>
                  <a:schemeClr val="dk1"/>
                </a:solidFill>
                <a:latin typeface="Open Sans"/>
                <a:ea typeface="Open Sans"/>
                <a:cs typeface="Open Sans"/>
                <a:sym typeface="Open Sans"/>
              </a:rPr>
              <a:t>mechanisms </a:t>
            </a:r>
            <a:r>
              <a:rPr lang="en-US">
                <a:solidFill>
                  <a:schemeClr val="dk1"/>
                </a:solidFill>
                <a:latin typeface="Open Sans"/>
                <a:ea typeface="Open Sans"/>
                <a:cs typeface="Open Sans"/>
                <a:sym typeface="Open Sans"/>
              </a:rPr>
              <a:t>do we need or create or strengthen? How? </a:t>
            </a:r>
            <a:endParaRPr>
              <a:solidFill>
                <a:schemeClr val="dk1"/>
              </a:solidFill>
              <a:latin typeface="Open Sans"/>
              <a:ea typeface="Open Sans"/>
              <a:cs typeface="Open Sans"/>
              <a:sym typeface="Open Sans"/>
            </a:endParaRPr>
          </a:p>
          <a:p>
            <a:pPr indent="-317500" lvl="1" marL="914400" rtl="0" algn="just">
              <a:lnSpc>
                <a:spcPct val="115833"/>
              </a:lnSpc>
              <a:spcBef>
                <a:spcPts val="1200"/>
              </a:spcBef>
              <a:spcAft>
                <a:spcPts val="800"/>
              </a:spcAft>
              <a:buClr>
                <a:schemeClr val="dk1"/>
              </a:buClr>
              <a:buSzPts val="1400"/>
              <a:buFont typeface="Neue Haas Grotesk Text Pro"/>
              <a:buChar char="○"/>
            </a:pPr>
            <a:r>
              <a:rPr lang="en-US">
                <a:solidFill>
                  <a:schemeClr val="dk1"/>
                </a:solidFill>
                <a:latin typeface="Open Sans"/>
                <a:ea typeface="Open Sans"/>
                <a:cs typeface="Open Sans"/>
                <a:sym typeface="Open Sans"/>
              </a:rPr>
              <a:t>What tangible and intangible </a:t>
            </a:r>
            <a:r>
              <a:rPr b="1" lang="en-US">
                <a:solidFill>
                  <a:schemeClr val="dk1"/>
                </a:solidFill>
                <a:latin typeface="Open Sans"/>
                <a:ea typeface="Open Sans"/>
                <a:cs typeface="Open Sans"/>
                <a:sym typeface="Open Sans"/>
              </a:rPr>
              <a:t>resources </a:t>
            </a:r>
            <a:r>
              <a:rPr lang="en-US">
                <a:solidFill>
                  <a:schemeClr val="dk1"/>
                </a:solidFill>
                <a:latin typeface="Open Sans"/>
                <a:ea typeface="Open Sans"/>
                <a:cs typeface="Open Sans"/>
                <a:sym typeface="Open Sans"/>
              </a:rPr>
              <a:t>do we need to mobilize? How?</a:t>
            </a:r>
            <a:endParaRPr sz="2400">
              <a:solidFill>
                <a:schemeClr val="dk1"/>
              </a:solidFill>
              <a:latin typeface="Open Sans"/>
              <a:ea typeface="Open Sans"/>
              <a:cs typeface="Open Sans"/>
              <a:sym typeface="Open Sans"/>
            </a:endParaRPr>
          </a:p>
        </p:txBody>
      </p:sp>
    </p:spTree>
  </p:cSld>
  <p:clrMapOvr>
    <a:masterClrMapping/>
  </p:clrMapOvr>
</p:sld>
</file>

<file path=ppt/slides/slide2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59" name="Shape 2059"/>
        <p:cNvGrpSpPr/>
        <p:nvPr/>
      </p:nvGrpSpPr>
      <p:grpSpPr>
        <a:xfrm>
          <a:off x="0" y="0"/>
          <a:ext cx="0" cy="0"/>
          <a:chOff x="0" y="0"/>
          <a:chExt cx="0" cy="0"/>
        </a:xfrm>
      </p:grpSpPr>
      <p:pic>
        <p:nvPicPr>
          <p:cNvPr id="2060" name="Google Shape;2060;g31e3dac571a_0_1855"/>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2061" name="Google Shape;2061;g31e3dac571a_0_1855"/>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Session 5.10:</a:t>
            </a:r>
            <a:r>
              <a:rPr b="1" lang="en-US" sz="4400">
                <a:latin typeface="Open Sans"/>
                <a:ea typeface="Open Sans"/>
                <a:cs typeface="Open Sans"/>
                <a:sym typeface="Open Sans"/>
              </a:rPr>
              <a:t> Safety and Security Considerations Part 2 - Facility Assessments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2062" name="Google Shape;2062;g31e3dac571a_0_1855"/>
          <p:cNvSpPr txBox="1"/>
          <p:nvPr/>
        </p:nvSpPr>
        <p:spPr>
          <a:xfrm>
            <a:off x="925900" y="3109625"/>
            <a:ext cx="9749700" cy="11271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0"/>
              </a:spcBef>
              <a:spcAft>
                <a:spcPts val="0"/>
              </a:spcAft>
              <a:buNone/>
            </a:pPr>
            <a:r>
              <a:rPr b="1" lang="en-US" sz="1800">
                <a:solidFill>
                  <a:schemeClr val="dk1"/>
                </a:solidFill>
                <a:latin typeface="Open Sans"/>
                <a:ea typeface="Open Sans"/>
                <a:cs typeface="Open Sans"/>
                <a:sym typeface="Open Sans"/>
              </a:rPr>
              <a:t>Session Objectives:</a:t>
            </a:r>
            <a:endParaRPr b="1" sz="18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Understand and learn strategies to address elements of safety and security of the facility where the mediation is held.</a:t>
            </a:r>
            <a:endParaRPr b="1" sz="1800">
              <a:solidFill>
                <a:srgbClr val="003D74"/>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pic>
        <p:nvPicPr>
          <p:cNvPr id="295" name="Google Shape;295;g31e3dac571a_0_193"/>
          <p:cNvPicPr preferRelativeResize="0"/>
          <p:nvPr/>
        </p:nvPicPr>
        <p:blipFill rotWithShape="1">
          <a:blip r:embed="rId3">
            <a:alphaModFix/>
          </a:blip>
          <a:srcRect b="0" l="0" r="0" t="0"/>
          <a:stretch/>
        </p:blipFill>
        <p:spPr>
          <a:xfrm>
            <a:off x="10556250" y="5222249"/>
            <a:ext cx="1635750" cy="1635750"/>
          </a:xfrm>
          <a:prstGeom prst="rect">
            <a:avLst/>
          </a:prstGeom>
          <a:noFill/>
          <a:ln>
            <a:noFill/>
          </a:ln>
        </p:spPr>
      </p:pic>
      <p:sp>
        <p:nvSpPr>
          <p:cNvPr id="296" name="Google Shape;296;g31e3dac571a_0_193"/>
          <p:cNvSpPr txBox="1"/>
          <p:nvPr/>
        </p:nvSpPr>
        <p:spPr>
          <a:xfrm>
            <a:off x="891200" y="3634573"/>
            <a:ext cx="9367200" cy="1373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Session 2.1: </a:t>
            </a:r>
            <a:r>
              <a:rPr b="1" lang="en-US" sz="4400">
                <a:solidFill>
                  <a:schemeClr val="dk1"/>
                </a:solidFill>
                <a:latin typeface="Open Sans"/>
                <a:ea typeface="Open Sans"/>
                <a:cs typeface="Open Sans"/>
                <a:sym typeface="Open Sans"/>
              </a:rPr>
              <a:t>Conflict Analysis and The Conflict Tree </a:t>
            </a:r>
            <a:endParaRPr b="1" sz="4400">
              <a:latin typeface="Open Sans"/>
              <a:ea typeface="Open Sans"/>
              <a:cs typeface="Open Sans"/>
              <a:sym typeface="Open Sans"/>
            </a:endParaRPr>
          </a:p>
        </p:txBody>
      </p:sp>
      <p:sp>
        <p:nvSpPr>
          <p:cNvPr id="297" name="Google Shape;297;g31e3dac571a_0_193"/>
          <p:cNvSpPr txBox="1"/>
          <p:nvPr/>
        </p:nvSpPr>
        <p:spPr>
          <a:xfrm>
            <a:off x="891200" y="5222250"/>
            <a:ext cx="8848200" cy="13737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900">
                <a:solidFill>
                  <a:srgbClr val="000000"/>
                </a:solidFill>
                <a:latin typeface="Open Sans"/>
                <a:ea typeface="Open Sans"/>
                <a:cs typeface="Open Sans"/>
                <a:sym typeface="Open Sans"/>
              </a:rPr>
              <a:t>Session Objectives:</a:t>
            </a:r>
            <a:endParaRPr b="1" sz="1900">
              <a:solidFill>
                <a:srgbClr val="000000"/>
              </a:solidFill>
              <a:latin typeface="Open Sans"/>
              <a:ea typeface="Open Sans"/>
              <a:cs typeface="Open Sans"/>
              <a:sym typeface="Open Sans"/>
            </a:endParaRPr>
          </a:p>
          <a:p>
            <a:pPr indent="-349250" lvl="0" marL="457200" rtl="0" algn="just">
              <a:lnSpc>
                <a:spcPct val="115833"/>
              </a:lnSpc>
              <a:spcBef>
                <a:spcPts val="800"/>
              </a:spcBef>
              <a:spcAft>
                <a:spcPts val="0"/>
              </a:spcAft>
              <a:buClr>
                <a:srgbClr val="000000"/>
              </a:buClr>
              <a:buSzPts val="1900"/>
              <a:buFont typeface="Open Sans"/>
              <a:buChar char="●"/>
            </a:pPr>
            <a:r>
              <a:rPr lang="en-US" sz="1900">
                <a:solidFill>
                  <a:srgbClr val="000000"/>
                </a:solidFill>
                <a:latin typeface="Open Sans"/>
                <a:ea typeface="Open Sans"/>
                <a:cs typeface="Open Sans"/>
                <a:sym typeface="Open Sans"/>
              </a:rPr>
              <a:t>Learn what conflict analysis is, why it is a needed skill of an Insider Mediator, and how to apply the Conflict Tree tool to analyze a conflict.</a:t>
            </a:r>
            <a:endParaRPr b="1" sz="19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3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298" name="Google Shape;298;g31e3dac571a_0_193"/>
          <p:cNvPicPr preferRelativeResize="0"/>
          <p:nvPr>
            <p:ph idx="2" type="pic"/>
          </p:nvPr>
        </p:nvPicPr>
        <p:blipFill rotWithShape="1">
          <a:blip r:embed="rId4">
            <a:alphaModFix/>
          </a:blip>
          <a:srcRect b="18100" l="-179" r="179" t="44268"/>
          <a:stretch/>
        </p:blipFill>
        <p:spPr>
          <a:xfrm>
            <a:off x="3950" y="0"/>
            <a:ext cx="12192000" cy="3441001"/>
          </a:xfrm>
          <a:prstGeom prst="rect">
            <a:avLst/>
          </a:prstGeom>
          <a:noFill/>
        </p:spPr>
      </p:pic>
    </p:spTree>
  </p:cSld>
  <p:clrMapOvr>
    <a:masterClrMapping/>
  </p:clrMapOvr>
</p:sld>
</file>

<file path=ppt/slides/slide2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67" name="Shape 2067"/>
        <p:cNvGrpSpPr/>
        <p:nvPr/>
      </p:nvGrpSpPr>
      <p:grpSpPr>
        <a:xfrm>
          <a:off x="0" y="0"/>
          <a:ext cx="0" cy="0"/>
          <a:chOff x="0" y="0"/>
          <a:chExt cx="0" cy="0"/>
        </a:xfrm>
      </p:grpSpPr>
      <p:pic>
        <p:nvPicPr>
          <p:cNvPr id="2068" name="Google Shape;2068;g31e3dac571a_0_1876"/>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2069" name="Google Shape;2069;g31e3dac571a_0_1876"/>
          <p:cNvSpPr txBox="1"/>
          <p:nvPr/>
        </p:nvSpPr>
        <p:spPr>
          <a:xfrm>
            <a:off x="925900" y="1288925"/>
            <a:ext cx="9524400" cy="1127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Facility Assessments</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4400">
              <a:latin typeface="Open Sans"/>
              <a:ea typeface="Open Sans"/>
              <a:cs typeface="Open Sans"/>
              <a:sym typeface="Open Sans"/>
            </a:endParaRPr>
          </a:p>
          <a:p>
            <a:pPr indent="0" lvl="0" marL="0" marR="0" rtl="0" algn="l">
              <a:lnSpc>
                <a:spcPct val="90000"/>
              </a:lnSpc>
              <a:spcBef>
                <a:spcPts val="0"/>
              </a:spcBef>
              <a:spcAft>
                <a:spcPts val="0"/>
              </a:spcAft>
              <a:buClr>
                <a:srgbClr val="000000"/>
              </a:buClr>
              <a:buSzPts val="4070"/>
              <a:buFont typeface="Arial"/>
              <a:buNone/>
            </a:pPr>
            <a:r>
              <a:t/>
            </a:r>
            <a:endParaRPr b="1" sz="3870">
              <a:latin typeface="Open Sans"/>
              <a:ea typeface="Open Sans"/>
              <a:cs typeface="Open Sans"/>
              <a:sym typeface="Open Sans"/>
            </a:endParaRPr>
          </a:p>
        </p:txBody>
      </p:sp>
      <p:sp>
        <p:nvSpPr>
          <p:cNvPr id="2070" name="Google Shape;2070;g31e3dac571a_0_1876"/>
          <p:cNvSpPr txBox="1"/>
          <p:nvPr/>
        </p:nvSpPr>
        <p:spPr>
          <a:xfrm>
            <a:off x="925900" y="2684825"/>
            <a:ext cx="9749700" cy="1551900"/>
          </a:xfrm>
          <a:prstGeom prst="rect">
            <a:avLst/>
          </a:prstGeom>
          <a:noFill/>
          <a:ln>
            <a:noFill/>
          </a:ln>
        </p:spPr>
        <p:txBody>
          <a:bodyPr anchorCtr="0" anchor="t" bIns="0" lIns="0" spcFirstLastPara="1" rIns="0" wrap="square" tIns="0">
            <a:noAutofit/>
          </a:bodyPr>
          <a:lstStyle/>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It is vital to consider the </a:t>
            </a:r>
            <a:r>
              <a:rPr b="1" lang="en-US" sz="1800">
                <a:solidFill>
                  <a:schemeClr val="dk1"/>
                </a:solidFill>
                <a:latin typeface="Open Sans"/>
                <a:ea typeface="Open Sans"/>
                <a:cs typeface="Open Sans"/>
                <a:sym typeface="Open Sans"/>
              </a:rPr>
              <a:t>suitability, safety, and security of any facility</a:t>
            </a:r>
            <a:r>
              <a:rPr lang="en-US" sz="1800">
                <a:solidFill>
                  <a:schemeClr val="dk1"/>
                </a:solidFill>
                <a:latin typeface="Open Sans"/>
                <a:ea typeface="Open Sans"/>
                <a:cs typeface="Open Sans"/>
                <a:sym typeface="Open Sans"/>
              </a:rPr>
              <a:t> you are using to host an event.</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Consider different </a:t>
            </a:r>
            <a:r>
              <a:rPr b="1" lang="en-US" sz="1800">
                <a:solidFill>
                  <a:schemeClr val="dk1"/>
                </a:solidFill>
                <a:latin typeface="Open Sans"/>
                <a:ea typeface="Open Sans"/>
                <a:cs typeface="Open Sans"/>
                <a:sym typeface="Open Sans"/>
              </a:rPr>
              <a:t>identity groups </a:t>
            </a:r>
            <a:r>
              <a:rPr lang="en-US" sz="1800">
                <a:solidFill>
                  <a:schemeClr val="dk1"/>
                </a:solidFill>
                <a:latin typeface="Open Sans"/>
                <a:ea typeface="Open Sans"/>
                <a:cs typeface="Open Sans"/>
                <a:sym typeface="Open Sans"/>
              </a:rPr>
              <a:t>and risk factors.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Review the </a:t>
            </a:r>
            <a:r>
              <a:rPr b="1" lang="en-US" sz="1800">
                <a:solidFill>
                  <a:schemeClr val="dk1"/>
                </a:solidFill>
                <a:latin typeface="Open Sans"/>
                <a:ea typeface="Open Sans"/>
                <a:cs typeface="Open Sans"/>
                <a:sym typeface="Open Sans"/>
              </a:rPr>
              <a:t>Facility Assessment checklist.</a:t>
            </a:r>
            <a:endParaRPr b="1"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2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5" name="Shape 2075"/>
        <p:cNvGrpSpPr/>
        <p:nvPr/>
      </p:nvGrpSpPr>
      <p:grpSpPr>
        <a:xfrm>
          <a:off x="0" y="0"/>
          <a:ext cx="0" cy="0"/>
          <a:chOff x="0" y="0"/>
          <a:chExt cx="0" cy="0"/>
        </a:xfrm>
      </p:grpSpPr>
      <p:pic>
        <p:nvPicPr>
          <p:cNvPr id="2076" name="Google Shape;2076;g31e3dac571a_0_1862"/>
          <p:cNvPicPr preferRelativeResize="0"/>
          <p:nvPr/>
        </p:nvPicPr>
        <p:blipFill rotWithShape="1">
          <a:blip r:embed="rId3">
            <a:alphaModFix/>
          </a:blip>
          <a:srcRect b="0" l="0" r="0" t="0"/>
          <a:stretch/>
        </p:blipFill>
        <p:spPr>
          <a:xfrm>
            <a:off x="11084150" y="0"/>
            <a:ext cx="1089525" cy="1089525"/>
          </a:xfrm>
          <a:prstGeom prst="rect">
            <a:avLst/>
          </a:prstGeom>
          <a:noFill/>
          <a:ln>
            <a:noFill/>
          </a:ln>
        </p:spPr>
      </p:pic>
      <p:sp>
        <p:nvSpPr>
          <p:cNvPr id="2077" name="Google Shape;2077;g31e3dac571a_0_1862"/>
          <p:cNvSpPr txBox="1"/>
          <p:nvPr/>
        </p:nvSpPr>
        <p:spPr>
          <a:xfrm>
            <a:off x="956600" y="846800"/>
            <a:ext cx="9432000" cy="711000"/>
          </a:xfrm>
          <a:prstGeom prst="rect">
            <a:avLst/>
          </a:prstGeom>
          <a:noFill/>
          <a:ln>
            <a:noFill/>
          </a:ln>
        </p:spPr>
        <p:txBody>
          <a:bodyPr anchorCtr="0" anchor="ctr" bIns="45700" lIns="91425" spcFirstLastPara="1" rIns="91425" wrap="square" tIns="45700">
            <a:noAutofit/>
          </a:bodyPr>
          <a:lstStyle/>
          <a:p>
            <a:pPr indent="0" lvl="0" marL="0" rtl="0" algn="just">
              <a:lnSpc>
                <a:spcPct val="115833"/>
              </a:lnSpc>
              <a:spcBef>
                <a:spcPts val="1200"/>
              </a:spcBef>
              <a:spcAft>
                <a:spcPts val="800"/>
              </a:spcAft>
              <a:buClr>
                <a:schemeClr val="dk1"/>
              </a:buClr>
              <a:buSzPts val="1018"/>
              <a:buFont typeface="Arial"/>
              <a:buNone/>
            </a:pPr>
            <a:r>
              <a:rPr b="1" lang="en-US" sz="3852">
                <a:solidFill>
                  <a:schemeClr val="dk1"/>
                </a:solidFill>
                <a:latin typeface="Open Sans"/>
                <a:ea typeface="Open Sans"/>
                <a:cs typeface="Open Sans"/>
                <a:sym typeface="Open Sans"/>
              </a:rPr>
              <a:t>Activity</a:t>
            </a:r>
            <a:endParaRPr b="1" sz="3852">
              <a:solidFill>
                <a:schemeClr val="dk1"/>
              </a:solidFill>
              <a:latin typeface="Open Sans"/>
              <a:ea typeface="Open Sans"/>
              <a:cs typeface="Open Sans"/>
              <a:sym typeface="Open Sans"/>
            </a:endParaRPr>
          </a:p>
        </p:txBody>
      </p:sp>
      <p:sp>
        <p:nvSpPr>
          <p:cNvPr id="2078" name="Google Shape;2078;g31e3dac571a_0_1862"/>
          <p:cNvSpPr txBox="1"/>
          <p:nvPr/>
        </p:nvSpPr>
        <p:spPr>
          <a:xfrm>
            <a:off x="1013075" y="2268650"/>
            <a:ext cx="9983400" cy="3511500"/>
          </a:xfrm>
          <a:prstGeom prst="rect">
            <a:avLst/>
          </a:prstGeom>
          <a:noFill/>
          <a:ln>
            <a:noFill/>
          </a:ln>
        </p:spPr>
        <p:txBody>
          <a:bodyPr anchorCtr="0" anchor="ctr" bIns="91425" lIns="91425" spcFirstLastPara="1" rIns="91425" wrap="square" tIns="91425">
            <a:noAutofit/>
          </a:bodyPr>
          <a:lstStyle/>
          <a:p>
            <a:pPr indent="0" lvl="0" marL="0" rtl="0" algn="just">
              <a:lnSpc>
                <a:spcPct val="115833"/>
              </a:lnSpc>
              <a:spcBef>
                <a:spcPts val="1200"/>
              </a:spcBef>
              <a:spcAft>
                <a:spcPts val="0"/>
              </a:spcAft>
              <a:buNone/>
            </a:pPr>
            <a:r>
              <a:rPr lang="en-US" sz="2100">
                <a:solidFill>
                  <a:schemeClr val="dk1"/>
                </a:solidFill>
                <a:latin typeface="Open Sans"/>
                <a:ea typeface="Open Sans"/>
                <a:cs typeface="Open Sans"/>
                <a:sym typeface="Open Sans"/>
              </a:rPr>
              <a:t>In small groups:</a:t>
            </a:r>
            <a:endParaRPr sz="2100">
              <a:solidFill>
                <a:schemeClr val="dk1"/>
              </a:solidFill>
              <a:latin typeface="Open Sans"/>
              <a:ea typeface="Open Sans"/>
              <a:cs typeface="Open Sans"/>
              <a:sym typeface="Open Sans"/>
            </a:endParaRPr>
          </a:p>
          <a:p>
            <a:pPr indent="-361950" lvl="0" marL="457200" rtl="0" algn="just">
              <a:lnSpc>
                <a:spcPct val="115833"/>
              </a:lnSpc>
              <a:spcBef>
                <a:spcPts val="1200"/>
              </a:spcBef>
              <a:spcAft>
                <a:spcPts val="0"/>
              </a:spcAft>
              <a:buClr>
                <a:schemeClr val="dk1"/>
              </a:buClr>
              <a:buSzPts val="2100"/>
              <a:buFont typeface="Open Sans"/>
              <a:buChar char="●"/>
            </a:pPr>
            <a:r>
              <a:rPr b="1" lang="en-US" sz="2100">
                <a:solidFill>
                  <a:schemeClr val="dk1"/>
                </a:solidFill>
                <a:latin typeface="Open Sans"/>
                <a:ea typeface="Open Sans"/>
                <a:cs typeface="Open Sans"/>
                <a:sym typeface="Open Sans"/>
              </a:rPr>
              <a:t>Complete a facility assessment of this location.</a:t>
            </a:r>
            <a:endParaRPr b="1" sz="2100">
              <a:solidFill>
                <a:schemeClr val="dk1"/>
              </a:solidFill>
              <a:latin typeface="Open Sans"/>
              <a:ea typeface="Open Sans"/>
              <a:cs typeface="Open Sans"/>
              <a:sym typeface="Open Sans"/>
            </a:endParaRPr>
          </a:p>
          <a:p>
            <a:pPr indent="-361950" lvl="0" marL="457200" rtl="0" algn="just">
              <a:lnSpc>
                <a:spcPct val="115833"/>
              </a:lnSpc>
              <a:spcBef>
                <a:spcPts val="10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Leave the meeting room and examine the property as much as is polite and respectful of its current business outside of the training. </a:t>
            </a:r>
            <a:endParaRPr b="1" sz="2100">
              <a:solidFill>
                <a:schemeClr val="dk1"/>
              </a:solidFill>
              <a:latin typeface="Open Sans"/>
              <a:ea typeface="Open Sans"/>
              <a:cs typeface="Open Sans"/>
              <a:sym typeface="Open Sans"/>
            </a:endParaRPr>
          </a:p>
          <a:p>
            <a:pPr indent="-361950" lvl="0" marL="457200" rtl="0" algn="just">
              <a:lnSpc>
                <a:spcPct val="115833"/>
              </a:lnSpc>
              <a:spcBef>
                <a:spcPts val="12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Take notes and return in 30 minutes to each provide a brief share-out of what you found.</a:t>
            </a:r>
            <a:endParaRPr b="1" sz="2100">
              <a:solidFill>
                <a:schemeClr val="dk1"/>
              </a:solidFill>
              <a:latin typeface="Open Sans"/>
              <a:ea typeface="Open Sans"/>
              <a:cs typeface="Open Sans"/>
              <a:sym typeface="Open Sans"/>
            </a:endParaRPr>
          </a:p>
          <a:p>
            <a:pPr indent="0" lvl="0" marL="0" rtl="0" algn="just">
              <a:lnSpc>
                <a:spcPct val="115833"/>
              </a:lnSpc>
              <a:spcBef>
                <a:spcPts val="1000"/>
              </a:spcBef>
              <a:spcAft>
                <a:spcPts val="800"/>
              </a:spcAft>
              <a:buNone/>
            </a:pPr>
            <a:r>
              <a:t/>
            </a:r>
            <a:endParaRPr sz="2000">
              <a:solidFill>
                <a:schemeClr val="dk1"/>
              </a:solidFill>
              <a:latin typeface="Open Sans"/>
              <a:ea typeface="Open Sans"/>
              <a:cs typeface="Open Sans"/>
              <a:sym typeface="Open Sans"/>
            </a:endParaRPr>
          </a:p>
        </p:txBody>
      </p:sp>
    </p:spTree>
  </p:cSld>
  <p:clrMapOvr>
    <a:masterClrMapping/>
  </p:clrMapOvr>
</p:sld>
</file>

<file path=ppt/slides/slide2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3" name="Shape 2083"/>
        <p:cNvGrpSpPr/>
        <p:nvPr/>
      </p:nvGrpSpPr>
      <p:grpSpPr>
        <a:xfrm>
          <a:off x="0" y="0"/>
          <a:ext cx="0" cy="0"/>
          <a:chOff x="0" y="0"/>
          <a:chExt cx="0" cy="0"/>
        </a:xfrm>
      </p:grpSpPr>
      <p:pic>
        <p:nvPicPr>
          <p:cNvPr id="2084" name="Google Shape;2084;g31e3dac571a_0_1869"/>
          <p:cNvPicPr preferRelativeResize="0"/>
          <p:nvPr/>
        </p:nvPicPr>
        <p:blipFill rotWithShape="1">
          <a:blip r:embed="rId3">
            <a:alphaModFix/>
          </a:blip>
          <a:srcRect b="0" l="0" r="0" t="0"/>
          <a:stretch/>
        </p:blipFill>
        <p:spPr>
          <a:xfrm>
            <a:off x="10373200" y="0"/>
            <a:ext cx="1800475" cy="1800475"/>
          </a:xfrm>
          <a:prstGeom prst="rect">
            <a:avLst/>
          </a:prstGeom>
          <a:noFill/>
          <a:ln>
            <a:noFill/>
          </a:ln>
        </p:spPr>
      </p:pic>
      <p:sp>
        <p:nvSpPr>
          <p:cNvPr id="2085" name="Google Shape;2085;g31e3dac571a_0_1869"/>
          <p:cNvSpPr txBox="1"/>
          <p:nvPr/>
        </p:nvSpPr>
        <p:spPr>
          <a:xfrm>
            <a:off x="925900" y="734225"/>
            <a:ext cx="9524400" cy="788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070"/>
              <a:buFont typeface="Arial"/>
              <a:buNone/>
            </a:pPr>
            <a:r>
              <a:rPr b="1" lang="en-US" sz="4400">
                <a:latin typeface="Open Sans"/>
                <a:ea typeface="Open Sans"/>
                <a:cs typeface="Open Sans"/>
                <a:sym typeface="Open Sans"/>
              </a:rPr>
              <a:t>Reflection</a:t>
            </a:r>
            <a:endParaRPr b="1" sz="3870">
              <a:latin typeface="Open Sans"/>
              <a:ea typeface="Open Sans"/>
              <a:cs typeface="Open Sans"/>
              <a:sym typeface="Open Sans"/>
            </a:endParaRPr>
          </a:p>
        </p:txBody>
      </p:sp>
      <p:sp>
        <p:nvSpPr>
          <p:cNvPr id="2086" name="Google Shape;2086;g31e3dac571a_0_1869"/>
          <p:cNvSpPr txBox="1"/>
          <p:nvPr/>
        </p:nvSpPr>
        <p:spPr>
          <a:xfrm>
            <a:off x="1014400" y="2366900"/>
            <a:ext cx="9054300" cy="3615600"/>
          </a:xfrm>
          <a:prstGeom prst="rect">
            <a:avLst/>
          </a:prstGeom>
          <a:noFill/>
          <a:ln>
            <a:noFill/>
          </a:ln>
        </p:spPr>
        <p:txBody>
          <a:bodyPr anchorCtr="0" anchor="t" bIns="91425" lIns="91425" spcFirstLastPara="1" rIns="91425" wrap="square" tIns="91425">
            <a:spAutoFit/>
          </a:bodyPr>
          <a:lstStyle/>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did you find the process? How hard was it?</a:t>
            </a:r>
            <a:endParaRPr b="1"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Do you feel you have a better sense of some of the challenges? </a:t>
            </a:r>
            <a:endParaRPr b="1"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Did any of your findings surprise you? </a:t>
            </a:r>
            <a:endParaRPr b="1"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would you communicate these with the participants?</a:t>
            </a:r>
            <a:endParaRPr b="1" sz="2200">
              <a:solidFill>
                <a:schemeClr val="dk1"/>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Does this activity prompt any reflection on other locations you have visited as part of a mediation? </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2000">
              <a:solidFill>
                <a:schemeClr val="dk1"/>
              </a:solidFill>
              <a:latin typeface="Open Sans"/>
              <a:ea typeface="Open Sans"/>
              <a:cs typeface="Open Sans"/>
              <a:sym typeface="Open Sans"/>
            </a:endParaRPr>
          </a:p>
        </p:txBody>
      </p:sp>
    </p:spTree>
  </p:cSld>
  <p:clrMapOvr>
    <a:masterClrMapping/>
  </p:clrMapOvr>
</p:sld>
</file>

<file path=ppt/slides/slide2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1" name="Shape 2091"/>
        <p:cNvGrpSpPr/>
        <p:nvPr/>
      </p:nvGrpSpPr>
      <p:grpSpPr>
        <a:xfrm>
          <a:off x="0" y="0"/>
          <a:ext cx="0" cy="0"/>
          <a:chOff x="0" y="0"/>
          <a:chExt cx="0" cy="0"/>
        </a:xfrm>
      </p:grpSpPr>
      <p:sp>
        <p:nvSpPr>
          <p:cNvPr id="2092" name="Google Shape;2092;p1"/>
          <p:cNvSpPr txBox="1"/>
          <p:nvPr/>
        </p:nvSpPr>
        <p:spPr>
          <a:xfrm>
            <a:off x="3484825" y="2977000"/>
            <a:ext cx="5448300" cy="477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2500" u="none" cap="none" strike="noStrike">
                <a:solidFill>
                  <a:srgbClr val="000000"/>
                </a:solidFill>
                <a:latin typeface="Open Sans"/>
                <a:ea typeface="Open Sans"/>
                <a:cs typeface="Open Sans"/>
                <a:sym typeface="Open Sans"/>
              </a:rPr>
              <a:t>Thank you for your attention</a:t>
            </a:r>
            <a:r>
              <a:rPr b="1" lang="en-US" sz="2500">
                <a:latin typeface="Open Sans"/>
                <a:ea typeface="Open Sans"/>
                <a:cs typeface="Open Sans"/>
                <a:sym typeface="Open Sans"/>
              </a:rPr>
              <a:t>!</a:t>
            </a:r>
            <a:endParaRPr b="1" i="0" sz="2100" u="none" cap="none" strike="noStrike">
              <a:solidFill>
                <a:srgbClr val="000000"/>
              </a:solidFill>
              <a:latin typeface="Open Sans"/>
              <a:ea typeface="Open Sans"/>
              <a:cs typeface="Open Sans"/>
              <a:sym typeface="Open Sans"/>
            </a:endParaRPr>
          </a:p>
        </p:txBody>
      </p:sp>
      <p:pic>
        <p:nvPicPr>
          <p:cNvPr id="2093" name="Google Shape;2093;p1"/>
          <p:cNvPicPr preferRelativeResize="0"/>
          <p:nvPr/>
        </p:nvPicPr>
        <p:blipFill rotWithShape="1">
          <a:blip r:embed="rId3">
            <a:alphaModFix/>
          </a:blip>
          <a:srcRect b="0" l="0" r="0" t="0"/>
          <a:stretch/>
        </p:blipFill>
        <p:spPr>
          <a:xfrm>
            <a:off x="8786400" y="4496743"/>
            <a:ext cx="1377325" cy="1379807"/>
          </a:xfrm>
          <a:prstGeom prst="rect">
            <a:avLst/>
          </a:prstGeom>
          <a:noFill/>
          <a:ln>
            <a:noFill/>
          </a:ln>
        </p:spPr>
      </p:pic>
      <p:pic>
        <p:nvPicPr>
          <p:cNvPr id="2094" name="Google Shape;2094;p1"/>
          <p:cNvPicPr preferRelativeResize="0"/>
          <p:nvPr/>
        </p:nvPicPr>
        <p:blipFill rotWithShape="1">
          <a:blip r:embed="rId4">
            <a:alphaModFix/>
          </a:blip>
          <a:srcRect b="0" l="0" r="0" t="0"/>
          <a:stretch/>
        </p:blipFill>
        <p:spPr>
          <a:xfrm>
            <a:off x="11078075" y="5792325"/>
            <a:ext cx="933359" cy="741350"/>
          </a:xfrm>
          <a:prstGeom prst="rect">
            <a:avLst/>
          </a:prstGeom>
          <a:noFill/>
          <a:ln>
            <a:noFill/>
          </a:ln>
        </p:spPr>
      </p:pic>
      <p:pic>
        <p:nvPicPr>
          <p:cNvPr id="2095" name="Google Shape;2095;p1"/>
          <p:cNvPicPr preferRelativeResize="0"/>
          <p:nvPr/>
        </p:nvPicPr>
        <p:blipFill rotWithShape="1">
          <a:blip r:embed="rId5">
            <a:alphaModFix/>
          </a:blip>
          <a:srcRect b="0" l="0" r="0" t="0"/>
          <a:stretch/>
        </p:blipFill>
        <p:spPr>
          <a:xfrm>
            <a:off x="8405404" y="5832814"/>
            <a:ext cx="838786" cy="660356"/>
          </a:xfrm>
          <a:prstGeom prst="rect">
            <a:avLst/>
          </a:prstGeom>
          <a:noFill/>
          <a:ln>
            <a:noFill/>
          </a:ln>
        </p:spPr>
      </p:pic>
      <p:pic>
        <p:nvPicPr>
          <p:cNvPr id="2096" name="Google Shape;2096;p1"/>
          <p:cNvPicPr preferRelativeResize="0"/>
          <p:nvPr/>
        </p:nvPicPr>
        <p:blipFill rotWithShape="1">
          <a:blip r:embed="rId6">
            <a:alphaModFix/>
          </a:blip>
          <a:srcRect b="0" l="0" r="0" t="0"/>
          <a:stretch/>
        </p:blipFill>
        <p:spPr>
          <a:xfrm>
            <a:off x="10045701" y="-3"/>
            <a:ext cx="2127975" cy="2127975"/>
          </a:xfrm>
          <a:prstGeom prst="rect">
            <a:avLst/>
          </a:prstGeom>
          <a:noFill/>
          <a:ln>
            <a:noFill/>
          </a:ln>
        </p:spPr>
      </p:pic>
      <p:pic>
        <p:nvPicPr>
          <p:cNvPr id="2097" name="Google Shape;2097;p1"/>
          <p:cNvPicPr preferRelativeResize="0"/>
          <p:nvPr/>
        </p:nvPicPr>
        <p:blipFill>
          <a:blip r:embed="rId7">
            <a:alphaModFix/>
          </a:blip>
          <a:stretch>
            <a:fillRect/>
          </a:stretch>
        </p:blipFill>
        <p:spPr>
          <a:xfrm>
            <a:off x="10396150" y="4880050"/>
            <a:ext cx="1433175" cy="554625"/>
          </a:xfrm>
          <a:prstGeom prst="rect">
            <a:avLst/>
          </a:prstGeom>
          <a:noFill/>
          <a:ln>
            <a:noFill/>
          </a:ln>
        </p:spPr>
      </p:pic>
      <p:pic>
        <p:nvPicPr>
          <p:cNvPr id="2098" name="Google Shape;2098;p1"/>
          <p:cNvPicPr preferRelativeResize="0"/>
          <p:nvPr/>
        </p:nvPicPr>
        <p:blipFill>
          <a:blip r:embed="rId8">
            <a:alphaModFix/>
          </a:blip>
          <a:stretch>
            <a:fillRect/>
          </a:stretch>
        </p:blipFill>
        <p:spPr>
          <a:xfrm>
            <a:off x="9510587" y="5832823"/>
            <a:ext cx="1377325" cy="724527"/>
          </a:xfrm>
          <a:prstGeom prst="rect">
            <a:avLst/>
          </a:prstGeom>
          <a:noFill/>
          <a:ln>
            <a:noFill/>
          </a:ln>
        </p:spPr>
      </p:pic>
      <p:pic>
        <p:nvPicPr>
          <p:cNvPr id="2099" name="Google Shape;2099;p1"/>
          <p:cNvPicPr preferRelativeResize="0"/>
          <p:nvPr/>
        </p:nvPicPr>
        <p:blipFill>
          <a:blip r:embed="rId9">
            <a:alphaModFix/>
          </a:blip>
          <a:stretch>
            <a:fillRect/>
          </a:stretch>
        </p:blipFill>
        <p:spPr>
          <a:xfrm>
            <a:off x="152425" y="246650"/>
            <a:ext cx="4237348" cy="94347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pic>
        <p:nvPicPr>
          <p:cNvPr id="304" name="Google Shape;304;g31e3dac571a_0_20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305" name="Google Shape;305;g31e3dac571a_0_203"/>
          <p:cNvSpPr txBox="1"/>
          <p:nvPr/>
        </p:nvSpPr>
        <p:spPr>
          <a:xfrm>
            <a:off x="932700" y="515438"/>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000">
                <a:solidFill>
                  <a:srgbClr val="000000"/>
                </a:solidFill>
                <a:latin typeface="Helvetica Neue"/>
                <a:ea typeface="Helvetica Neue"/>
                <a:cs typeface="Helvetica Neue"/>
                <a:sym typeface="Helvetica Neue"/>
              </a:rPr>
              <a:t>Conflict Analysis</a:t>
            </a:r>
            <a:endParaRPr b="1" sz="4000">
              <a:solidFill>
                <a:srgbClr val="000000"/>
              </a:solidFill>
              <a:latin typeface="Helvetica Neue"/>
              <a:ea typeface="Helvetica Neue"/>
              <a:cs typeface="Helvetica Neue"/>
              <a:sym typeface="Helvetica Neue"/>
            </a:endParaRPr>
          </a:p>
        </p:txBody>
      </p:sp>
      <p:sp>
        <p:nvSpPr>
          <p:cNvPr id="306" name="Google Shape;306;g31e3dac571a_0_203"/>
          <p:cNvSpPr txBox="1"/>
          <p:nvPr/>
        </p:nvSpPr>
        <p:spPr>
          <a:xfrm>
            <a:off x="932700" y="2033700"/>
            <a:ext cx="9669000" cy="4347300"/>
          </a:xfrm>
          <a:prstGeom prst="rect">
            <a:avLst/>
          </a:prstGeom>
          <a:noFill/>
          <a:ln>
            <a:noFill/>
          </a:ln>
        </p:spPr>
        <p:txBody>
          <a:bodyPr anchorCtr="0" anchor="t" bIns="45700" lIns="91425" spcFirstLastPara="1" rIns="91425" wrap="square" tIns="45700">
            <a:normAutofit/>
          </a:bodyPr>
          <a:lstStyle/>
          <a:p>
            <a:pPr indent="0" lvl="0" marL="0" rtl="0" algn="just">
              <a:lnSpc>
                <a:spcPct val="115833"/>
              </a:lnSpc>
              <a:spcBef>
                <a:spcPts val="1000"/>
              </a:spcBef>
              <a:spcAft>
                <a:spcPts val="0"/>
              </a:spcAft>
              <a:buNone/>
            </a:pPr>
            <a:r>
              <a:rPr b="1" lang="en-US" sz="2100">
                <a:solidFill>
                  <a:srgbClr val="000000"/>
                </a:solidFill>
                <a:latin typeface="Open Sans"/>
                <a:ea typeface="Open Sans"/>
                <a:cs typeface="Open Sans"/>
                <a:sym typeface="Open Sans"/>
              </a:rPr>
              <a:t>Conflict analysis</a:t>
            </a:r>
            <a:r>
              <a:rPr lang="en-US" sz="2100">
                <a:solidFill>
                  <a:srgbClr val="000000"/>
                </a:solidFill>
                <a:latin typeface="Open Sans"/>
                <a:ea typeface="Open Sans"/>
                <a:cs typeface="Open Sans"/>
                <a:sym typeface="Open Sans"/>
              </a:rPr>
              <a:t> is a practical method of collecting information, analyzing, and understanding the context, the parties, and the conflict. </a:t>
            </a:r>
            <a:endParaRPr sz="2100">
              <a:solidFill>
                <a:srgbClr val="000000"/>
              </a:solidFill>
              <a:latin typeface="Open Sans"/>
              <a:ea typeface="Open Sans"/>
              <a:cs typeface="Open Sans"/>
              <a:sym typeface="Open Sans"/>
            </a:endParaRPr>
          </a:p>
          <a:p>
            <a:pPr indent="0" lvl="0" marL="0" rtl="0" algn="just">
              <a:lnSpc>
                <a:spcPct val="115833"/>
              </a:lnSpc>
              <a:spcBef>
                <a:spcPts val="1000"/>
              </a:spcBef>
              <a:spcAft>
                <a:spcPts val="0"/>
              </a:spcAft>
              <a:buNone/>
            </a:pPr>
            <a:r>
              <a:t/>
            </a:r>
            <a:endParaRPr sz="2100">
              <a:solidFill>
                <a:srgbClr val="000000"/>
              </a:solidFill>
              <a:latin typeface="Open Sans"/>
              <a:ea typeface="Open Sans"/>
              <a:cs typeface="Open Sans"/>
              <a:sym typeface="Open Sans"/>
            </a:endParaRPr>
          </a:p>
          <a:p>
            <a:pPr indent="0" lvl="0" marL="0" rtl="0" algn="just">
              <a:lnSpc>
                <a:spcPct val="115833"/>
              </a:lnSpc>
              <a:spcBef>
                <a:spcPts val="1000"/>
              </a:spcBef>
              <a:spcAft>
                <a:spcPts val="0"/>
              </a:spcAft>
              <a:buNone/>
            </a:pPr>
            <a:r>
              <a:rPr lang="en-US" sz="2100">
                <a:solidFill>
                  <a:srgbClr val="000000"/>
                </a:solidFill>
                <a:latin typeface="Open Sans"/>
                <a:ea typeface="Open Sans"/>
                <a:cs typeface="Open Sans"/>
                <a:sym typeface="Open Sans"/>
              </a:rPr>
              <a:t>It is the </a:t>
            </a:r>
            <a:r>
              <a:rPr b="1" lang="en-US" sz="2100">
                <a:solidFill>
                  <a:srgbClr val="000000"/>
                </a:solidFill>
                <a:latin typeface="Open Sans"/>
                <a:ea typeface="Open Sans"/>
                <a:cs typeface="Open Sans"/>
                <a:sym typeface="Open Sans"/>
              </a:rPr>
              <a:t>first step</a:t>
            </a:r>
            <a:r>
              <a:rPr lang="en-US" sz="2100">
                <a:solidFill>
                  <a:srgbClr val="000000"/>
                </a:solidFill>
                <a:latin typeface="Open Sans"/>
                <a:ea typeface="Open Sans"/>
                <a:cs typeface="Open Sans"/>
                <a:sym typeface="Open Sans"/>
              </a:rPr>
              <a:t> towards any conflict resolution or transformation. </a:t>
            </a:r>
            <a:endParaRPr sz="2100">
              <a:solidFill>
                <a:srgbClr val="000000"/>
              </a:solidFill>
              <a:latin typeface="Open Sans"/>
              <a:ea typeface="Open Sans"/>
              <a:cs typeface="Open Sans"/>
              <a:sym typeface="Open Sans"/>
            </a:endParaRPr>
          </a:p>
          <a:p>
            <a:pPr indent="0" lvl="0" marL="0" rtl="0" algn="just">
              <a:lnSpc>
                <a:spcPct val="115833"/>
              </a:lnSpc>
              <a:spcBef>
                <a:spcPts val="1000"/>
              </a:spcBef>
              <a:spcAft>
                <a:spcPts val="0"/>
              </a:spcAft>
              <a:buNone/>
            </a:pPr>
            <a:r>
              <a:t/>
            </a:r>
            <a:endParaRPr sz="2100">
              <a:solidFill>
                <a:srgbClr val="000000"/>
              </a:solidFill>
              <a:latin typeface="Open Sans"/>
              <a:ea typeface="Open Sans"/>
              <a:cs typeface="Open Sans"/>
              <a:sym typeface="Open Sans"/>
            </a:endParaRPr>
          </a:p>
          <a:p>
            <a:pPr indent="0" lvl="0" marL="0" rtl="0" algn="just">
              <a:lnSpc>
                <a:spcPct val="115833"/>
              </a:lnSpc>
              <a:spcBef>
                <a:spcPts val="1000"/>
              </a:spcBef>
              <a:spcAft>
                <a:spcPts val="800"/>
              </a:spcAft>
              <a:buNone/>
            </a:pPr>
            <a:r>
              <a:rPr lang="en-US" sz="2100">
                <a:solidFill>
                  <a:srgbClr val="000000"/>
                </a:solidFill>
                <a:latin typeface="Open Sans"/>
                <a:ea typeface="Open Sans"/>
                <a:cs typeface="Open Sans"/>
                <a:sym typeface="Open Sans"/>
              </a:rPr>
              <a:t>Conflict analysis </a:t>
            </a:r>
            <a:r>
              <a:rPr b="1" lang="en-US" sz="2100">
                <a:solidFill>
                  <a:srgbClr val="000000"/>
                </a:solidFill>
                <a:latin typeface="Open Sans"/>
                <a:ea typeface="Open Sans"/>
                <a:cs typeface="Open Sans"/>
                <a:sym typeface="Open Sans"/>
              </a:rPr>
              <a:t>informs the strategies and interventions </a:t>
            </a:r>
            <a:r>
              <a:rPr lang="en-US" sz="2100">
                <a:solidFill>
                  <a:srgbClr val="000000"/>
                </a:solidFill>
                <a:latin typeface="Open Sans"/>
                <a:ea typeface="Open Sans"/>
                <a:cs typeface="Open Sans"/>
                <a:sym typeface="Open Sans"/>
              </a:rPr>
              <a:t>that the mediator will take. </a:t>
            </a:r>
            <a:endParaRPr b="1" sz="3500">
              <a:solidFill>
                <a:srgbClr val="000000"/>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pic>
        <p:nvPicPr>
          <p:cNvPr id="312" name="Google Shape;312;g31e3dac571a_0_21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313" name="Google Shape;313;g31e3dac571a_0_215"/>
          <p:cNvSpPr txBox="1"/>
          <p:nvPr/>
        </p:nvSpPr>
        <p:spPr>
          <a:xfrm>
            <a:off x="932700" y="515438"/>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000">
                <a:solidFill>
                  <a:srgbClr val="000000"/>
                </a:solidFill>
                <a:latin typeface="Helvetica Neue"/>
                <a:ea typeface="Helvetica Neue"/>
                <a:cs typeface="Helvetica Neue"/>
                <a:sym typeface="Helvetica Neue"/>
              </a:rPr>
              <a:t>Conflict Analysis</a:t>
            </a:r>
            <a:endParaRPr b="1" sz="4000">
              <a:solidFill>
                <a:srgbClr val="000000"/>
              </a:solidFill>
              <a:latin typeface="Helvetica Neue"/>
              <a:ea typeface="Helvetica Neue"/>
              <a:cs typeface="Helvetica Neue"/>
              <a:sym typeface="Helvetica Neue"/>
            </a:endParaRPr>
          </a:p>
        </p:txBody>
      </p:sp>
      <p:sp>
        <p:nvSpPr>
          <p:cNvPr id="314" name="Google Shape;314;g31e3dac571a_0_215"/>
          <p:cNvSpPr txBox="1"/>
          <p:nvPr/>
        </p:nvSpPr>
        <p:spPr>
          <a:xfrm>
            <a:off x="988200" y="1686900"/>
            <a:ext cx="9669000" cy="4347300"/>
          </a:xfrm>
          <a:prstGeom prst="rect">
            <a:avLst/>
          </a:prstGeom>
          <a:noFill/>
          <a:ln>
            <a:noFill/>
          </a:ln>
        </p:spPr>
        <p:txBody>
          <a:bodyPr anchorCtr="0" anchor="t" bIns="45700" lIns="91425" spcFirstLastPara="1" rIns="91425" wrap="square" tIns="45700">
            <a:normAutofit/>
          </a:bodyPr>
          <a:lstStyle/>
          <a:p>
            <a:pPr indent="0" lvl="0" marL="0" rtl="0" algn="just">
              <a:lnSpc>
                <a:spcPct val="115833"/>
              </a:lnSpc>
              <a:spcBef>
                <a:spcPts val="1000"/>
              </a:spcBef>
              <a:spcAft>
                <a:spcPts val="0"/>
              </a:spcAft>
              <a:buNone/>
            </a:pPr>
            <a:r>
              <a:rPr b="1" lang="en-US" sz="1800">
                <a:solidFill>
                  <a:srgbClr val="000000"/>
                </a:solidFill>
                <a:latin typeface="Open Sans"/>
                <a:ea typeface="Open Sans"/>
                <a:cs typeface="Open Sans"/>
                <a:sym typeface="Open Sans"/>
              </a:rPr>
              <a:t>We analyze conflicts to:</a:t>
            </a:r>
            <a:endParaRPr b="1" sz="1800">
              <a:solidFill>
                <a:srgbClr val="000000"/>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rgbClr val="000000"/>
                </a:solidFill>
                <a:latin typeface="Open Sans"/>
                <a:ea typeface="Open Sans"/>
                <a:cs typeface="Open Sans"/>
                <a:sym typeface="Open Sans"/>
              </a:rPr>
              <a:t>Identify the </a:t>
            </a:r>
            <a:r>
              <a:rPr b="1" lang="en-US" sz="1800">
                <a:solidFill>
                  <a:srgbClr val="000000"/>
                </a:solidFill>
                <a:latin typeface="Open Sans"/>
                <a:ea typeface="Open Sans"/>
                <a:cs typeface="Open Sans"/>
                <a:sym typeface="Open Sans"/>
              </a:rPr>
              <a:t>nature, patterns and dynamics</a:t>
            </a:r>
            <a:r>
              <a:rPr lang="en-US" sz="1800">
                <a:solidFill>
                  <a:srgbClr val="000000"/>
                </a:solidFill>
                <a:latin typeface="Open Sans"/>
                <a:ea typeface="Open Sans"/>
                <a:cs typeface="Open Sans"/>
                <a:sym typeface="Open Sans"/>
              </a:rPr>
              <a:t> of the conflict.</a:t>
            </a:r>
            <a:endParaRPr b="1" sz="1800">
              <a:solidFill>
                <a:srgbClr val="000000"/>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rgbClr val="000000"/>
                </a:solidFill>
                <a:latin typeface="Open Sans"/>
                <a:ea typeface="Open Sans"/>
                <a:cs typeface="Open Sans"/>
                <a:sym typeface="Open Sans"/>
              </a:rPr>
              <a:t>Understand the </a:t>
            </a:r>
            <a:r>
              <a:rPr b="1" lang="en-US" sz="1800">
                <a:solidFill>
                  <a:srgbClr val="000000"/>
                </a:solidFill>
                <a:latin typeface="Open Sans"/>
                <a:ea typeface="Open Sans"/>
                <a:cs typeface="Open Sans"/>
                <a:sym typeface="Open Sans"/>
              </a:rPr>
              <a:t>background and history </a:t>
            </a:r>
            <a:r>
              <a:rPr lang="en-US" sz="1800">
                <a:solidFill>
                  <a:srgbClr val="000000"/>
                </a:solidFill>
                <a:latin typeface="Open Sans"/>
                <a:ea typeface="Open Sans"/>
                <a:cs typeface="Open Sans"/>
                <a:sym typeface="Open Sans"/>
              </a:rPr>
              <a:t>of the conflict.</a:t>
            </a:r>
            <a:endParaRPr b="1" sz="1800">
              <a:solidFill>
                <a:srgbClr val="000000"/>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rgbClr val="000000"/>
                </a:solidFill>
                <a:latin typeface="Open Sans"/>
                <a:ea typeface="Open Sans"/>
                <a:cs typeface="Open Sans"/>
                <a:sym typeface="Open Sans"/>
              </a:rPr>
              <a:t>Identify all the</a:t>
            </a:r>
            <a:r>
              <a:rPr b="1" lang="en-US" sz="1800">
                <a:solidFill>
                  <a:srgbClr val="000000"/>
                </a:solidFill>
                <a:latin typeface="Open Sans"/>
                <a:ea typeface="Open Sans"/>
                <a:cs typeface="Open Sans"/>
                <a:sym typeface="Open Sans"/>
              </a:rPr>
              <a:t> actors </a:t>
            </a:r>
            <a:r>
              <a:rPr lang="en-US" sz="1800">
                <a:solidFill>
                  <a:srgbClr val="000000"/>
                </a:solidFill>
                <a:latin typeface="Open Sans"/>
                <a:ea typeface="Open Sans"/>
                <a:cs typeface="Open Sans"/>
                <a:sym typeface="Open Sans"/>
              </a:rPr>
              <a:t>involved in the conflict.</a:t>
            </a:r>
            <a:endParaRPr b="1" sz="1800">
              <a:solidFill>
                <a:srgbClr val="000000"/>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rgbClr val="000000"/>
                </a:solidFill>
                <a:latin typeface="Open Sans"/>
                <a:ea typeface="Open Sans"/>
                <a:cs typeface="Open Sans"/>
                <a:sym typeface="Open Sans"/>
              </a:rPr>
              <a:t>Understand the </a:t>
            </a:r>
            <a:r>
              <a:rPr b="1" lang="en-US" sz="1800">
                <a:solidFill>
                  <a:srgbClr val="000000"/>
                </a:solidFill>
                <a:latin typeface="Open Sans"/>
                <a:ea typeface="Open Sans"/>
                <a:cs typeface="Open Sans"/>
                <a:sym typeface="Open Sans"/>
              </a:rPr>
              <a:t>relations and perceptions </a:t>
            </a:r>
            <a:r>
              <a:rPr lang="en-US" sz="1800">
                <a:solidFill>
                  <a:srgbClr val="000000"/>
                </a:solidFill>
                <a:latin typeface="Open Sans"/>
                <a:ea typeface="Open Sans"/>
                <a:cs typeface="Open Sans"/>
                <a:sym typeface="Open Sans"/>
              </a:rPr>
              <a:t>of the actors.</a:t>
            </a:r>
            <a:endParaRPr b="1" sz="1800">
              <a:solidFill>
                <a:srgbClr val="000000"/>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rgbClr val="000000"/>
                </a:solidFill>
                <a:latin typeface="Open Sans"/>
                <a:ea typeface="Open Sans"/>
                <a:cs typeface="Open Sans"/>
                <a:sym typeface="Open Sans"/>
              </a:rPr>
              <a:t>Develop </a:t>
            </a:r>
            <a:r>
              <a:rPr b="1" lang="en-US" sz="1800">
                <a:solidFill>
                  <a:srgbClr val="000000"/>
                </a:solidFill>
                <a:latin typeface="Open Sans"/>
                <a:ea typeface="Open Sans"/>
                <a:cs typeface="Open Sans"/>
                <a:sym typeface="Open Sans"/>
              </a:rPr>
              <a:t>shared understanding and narrative </a:t>
            </a:r>
            <a:r>
              <a:rPr lang="en-US" sz="1800">
                <a:solidFill>
                  <a:srgbClr val="000000"/>
                </a:solidFill>
                <a:latin typeface="Open Sans"/>
                <a:ea typeface="Open Sans"/>
                <a:cs typeface="Open Sans"/>
                <a:sym typeface="Open Sans"/>
              </a:rPr>
              <a:t>of the situation.</a:t>
            </a:r>
            <a:endParaRPr b="1" sz="1800">
              <a:solidFill>
                <a:srgbClr val="000000"/>
              </a:solidFill>
              <a:latin typeface="Open Sans"/>
              <a:ea typeface="Open Sans"/>
              <a:cs typeface="Open Sans"/>
              <a:sym typeface="Open Sans"/>
            </a:endParaRPr>
          </a:p>
          <a:p>
            <a:pPr indent="-342900" lvl="0" marL="457200" rtl="0" algn="just">
              <a:lnSpc>
                <a:spcPct val="115833"/>
              </a:lnSpc>
              <a:spcBef>
                <a:spcPts val="1000"/>
              </a:spcBef>
              <a:spcAft>
                <a:spcPts val="0"/>
              </a:spcAft>
              <a:buClr>
                <a:schemeClr val="dk1"/>
              </a:buClr>
              <a:buSzPts val="1800"/>
              <a:buFont typeface="Open Sans"/>
              <a:buChar char="●"/>
            </a:pPr>
            <a:r>
              <a:rPr lang="en-US" sz="1800">
                <a:solidFill>
                  <a:srgbClr val="000000"/>
                </a:solidFill>
                <a:latin typeface="Open Sans"/>
                <a:ea typeface="Open Sans"/>
                <a:cs typeface="Open Sans"/>
                <a:sym typeface="Open Sans"/>
              </a:rPr>
              <a:t>Learn from failures and successes of past interventions.</a:t>
            </a:r>
            <a:endParaRPr b="1" sz="1800">
              <a:solidFill>
                <a:srgbClr val="000000"/>
              </a:solidFill>
              <a:latin typeface="Open Sans"/>
              <a:ea typeface="Open Sans"/>
              <a:cs typeface="Open Sans"/>
              <a:sym typeface="Open Sans"/>
            </a:endParaRPr>
          </a:p>
          <a:p>
            <a:pPr indent="0" lvl="0" marL="0" rtl="0" algn="just">
              <a:lnSpc>
                <a:spcPct val="115833"/>
              </a:lnSpc>
              <a:spcBef>
                <a:spcPts val="1000"/>
              </a:spcBef>
              <a:spcAft>
                <a:spcPts val="800"/>
              </a:spcAft>
              <a:buNone/>
            </a:pPr>
            <a:r>
              <a:t/>
            </a:r>
            <a:endParaRPr b="1" sz="2100">
              <a:solidFill>
                <a:srgbClr val="000000"/>
              </a:solidFill>
              <a:latin typeface="Open Sans"/>
              <a:ea typeface="Open Sans"/>
              <a:cs typeface="Open Sans"/>
              <a:sym typeface="Open Sans"/>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9" name="Shape 319"/>
        <p:cNvGrpSpPr/>
        <p:nvPr/>
      </p:nvGrpSpPr>
      <p:grpSpPr>
        <a:xfrm>
          <a:off x="0" y="0"/>
          <a:ext cx="0" cy="0"/>
          <a:chOff x="0" y="0"/>
          <a:chExt cx="0" cy="0"/>
        </a:xfrm>
      </p:grpSpPr>
      <p:pic>
        <p:nvPicPr>
          <p:cNvPr id="320" name="Google Shape;320;g31e3dac571a_0_22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321" name="Google Shape;321;g31e3dac571a_0_223"/>
          <p:cNvSpPr txBox="1"/>
          <p:nvPr/>
        </p:nvSpPr>
        <p:spPr>
          <a:xfrm>
            <a:off x="932700" y="515438"/>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000">
                <a:latin typeface="Helvetica Neue"/>
                <a:ea typeface="Helvetica Neue"/>
                <a:cs typeface="Helvetica Neue"/>
                <a:sym typeface="Helvetica Neue"/>
              </a:rPr>
              <a:t>The Conflict Tree</a:t>
            </a:r>
            <a:endParaRPr b="1" sz="4000">
              <a:solidFill>
                <a:srgbClr val="000000"/>
              </a:solidFill>
              <a:latin typeface="Helvetica Neue"/>
              <a:ea typeface="Helvetica Neue"/>
              <a:cs typeface="Helvetica Neue"/>
              <a:sym typeface="Helvetica Neue"/>
            </a:endParaRPr>
          </a:p>
        </p:txBody>
      </p:sp>
      <p:pic>
        <p:nvPicPr>
          <p:cNvPr descr="A graphic of a tree with roots&#10;&#10;Description automatically generated" id="322" name="Google Shape;322;g31e3dac571a_0_223"/>
          <p:cNvPicPr preferRelativeResize="0"/>
          <p:nvPr/>
        </p:nvPicPr>
        <p:blipFill rotWithShape="1">
          <a:blip r:embed="rId4">
            <a:alphaModFix/>
          </a:blip>
          <a:srcRect b="31829" l="4841" r="4841" t="10024"/>
          <a:stretch/>
        </p:blipFill>
        <p:spPr>
          <a:xfrm>
            <a:off x="3189000" y="1566371"/>
            <a:ext cx="6381800" cy="412397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7" name="Shape 327"/>
        <p:cNvGrpSpPr/>
        <p:nvPr/>
      </p:nvGrpSpPr>
      <p:grpSpPr>
        <a:xfrm>
          <a:off x="0" y="0"/>
          <a:ext cx="0" cy="0"/>
          <a:chOff x="0" y="0"/>
          <a:chExt cx="0" cy="0"/>
        </a:xfrm>
      </p:grpSpPr>
      <p:sp>
        <p:nvSpPr>
          <p:cNvPr id="328" name="Google Shape;328;g31e3dac571a_0_231"/>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329" name="Google Shape;329;g31e3dac571a_0_23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330" name="Google Shape;330;g31e3dac571a_0_231"/>
          <p:cNvSpPr txBox="1"/>
          <p:nvPr/>
        </p:nvSpPr>
        <p:spPr>
          <a:xfrm>
            <a:off x="925899" y="576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
        <p:nvSpPr>
          <p:cNvPr id="331" name="Google Shape;331;g31e3dac571a_0_231"/>
          <p:cNvSpPr txBox="1"/>
          <p:nvPr/>
        </p:nvSpPr>
        <p:spPr>
          <a:xfrm>
            <a:off x="1551000" y="2572100"/>
            <a:ext cx="8361900" cy="2127300"/>
          </a:xfrm>
          <a:prstGeom prst="rect">
            <a:avLst/>
          </a:prstGeom>
          <a:noFill/>
          <a:ln>
            <a:noFill/>
          </a:ln>
        </p:spPr>
        <p:txBody>
          <a:bodyPr anchorCtr="0" anchor="t" bIns="0" lIns="0" spcFirstLastPara="1" rIns="0" wrap="square" tIns="0">
            <a:noAutofit/>
          </a:bodyPr>
          <a:lstStyle/>
          <a:p>
            <a:pPr indent="-374650" lvl="0" marL="457200" rtl="0" algn="l">
              <a:lnSpc>
                <a:spcPct val="115833"/>
              </a:lnSpc>
              <a:spcBef>
                <a:spcPts val="0"/>
              </a:spcBef>
              <a:spcAft>
                <a:spcPts val="0"/>
              </a:spcAft>
              <a:buClr>
                <a:srgbClr val="003D74"/>
              </a:buClr>
              <a:buSzPts val="2300"/>
              <a:buFont typeface="Neue Haas Grotesk Text Pro"/>
              <a:buAutoNum type="arabicPeriod"/>
            </a:pPr>
            <a:r>
              <a:rPr b="1" lang="en-US" sz="2300">
                <a:solidFill>
                  <a:srgbClr val="000000"/>
                </a:solidFill>
                <a:latin typeface="Open Sans"/>
                <a:ea typeface="Open Sans"/>
                <a:cs typeface="Open Sans"/>
                <a:sym typeface="Open Sans"/>
              </a:rPr>
              <a:t>Reflect on a conflict</a:t>
            </a:r>
            <a:r>
              <a:rPr lang="en-US" sz="2300">
                <a:solidFill>
                  <a:srgbClr val="000000"/>
                </a:solidFill>
                <a:latin typeface="Open Sans"/>
                <a:ea typeface="Open Sans"/>
                <a:cs typeface="Open Sans"/>
                <a:sym typeface="Open Sans"/>
              </a:rPr>
              <a:t> that </a:t>
            </a:r>
            <a:r>
              <a:rPr lang="en-US" sz="2300">
                <a:latin typeface="Open Sans"/>
                <a:ea typeface="Open Sans"/>
                <a:cs typeface="Open Sans"/>
                <a:sym typeface="Open Sans"/>
              </a:rPr>
              <a:t>you </a:t>
            </a:r>
            <a:r>
              <a:rPr lang="en-US" sz="2300">
                <a:solidFill>
                  <a:srgbClr val="000000"/>
                </a:solidFill>
                <a:latin typeface="Open Sans"/>
                <a:ea typeface="Open Sans"/>
                <a:cs typeface="Open Sans"/>
                <a:sym typeface="Open Sans"/>
              </a:rPr>
              <a:t>have had an opportunity to resolve.</a:t>
            </a:r>
            <a:endParaRPr sz="2300">
              <a:solidFill>
                <a:srgbClr val="000000"/>
              </a:solidFill>
              <a:latin typeface="Open Sans"/>
              <a:ea typeface="Open Sans"/>
              <a:cs typeface="Open Sans"/>
              <a:sym typeface="Open Sans"/>
            </a:endParaRPr>
          </a:p>
          <a:p>
            <a:pPr indent="-374650" lvl="0" marL="457200" rtl="0" algn="l">
              <a:lnSpc>
                <a:spcPct val="115833"/>
              </a:lnSpc>
              <a:spcBef>
                <a:spcPts val="800"/>
              </a:spcBef>
              <a:spcAft>
                <a:spcPts val="0"/>
              </a:spcAft>
              <a:buClr>
                <a:srgbClr val="000000"/>
              </a:buClr>
              <a:buSzPts val="2300"/>
              <a:buFont typeface="Open Sans"/>
              <a:buAutoNum type="arabicPeriod"/>
            </a:pPr>
            <a:r>
              <a:rPr b="1" lang="en-US" sz="2300">
                <a:solidFill>
                  <a:srgbClr val="000000"/>
                </a:solidFill>
                <a:latin typeface="Open Sans"/>
                <a:ea typeface="Open Sans"/>
                <a:cs typeface="Open Sans"/>
                <a:sym typeface="Open Sans"/>
              </a:rPr>
              <a:t>Analyze the conflict and identify the Conflict Tree components </a:t>
            </a:r>
            <a:r>
              <a:rPr lang="en-US" sz="2300">
                <a:solidFill>
                  <a:srgbClr val="000000"/>
                </a:solidFill>
                <a:latin typeface="Open Sans"/>
                <a:ea typeface="Open Sans"/>
                <a:cs typeface="Open Sans"/>
                <a:sym typeface="Open Sans"/>
              </a:rPr>
              <a:t>by completing the Conflict Tree Worksheet.</a:t>
            </a:r>
            <a:endParaRPr sz="2300">
              <a:solidFill>
                <a:srgbClr val="000000"/>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rgbClr val="000000"/>
              </a:solidFill>
              <a:latin typeface="Open Sans"/>
              <a:ea typeface="Open Sans"/>
              <a:cs typeface="Open Sans"/>
              <a:sym typeface="Open Sans"/>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g31e3dac571a_0_24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338" name="Google Shape;338;g31e3dac571a_0_240"/>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800">
                <a:solidFill>
                  <a:srgbClr val="000000"/>
                </a:solidFill>
                <a:latin typeface="Helvetica Neue"/>
                <a:ea typeface="Helvetica Neue"/>
                <a:cs typeface="Helvetica Neue"/>
                <a:sym typeface="Helvetica Neue"/>
              </a:rPr>
              <a:t>Reflection</a:t>
            </a:r>
            <a:endParaRPr b="1" sz="4800">
              <a:solidFill>
                <a:srgbClr val="000000"/>
              </a:solidFill>
              <a:latin typeface="Helvetica Neue"/>
              <a:ea typeface="Helvetica Neue"/>
              <a:cs typeface="Helvetica Neue"/>
              <a:sym typeface="Helvetica Neue"/>
            </a:endParaRPr>
          </a:p>
        </p:txBody>
      </p:sp>
      <p:sp>
        <p:nvSpPr>
          <p:cNvPr id="339" name="Google Shape;339;g31e3dac571a_0_240"/>
          <p:cNvSpPr txBox="1"/>
          <p:nvPr/>
        </p:nvSpPr>
        <p:spPr>
          <a:xfrm>
            <a:off x="1192800" y="1834275"/>
            <a:ext cx="9669000" cy="4347300"/>
          </a:xfrm>
          <a:prstGeom prst="rect">
            <a:avLst/>
          </a:prstGeom>
          <a:noFill/>
          <a:ln>
            <a:noFill/>
          </a:ln>
        </p:spPr>
        <p:txBody>
          <a:bodyPr anchorCtr="0" anchor="t" bIns="45700" lIns="91425" spcFirstLastPara="1" rIns="91425" wrap="square" tIns="45700">
            <a:normAutofit/>
          </a:bodyPr>
          <a:lstStyle/>
          <a:p>
            <a:pPr indent="-368300" lvl="0" marL="457200" rtl="0" algn="l">
              <a:lnSpc>
                <a:spcPct val="115833"/>
              </a:lnSpc>
              <a:spcBef>
                <a:spcPts val="0"/>
              </a:spcBef>
              <a:spcAft>
                <a:spcPts val="0"/>
              </a:spcAft>
              <a:buClr>
                <a:srgbClr val="000000"/>
              </a:buClr>
              <a:buSzPts val="2200"/>
              <a:buFont typeface="Open Sans"/>
              <a:buChar char="•"/>
            </a:pPr>
            <a:r>
              <a:rPr lang="en-US" sz="2200">
                <a:solidFill>
                  <a:srgbClr val="000000"/>
                </a:solidFill>
                <a:latin typeface="Open Sans"/>
                <a:ea typeface="Open Sans"/>
                <a:cs typeface="Open Sans"/>
                <a:sym typeface="Open Sans"/>
              </a:rPr>
              <a:t>As you were analyzing, was it an easy task to separate causes from effects?</a:t>
            </a:r>
            <a:endParaRPr sz="2200">
              <a:solidFill>
                <a:srgbClr val="000000"/>
              </a:solidFill>
              <a:latin typeface="Open Sans"/>
              <a:ea typeface="Open Sans"/>
              <a:cs typeface="Open Sans"/>
              <a:sym typeface="Open Sans"/>
            </a:endParaRPr>
          </a:p>
          <a:p>
            <a:pPr indent="-368300" lvl="0" marL="457200" rtl="0" algn="l">
              <a:lnSpc>
                <a:spcPct val="115833"/>
              </a:lnSpc>
              <a:spcBef>
                <a:spcPts val="800"/>
              </a:spcBef>
              <a:spcAft>
                <a:spcPts val="0"/>
              </a:spcAft>
              <a:buClr>
                <a:srgbClr val="000000"/>
              </a:buClr>
              <a:buSzPts val="2200"/>
              <a:buFont typeface="Open Sans"/>
              <a:buChar char="•"/>
            </a:pPr>
            <a:r>
              <a:rPr lang="en-US" sz="2200">
                <a:solidFill>
                  <a:srgbClr val="000000"/>
                </a:solidFill>
                <a:latin typeface="Open Sans"/>
                <a:ea typeface="Open Sans"/>
                <a:cs typeface="Open Sans"/>
                <a:sym typeface="Open Sans"/>
              </a:rPr>
              <a:t>Were there issues which you felt could also fit in more than one category? Why?</a:t>
            </a:r>
            <a:endParaRPr sz="2200">
              <a:solidFill>
                <a:srgbClr val="000000"/>
              </a:solidFill>
              <a:latin typeface="Open Sans"/>
              <a:ea typeface="Open Sans"/>
              <a:cs typeface="Open Sans"/>
              <a:sym typeface="Open Sans"/>
            </a:endParaRPr>
          </a:p>
          <a:p>
            <a:pPr indent="-368300" lvl="0" marL="457200" rtl="0" algn="l">
              <a:lnSpc>
                <a:spcPct val="115833"/>
              </a:lnSpc>
              <a:spcBef>
                <a:spcPts val="800"/>
              </a:spcBef>
              <a:spcAft>
                <a:spcPts val="0"/>
              </a:spcAft>
              <a:buClr>
                <a:srgbClr val="000000"/>
              </a:buClr>
              <a:buSzPts val="2200"/>
              <a:buFont typeface="Open Sans"/>
              <a:buChar char="•"/>
            </a:pPr>
            <a:r>
              <a:rPr lang="en-US" sz="2200">
                <a:solidFill>
                  <a:srgbClr val="000000"/>
                </a:solidFill>
                <a:latin typeface="Open Sans"/>
                <a:ea typeface="Open Sans"/>
                <a:cs typeface="Open Sans"/>
                <a:sym typeface="Open Sans"/>
              </a:rPr>
              <a:t>How do gender norms shape understanding of the dynamic factors, manifest issues, and structural factors?</a:t>
            </a:r>
            <a:endParaRPr sz="22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2400">
              <a:solidFill>
                <a:srgbClr val="000000"/>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6" name="Shape 106"/>
        <p:cNvGrpSpPr/>
        <p:nvPr/>
      </p:nvGrpSpPr>
      <p:grpSpPr>
        <a:xfrm>
          <a:off x="0" y="0"/>
          <a:ext cx="0" cy="0"/>
          <a:chOff x="0" y="0"/>
          <a:chExt cx="0" cy="0"/>
        </a:xfrm>
      </p:grpSpPr>
      <p:pic>
        <p:nvPicPr>
          <p:cNvPr id="107" name="Google Shape;107;g31e3dac571a_0_0"/>
          <p:cNvPicPr preferRelativeResize="0"/>
          <p:nvPr/>
        </p:nvPicPr>
        <p:blipFill rotWithShape="1">
          <a:blip r:embed="rId3">
            <a:alphaModFix/>
          </a:blip>
          <a:srcRect b="0" l="0" r="0" t="0"/>
          <a:stretch/>
        </p:blipFill>
        <p:spPr>
          <a:xfrm>
            <a:off x="10064026" y="4730022"/>
            <a:ext cx="2127975" cy="2127975"/>
          </a:xfrm>
          <a:prstGeom prst="rect">
            <a:avLst/>
          </a:prstGeom>
          <a:noFill/>
          <a:ln>
            <a:noFill/>
          </a:ln>
          <a:effectLst>
            <a:outerShdw blurRad="57150" rotWithShape="0" algn="bl" dir="5400000" dist="19050">
              <a:srgbClr val="000000">
                <a:alpha val="39000"/>
              </a:srgbClr>
            </a:outerShdw>
          </a:effectLst>
        </p:spPr>
      </p:pic>
      <p:sp>
        <p:nvSpPr>
          <p:cNvPr id="108" name="Google Shape;108;g31e3dac571a_0_0"/>
          <p:cNvSpPr txBox="1"/>
          <p:nvPr/>
        </p:nvSpPr>
        <p:spPr>
          <a:xfrm>
            <a:off x="925900" y="4965050"/>
            <a:ext cx="7606500" cy="20625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0"/>
              </a:spcBef>
              <a:spcAft>
                <a:spcPts val="0"/>
              </a:spcAft>
              <a:buNone/>
            </a:pPr>
            <a:r>
              <a:rPr b="1" lang="en-US" sz="1600">
                <a:solidFill>
                  <a:schemeClr val="dk1"/>
                </a:solidFill>
                <a:latin typeface="Open Sans"/>
                <a:ea typeface="Open Sans"/>
                <a:cs typeface="Open Sans"/>
                <a:sym typeface="Open Sans"/>
              </a:rPr>
              <a:t>Session Objectives:</a:t>
            </a:r>
            <a:endParaRPr b="1" sz="1600">
              <a:solidFill>
                <a:schemeClr val="dk1"/>
              </a:solidFill>
              <a:latin typeface="Open Sans"/>
              <a:ea typeface="Open Sans"/>
              <a:cs typeface="Open Sans"/>
              <a:sym typeface="Open Sans"/>
            </a:endParaRPr>
          </a:p>
          <a:p>
            <a:pPr indent="-330200" lvl="0" marL="457200" rtl="0" algn="just">
              <a:lnSpc>
                <a:spcPct val="115833"/>
              </a:lnSpc>
              <a:spcBef>
                <a:spcPts val="8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Learn the definition of conflict.</a:t>
            </a:r>
            <a:endParaRPr sz="1600">
              <a:solidFill>
                <a:schemeClr val="dk1"/>
              </a:solidFill>
              <a:latin typeface="Open Sans"/>
              <a:ea typeface="Open Sans"/>
              <a:cs typeface="Open Sans"/>
              <a:sym typeface="Open Sans"/>
            </a:endParaRPr>
          </a:p>
          <a:p>
            <a:pPr indent="-330200" lvl="0" marL="457200" rtl="0" algn="just">
              <a:lnSpc>
                <a:spcPct val="115833"/>
              </a:lnSpc>
              <a:spcBef>
                <a:spcPts val="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Understand that it is natural and inevitable.</a:t>
            </a:r>
            <a:endParaRPr sz="1600">
              <a:solidFill>
                <a:schemeClr val="dk1"/>
              </a:solidFill>
              <a:latin typeface="Open Sans"/>
              <a:ea typeface="Open Sans"/>
              <a:cs typeface="Open Sans"/>
              <a:sym typeface="Open Sans"/>
            </a:endParaRPr>
          </a:p>
          <a:p>
            <a:pPr indent="-330200" lvl="0" marL="457200" rtl="0" algn="just">
              <a:lnSpc>
                <a:spcPct val="115833"/>
              </a:lnSpc>
              <a:spcBef>
                <a:spcPts val="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Be able to differentiate between direct or indirect violence.</a:t>
            </a:r>
            <a:endParaRPr sz="1600">
              <a:solidFill>
                <a:schemeClr val="dk1"/>
              </a:solidFill>
              <a:latin typeface="Open Sans"/>
              <a:ea typeface="Open Sans"/>
              <a:cs typeface="Open Sans"/>
              <a:sym typeface="Open Sans"/>
            </a:endParaRPr>
          </a:p>
          <a:p>
            <a:pPr indent="-330200" lvl="0" marL="457200" rtl="0" algn="just">
              <a:lnSpc>
                <a:spcPct val="115833"/>
              </a:lnSpc>
              <a:spcBef>
                <a:spcPts val="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Gain an awareness of how conflicts become violent.</a:t>
            </a:r>
            <a:endParaRPr b="1" sz="1600">
              <a:solidFill>
                <a:schemeClr val="dk1"/>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chemeClr val="dk1"/>
              </a:solidFill>
              <a:latin typeface="Helvetica Neue"/>
              <a:ea typeface="Helvetica Neue"/>
              <a:cs typeface="Helvetica Neue"/>
              <a:sym typeface="Helvetica Neue"/>
            </a:endParaRPr>
          </a:p>
        </p:txBody>
      </p:sp>
      <p:sp>
        <p:nvSpPr>
          <p:cNvPr id="109" name="Google Shape;109;g31e3dac571a_0_0"/>
          <p:cNvSpPr txBox="1"/>
          <p:nvPr/>
        </p:nvSpPr>
        <p:spPr>
          <a:xfrm>
            <a:off x="925900" y="4060379"/>
            <a:ext cx="9367200" cy="8412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Session 1.1: Defining Conflict</a:t>
            </a:r>
            <a:endParaRPr b="1" i="0" sz="4400" u="none" cap="none" strike="noStrike">
              <a:solidFill>
                <a:srgbClr val="000000"/>
              </a:solidFill>
              <a:latin typeface="Open Sans"/>
              <a:ea typeface="Open Sans"/>
              <a:cs typeface="Open Sans"/>
              <a:sym typeface="Open Sans"/>
            </a:endParaRPr>
          </a:p>
        </p:txBody>
      </p:sp>
      <p:pic>
        <p:nvPicPr>
          <p:cNvPr id="110" name="Google Shape;110;g31e3dac571a_0_0"/>
          <p:cNvPicPr preferRelativeResize="0"/>
          <p:nvPr/>
        </p:nvPicPr>
        <p:blipFill rotWithShape="1">
          <a:blip r:embed="rId4">
            <a:alphaModFix amt="87000"/>
          </a:blip>
          <a:srcRect b="40856" l="0" r="0" t="26360"/>
          <a:stretch/>
        </p:blipFill>
        <p:spPr>
          <a:xfrm>
            <a:off x="0" y="0"/>
            <a:ext cx="12192000" cy="3996902"/>
          </a:xfrm>
          <a:prstGeom prst="rect">
            <a:avLst/>
          </a:prstGeom>
          <a:noFill/>
          <a:ln>
            <a:noFill/>
          </a:ln>
          <a:effectLst>
            <a:outerShdw blurRad="342900" rotWithShape="0" algn="bl" dir="8160000" dist="114300">
              <a:srgbClr val="000000">
                <a:alpha val="28000"/>
              </a:srgbClr>
            </a:outerShdw>
          </a:effectLst>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pic>
        <p:nvPicPr>
          <p:cNvPr id="345" name="Google Shape;345;g31e3dac571a_0_248"/>
          <p:cNvPicPr preferRelativeResize="0"/>
          <p:nvPr/>
        </p:nvPicPr>
        <p:blipFill rotWithShape="1">
          <a:blip r:embed="rId3">
            <a:alphaModFix amt="89000"/>
          </a:blip>
          <a:srcRect b="45490" l="-1140" r="1139" t="8377"/>
          <a:stretch/>
        </p:blipFill>
        <p:spPr>
          <a:xfrm>
            <a:off x="-106425" y="-234075"/>
            <a:ext cx="12351401" cy="3803250"/>
          </a:xfrm>
          <a:prstGeom prst="rect">
            <a:avLst/>
          </a:prstGeom>
          <a:noFill/>
          <a:ln>
            <a:noFill/>
          </a:ln>
          <a:effectLst>
            <a:outerShdw blurRad="971550" rotWithShape="0" algn="bl" dir="5400000" dist="114300">
              <a:srgbClr val="000000">
                <a:alpha val="72000"/>
              </a:srgbClr>
            </a:outerShdw>
          </a:effectLst>
        </p:spPr>
      </p:pic>
      <p:pic>
        <p:nvPicPr>
          <p:cNvPr id="346" name="Google Shape;346;g31e3dac571a_0_248"/>
          <p:cNvPicPr preferRelativeResize="0"/>
          <p:nvPr/>
        </p:nvPicPr>
        <p:blipFill rotWithShape="1">
          <a:blip r:embed="rId4">
            <a:alphaModFix/>
          </a:blip>
          <a:srcRect b="0" l="0" r="0" t="0"/>
          <a:stretch/>
        </p:blipFill>
        <p:spPr>
          <a:xfrm>
            <a:off x="10590925" y="5219374"/>
            <a:ext cx="1601075" cy="1601075"/>
          </a:xfrm>
          <a:prstGeom prst="rect">
            <a:avLst/>
          </a:prstGeom>
          <a:noFill/>
          <a:ln>
            <a:noFill/>
          </a:ln>
        </p:spPr>
      </p:pic>
      <p:sp>
        <p:nvSpPr>
          <p:cNvPr id="347" name="Google Shape;347;g31e3dac571a_0_248"/>
          <p:cNvSpPr txBox="1"/>
          <p:nvPr/>
        </p:nvSpPr>
        <p:spPr>
          <a:xfrm>
            <a:off x="787175" y="3759900"/>
            <a:ext cx="9367200" cy="12051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1" lang="en-US" sz="4000">
                <a:latin typeface="Open Sans"/>
                <a:ea typeface="Open Sans"/>
                <a:cs typeface="Open Sans"/>
                <a:sym typeface="Open Sans"/>
              </a:rPr>
              <a:t>Session 2.2: </a:t>
            </a:r>
            <a:r>
              <a:rPr b="1" lang="en-US" sz="4000">
                <a:solidFill>
                  <a:schemeClr val="dk1"/>
                </a:solidFill>
                <a:latin typeface="Open Sans"/>
                <a:ea typeface="Open Sans"/>
                <a:cs typeface="Open Sans"/>
                <a:sym typeface="Open Sans"/>
              </a:rPr>
              <a:t>Intersectionality and Gender-Sensitive Conflict Analysis</a:t>
            </a:r>
            <a:endParaRPr b="1" sz="4000">
              <a:latin typeface="Open Sans"/>
              <a:ea typeface="Open Sans"/>
              <a:cs typeface="Open Sans"/>
              <a:sym typeface="Open Sans"/>
            </a:endParaRPr>
          </a:p>
        </p:txBody>
      </p:sp>
      <p:sp>
        <p:nvSpPr>
          <p:cNvPr id="348" name="Google Shape;348;g31e3dac571a_0_248"/>
          <p:cNvSpPr txBox="1"/>
          <p:nvPr/>
        </p:nvSpPr>
        <p:spPr>
          <a:xfrm>
            <a:off x="925900" y="5219375"/>
            <a:ext cx="8848200" cy="8727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rgbClr val="000000"/>
                </a:solidFill>
                <a:latin typeface="Open Sans"/>
                <a:ea typeface="Open Sans"/>
                <a:cs typeface="Open Sans"/>
                <a:sym typeface="Open Sans"/>
              </a:rPr>
              <a:t>Session Objectives:</a:t>
            </a:r>
            <a:endParaRPr b="1" sz="1800">
              <a:solidFill>
                <a:srgbClr val="000000"/>
              </a:solidFill>
              <a:latin typeface="Open Sans"/>
              <a:ea typeface="Open Sans"/>
              <a:cs typeface="Open Sans"/>
              <a:sym typeface="Open Sans"/>
            </a:endParaRPr>
          </a:p>
          <a:p>
            <a:pPr indent="-342900" lvl="0" marL="457200" rtl="0" algn="just">
              <a:lnSpc>
                <a:spcPct val="115833"/>
              </a:lnSpc>
              <a:spcBef>
                <a:spcPts val="8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Understand why applying a gender-sensitive lens to conflict analysis is so important.</a:t>
            </a:r>
            <a:endParaRPr sz="1800">
              <a:solidFill>
                <a:srgbClr val="000000"/>
              </a:solidFill>
              <a:latin typeface="Open Sans"/>
              <a:ea typeface="Open Sans"/>
              <a:cs typeface="Open Sans"/>
              <a:sym typeface="Open Sans"/>
            </a:endParaRPr>
          </a:p>
          <a:p>
            <a:pPr indent="-342900" lvl="0" marL="457200" rtl="0" algn="just">
              <a:lnSpc>
                <a:spcPct val="115833"/>
              </a:lnSpc>
              <a:spcBef>
                <a:spcPts val="8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Learn how to analyze a conflicts gender dimensions.</a:t>
            </a:r>
            <a:endParaRPr b="1" sz="1800">
              <a:solidFill>
                <a:srgbClr val="003D74"/>
              </a:solidFill>
              <a:latin typeface="Open Sans"/>
              <a:ea typeface="Open Sans"/>
              <a:cs typeface="Open Sans"/>
              <a:sym typeface="Open Sans"/>
            </a:endParaRPr>
          </a:p>
          <a:p>
            <a:pPr indent="0" lvl="0" marL="45720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pic>
        <p:nvPicPr>
          <p:cNvPr id="354" name="Google Shape;354;g31e3dac571a_0_18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355" name="Google Shape;355;g31e3dac571a_0_186"/>
          <p:cNvSpPr txBox="1"/>
          <p:nvPr/>
        </p:nvSpPr>
        <p:spPr>
          <a:xfrm>
            <a:off x="991000" y="515438"/>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solidFill>
                  <a:srgbClr val="000000"/>
                </a:solidFill>
                <a:latin typeface="Helvetica Neue"/>
                <a:ea typeface="Helvetica Neue"/>
                <a:cs typeface="Helvetica Neue"/>
                <a:sym typeface="Helvetica Neue"/>
              </a:rPr>
              <a:t>Understanding Identity</a:t>
            </a:r>
            <a:endParaRPr b="1" sz="4200">
              <a:solidFill>
                <a:srgbClr val="000000"/>
              </a:solidFill>
              <a:latin typeface="Helvetica Neue"/>
              <a:ea typeface="Helvetica Neue"/>
              <a:cs typeface="Helvetica Neue"/>
              <a:sym typeface="Helvetica Neue"/>
            </a:endParaRPr>
          </a:p>
        </p:txBody>
      </p:sp>
      <p:sp>
        <p:nvSpPr>
          <p:cNvPr id="356" name="Google Shape;356;g31e3dac571a_0_186"/>
          <p:cNvSpPr txBox="1"/>
          <p:nvPr/>
        </p:nvSpPr>
        <p:spPr>
          <a:xfrm>
            <a:off x="906700" y="1877650"/>
            <a:ext cx="9669000" cy="4347300"/>
          </a:xfrm>
          <a:prstGeom prst="rect">
            <a:avLst/>
          </a:prstGeom>
          <a:noFill/>
          <a:ln>
            <a:noFill/>
          </a:ln>
        </p:spPr>
        <p:txBody>
          <a:bodyPr anchorCtr="0" anchor="t" bIns="45700" lIns="91425" spcFirstLastPara="1" rIns="91425" wrap="square" tIns="45700">
            <a:normAutofit/>
          </a:bodyPr>
          <a:lstStyle/>
          <a:p>
            <a:pPr indent="0" lvl="0" marL="0" rtl="0" algn="just">
              <a:lnSpc>
                <a:spcPct val="115833"/>
              </a:lnSpc>
              <a:spcBef>
                <a:spcPts val="1000"/>
              </a:spcBef>
              <a:spcAft>
                <a:spcPts val="0"/>
              </a:spcAft>
              <a:buNone/>
            </a:pPr>
            <a:r>
              <a:rPr lang="en-US" sz="2000">
                <a:solidFill>
                  <a:srgbClr val="000000"/>
                </a:solidFill>
                <a:latin typeface="Open Sans"/>
                <a:ea typeface="Open Sans"/>
                <a:cs typeface="Open Sans"/>
                <a:sym typeface="Open Sans"/>
              </a:rPr>
              <a:t>Our </a:t>
            </a:r>
            <a:r>
              <a:rPr b="1" lang="en-US" sz="2000">
                <a:solidFill>
                  <a:srgbClr val="000000"/>
                </a:solidFill>
                <a:latin typeface="Open Sans"/>
                <a:ea typeface="Open Sans"/>
                <a:cs typeface="Open Sans"/>
                <a:sym typeface="Open Sans"/>
              </a:rPr>
              <a:t>identities </a:t>
            </a:r>
            <a:r>
              <a:rPr lang="en-US" sz="2000">
                <a:solidFill>
                  <a:srgbClr val="000000"/>
                </a:solidFill>
                <a:latin typeface="Open Sans"/>
                <a:ea typeface="Open Sans"/>
                <a:cs typeface="Open Sans"/>
                <a:sym typeface="Open Sans"/>
              </a:rPr>
              <a:t>play a role in how we experience life and, in particular, conflict.</a:t>
            </a:r>
            <a:r>
              <a:rPr b="1" lang="en-US" sz="2000">
                <a:solidFill>
                  <a:srgbClr val="000000"/>
                </a:solidFill>
                <a:latin typeface="Open Sans"/>
                <a:ea typeface="Open Sans"/>
                <a:cs typeface="Open Sans"/>
                <a:sym typeface="Open Sans"/>
              </a:rPr>
              <a:t> </a:t>
            </a:r>
            <a:endParaRPr b="1" sz="2000">
              <a:solidFill>
                <a:srgbClr val="000000"/>
              </a:solidFill>
              <a:latin typeface="Open Sans"/>
              <a:ea typeface="Open Sans"/>
              <a:cs typeface="Open Sans"/>
              <a:sym typeface="Open Sans"/>
            </a:endParaRPr>
          </a:p>
          <a:p>
            <a:pPr indent="0" lvl="0" marL="0" rtl="0" algn="just">
              <a:lnSpc>
                <a:spcPct val="115833"/>
              </a:lnSpc>
              <a:spcBef>
                <a:spcPts val="1000"/>
              </a:spcBef>
              <a:spcAft>
                <a:spcPts val="0"/>
              </a:spcAft>
              <a:buNone/>
            </a:pPr>
            <a:r>
              <a:t/>
            </a:r>
            <a:endParaRPr b="1" sz="2000">
              <a:solidFill>
                <a:srgbClr val="000000"/>
              </a:solidFill>
              <a:latin typeface="Open Sans"/>
              <a:ea typeface="Open Sans"/>
              <a:cs typeface="Open Sans"/>
              <a:sym typeface="Open Sans"/>
            </a:endParaRPr>
          </a:p>
          <a:p>
            <a:pPr indent="0" lvl="0" marL="0" rtl="0" algn="just">
              <a:lnSpc>
                <a:spcPct val="115833"/>
              </a:lnSpc>
              <a:spcBef>
                <a:spcPts val="1000"/>
              </a:spcBef>
              <a:spcAft>
                <a:spcPts val="0"/>
              </a:spcAft>
              <a:buNone/>
            </a:pPr>
            <a:r>
              <a:rPr b="1" lang="en-US" sz="2000">
                <a:solidFill>
                  <a:srgbClr val="000000"/>
                </a:solidFill>
                <a:latin typeface="Open Sans"/>
                <a:ea typeface="Open Sans"/>
                <a:cs typeface="Open Sans"/>
                <a:sym typeface="Open Sans"/>
              </a:rPr>
              <a:t>Identity </a:t>
            </a:r>
            <a:r>
              <a:rPr lang="en-US" sz="2000">
                <a:solidFill>
                  <a:srgbClr val="000000"/>
                </a:solidFill>
                <a:latin typeface="Open Sans"/>
                <a:ea typeface="Open Sans"/>
                <a:cs typeface="Open Sans"/>
                <a:sym typeface="Open Sans"/>
              </a:rPr>
              <a:t>refers to </a:t>
            </a:r>
            <a:r>
              <a:rPr b="1" lang="en-US" sz="2000">
                <a:solidFill>
                  <a:srgbClr val="000000"/>
                </a:solidFill>
                <a:latin typeface="Open Sans"/>
                <a:ea typeface="Open Sans"/>
                <a:cs typeface="Open Sans"/>
                <a:sym typeface="Open Sans"/>
              </a:rPr>
              <a:t>how we define ourselves</a:t>
            </a:r>
            <a:r>
              <a:rPr lang="en-US" sz="2000">
                <a:solidFill>
                  <a:srgbClr val="000000"/>
                </a:solidFill>
                <a:latin typeface="Open Sans"/>
                <a:ea typeface="Open Sans"/>
                <a:cs typeface="Open Sans"/>
                <a:sym typeface="Open Sans"/>
              </a:rPr>
              <a:t> and </a:t>
            </a:r>
            <a:r>
              <a:rPr b="1" lang="en-US" sz="2000">
                <a:solidFill>
                  <a:srgbClr val="000000"/>
                </a:solidFill>
                <a:latin typeface="Open Sans"/>
                <a:ea typeface="Open Sans"/>
                <a:cs typeface="Open Sans"/>
                <a:sym typeface="Open Sans"/>
              </a:rPr>
              <a:t>how we are perceived by others</a:t>
            </a:r>
            <a:r>
              <a:rPr lang="en-US" sz="2000">
                <a:solidFill>
                  <a:srgbClr val="000000"/>
                </a:solidFill>
                <a:latin typeface="Open Sans"/>
                <a:ea typeface="Open Sans"/>
                <a:cs typeface="Open Sans"/>
                <a:sym typeface="Open Sans"/>
              </a:rPr>
              <a:t> and, at a societal level, refers to certain groupings of identity. </a:t>
            </a:r>
            <a:endParaRPr sz="2000">
              <a:solidFill>
                <a:srgbClr val="000000"/>
              </a:solidFill>
              <a:latin typeface="Open Sans"/>
              <a:ea typeface="Open Sans"/>
              <a:cs typeface="Open Sans"/>
              <a:sym typeface="Open Sans"/>
            </a:endParaRPr>
          </a:p>
          <a:p>
            <a:pPr indent="0" lvl="0" marL="0" rtl="0" algn="just">
              <a:lnSpc>
                <a:spcPct val="115833"/>
              </a:lnSpc>
              <a:spcBef>
                <a:spcPts val="1000"/>
              </a:spcBef>
              <a:spcAft>
                <a:spcPts val="0"/>
              </a:spcAft>
              <a:buNone/>
            </a:pPr>
            <a:r>
              <a:t/>
            </a:r>
            <a:endParaRPr sz="2000">
              <a:solidFill>
                <a:srgbClr val="000000"/>
              </a:solidFill>
              <a:latin typeface="Open Sans"/>
              <a:ea typeface="Open Sans"/>
              <a:cs typeface="Open Sans"/>
              <a:sym typeface="Open Sans"/>
            </a:endParaRPr>
          </a:p>
          <a:p>
            <a:pPr indent="0" lvl="0" marL="0" rtl="0" algn="just">
              <a:lnSpc>
                <a:spcPct val="115000"/>
              </a:lnSpc>
              <a:spcBef>
                <a:spcPts val="800"/>
              </a:spcBef>
              <a:spcAft>
                <a:spcPts val="1000"/>
              </a:spcAft>
              <a:buNone/>
            </a:pPr>
            <a:r>
              <a:rPr lang="en-US" sz="2000">
                <a:solidFill>
                  <a:srgbClr val="000000"/>
                </a:solidFill>
                <a:latin typeface="Open Sans"/>
                <a:ea typeface="Open Sans"/>
                <a:cs typeface="Open Sans"/>
                <a:sym typeface="Open Sans"/>
              </a:rPr>
              <a:t>Our different identities may </a:t>
            </a:r>
            <a:r>
              <a:rPr b="1" lang="en-US" sz="2000">
                <a:solidFill>
                  <a:srgbClr val="000000"/>
                </a:solidFill>
                <a:latin typeface="Open Sans"/>
                <a:ea typeface="Open Sans"/>
                <a:cs typeface="Open Sans"/>
                <a:sym typeface="Open Sans"/>
              </a:rPr>
              <a:t>contribute to how we experience conflict.</a:t>
            </a:r>
            <a:r>
              <a:rPr lang="en-US" sz="2000">
                <a:solidFill>
                  <a:srgbClr val="000000"/>
                </a:solidFill>
                <a:latin typeface="Open Sans"/>
                <a:ea typeface="Open Sans"/>
                <a:cs typeface="Open Sans"/>
                <a:sym typeface="Open Sans"/>
              </a:rPr>
              <a:t> Many times this refers to our </a:t>
            </a:r>
            <a:r>
              <a:rPr b="1" lang="en-US" sz="2000">
                <a:solidFill>
                  <a:srgbClr val="000000"/>
                </a:solidFill>
                <a:latin typeface="Open Sans"/>
                <a:ea typeface="Open Sans"/>
                <a:cs typeface="Open Sans"/>
                <a:sym typeface="Open Sans"/>
              </a:rPr>
              <a:t>overlapping identities</a:t>
            </a:r>
            <a:r>
              <a:rPr lang="en-US" sz="2000">
                <a:solidFill>
                  <a:srgbClr val="000000"/>
                </a:solidFill>
                <a:latin typeface="Open Sans"/>
                <a:ea typeface="Open Sans"/>
                <a:cs typeface="Open Sans"/>
                <a:sym typeface="Open Sans"/>
              </a:rPr>
              <a:t>, not just one aspect of our identity.</a:t>
            </a:r>
            <a:endParaRPr sz="2000">
              <a:solidFill>
                <a:srgbClr val="000000"/>
              </a:solidFill>
              <a:latin typeface="Open Sans"/>
              <a:ea typeface="Open Sans"/>
              <a:cs typeface="Open Sans"/>
              <a:sym typeface="Open Sans"/>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1" name="Shape 361"/>
        <p:cNvGrpSpPr/>
        <p:nvPr/>
      </p:nvGrpSpPr>
      <p:grpSpPr>
        <a:xfrm>
          <a:off x="0" y="0"/>
          <a:ext cx="0" cy="0"/>
          <a:chOff x="0" y="0"/>
          <a:chExt cx="0" cy="0"/>
        </a:xfrm>
      </p:grpSpPr>
      <p:pic>
        <p:nvPicPr>
          <p:cNvPr id="362" name="Google Shape;362;g31e3dac571a_0_258"/>
          <p:cNvPicPr preferRelativeResize="0"/>
          <p:nvPr/>
        </p:nvPicPr>
        <p:blipFill rotWithShape="1">
          <a:blip r:embed="rId3">
            <a:alphaModFix/>
          </a:blip>
          <a:srcRect b="0" l="0" r="0" t="0"/>
          <a:stretch/>
        </p:blipFill>
        <p:spPr>
          <a:xfrm>
            <a:off x="10485900" y="-1"/>
            <a:ext cx="1687775" cy="1687775"/>
          </a:xfrm>
          <a:prstGeom prst="rect">
            <a:avLst/>
          </a:prstGeom>
          <a:noFill/>
          <a:ln>
            <a:noFill/>
          </a:ln>
        </p:spPr>
      </p:pic>
      <p:sp>
        <p:nvSpPr>
          <p:cNvPr id="363" name="Google Shape;363;g31e3dac571a_0_258"/>
          <p:cNvSpPr txBox="1"/>
          <p:nvPr/>
        </p:nvSpPr>
        <p:spPr>
          <a:xfrm>
            <a:off x="1025675" y="515438"/>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solidFill>
                  <a:srgbClr val="000000"/>
                </a:solidFill>
                <a:latin typeface="Helvetica Neue"/>
                <a:ea typeface="Helvetica Neue"/>
                <a:cs typeface="Helvetica Neue"/>
                <a:sym typeface="Helvetica Neue"/>
              </a:rPr>
              <a:t>Intersectionality</a:t>
            </a:r>
            <a:endParaRPr b="1" sz="4200">
              <a:solidFill>
                <a:srgbClr val="000000"/>
              </a:solidFill>
              <a:latin typeface="Helvetica Neue"/>
              <a:ea typeface="Helvetica Neue"/>
              <a:cs typeface="Helvetica Neue"/>
              <a:sym typeface="Helvetica Neue"/>
            </a:endParaRPr>
          </a:p>
        </p:txBody>
      </p:sp>
      <p:sp>
        <p:nvSpPr>
          <p:cNvPr id="364" name="Google Shape;364;g31e3dac571a_0_258"/>
          <p:cNvSpPr txBox="1"/>
          <p:nvPr/>
        </p:nvSpPr>
        <p:spPr>
          <a:xfrm>
            <a:off x="984700" y="1999025"/>
            <a:ext cx="9669000" cy="4347300"/>
          </a:xfrm>
          <a:prstGeom prst="rect">
            <a:avLst/>
          </a:prstGeom>
          <a:noFill/>
          <a:ln>
            <a:noFill/>
          </a:ln>
        </p:spPr>
        <p:txBody>
          <a:bodyPr anchorCtr="0" anchor="t" bIns="45700" lIns="91425" spcFirstLastPara="1" rIns="91425" wrap="square" tIns="45700">
            <a:normAutofit/>
          </a:bodyPr>
          <a:lstStyle/>
          <a:p>
            <a:pPr indent="0" lvl="0" marL="0" rtl="0" algn="just">
              <a:lnSpc>
                <a:spcPct val="115000"/>
              </a:lnSpc>
              <a:spcBef>
                <a:spcPts val="0"/>
              </a:spcBef>
              <a:spcAft>
                <a:spcPts val="0"/>
              </a:spcAft>
              <a:buNone/>
            </a:pPr>
            <a:r>
              <a:rPr b="1" lang="en-US" sz="2300">
                <a:solidFill>
                  <a:srgbClr val="000000"/>
                </a:solidFill>
                <a:latin typeface="Open Sans"/>
                <a:ea typeface="Open Sans"/>
                <a:cs typeface="Open Sans"/>
                <a:sym typeface="Open Sans"/>
              </a:rPr>
              <a:t>Intersectionality refers to overlapping identities</a:t>
            </a:r>
            <a:r>
              <a:rPr lang="en-US" sz="2300">
                <a:solidFill>
                  <a:srgbClr val="000000"/>
                </a:solidFill>
                <a:latin typeface="Open Sans"/>
                <a:ea typeface="Open Sans"/>
                <a:cs typeface="Open Sans"/>
                <a:sym typeface="Open Sans"/>
              </a:rPr>
              <a:t> - i.e. identities that we hold simultaneously that cannot be separated.</a:t>
            </a:r>
            <a:endParaRPr sz="2300">
              <a:solidFill>
                <a:srgbClr val="000000"/>
              </a:solidFill>
              <a:latin typeface="Open Sans"/>
              <a:ea typeface="Open Sans"/>
              <a:cs typeface="Open Sans"/>
              <a:sym typeface="Open Sans"/>
            </a:endParaRPr>
          </a:p>
          <a:p>
            <a:pPr indent="0" lvl="0" marL="0" rtl="0" algn="just">
              <a:lnSpc>
                <a:spcPct val="115000"/>
              </a:lnSpc>
              <a:spcBef>
                <a:spcPts val="1000"/>
              </a:spcBef>
              <a:spcAft>
                <a:spcPts val="0"/>
              </a:spcAft>
              <a:buNone/>
            </a:pPr>
            <a:r>
              <a:rPr lang="en-US" sz="2300">
                <a:solidFill>
                  <a:srgbClr val="000000"/>
                </a:solidFill>
                <a:latin typeface="Open Sans"/>
                <a:ea typeface="Open Sans"/>
                <a:cs typeface="Open Sans"/>
                <a:sym typeface="Open Sans"/>
              </a:rPr>
              <a:t> </a:t>
            </a:r>
            <a:endParaRPr sz="2300">
              <a:solidFill>
                <a:srgbClr val="000000"/>
              </a:solidFill>
              <a:latin typeface="Open Sans"/>
              <a:ea typeface="Open Sans"/>
              <a:cs typeface="Open Sans"/>
              <a:sym typeface="Open Sans"/>
            </a:endParaRPr>
          </a:p>
          <a:p>
            <a:pPr indent="0" lvl="0" marL="0" rtl="0" algn="just">
              <a:lnSpc>
                <a:spcPct val="115000"/>
              </a:lnSpc>
              <a:spcBef>
                <a:spcPts val="1000"/>
              </a:spcBef>
              <a:spcAft>
                <a:spcPts val="1000"/>
              </a:spcAft>
              <a:buNone/>
            </a:pPr>
            <a:r>
              <a:rPr lang="en-US" sz="2300">
                <a:solidFill>
                  <a:srgbClr val="000000"/>
                </a:solidFill>
                <a:latin typeface="Open Sans"/>
                <a:ea typeface="Open Sans"/>
                <a:cs typeface="Open Sans"/>
                <a:sym typeface="Open Sans"/>
              </a:rPr>
              <a:t>There are certain intersections of identity that can be </a:t>
            </a:r>
            <a:r>
              <a:rPr b="1" lang="en-US" sz="2300">
                <a:solidFill>
                  <a:srgbClr val="000000"/>
                </a:solidFill>
                <a:latin typeface="Open Sans"/>
                <a:ea typeface="Open Sans"/>
                <a:cs typeface="Open Sans"/>
                <a:sym typeface="Open Sans"/>
              </a:rPr>
              <a:t>affected differently in conflict.</a:t>
            </a:r>
            <a:r>
              <a:rPr lang="en-US" sz="2300">
                <a:solidFill>
                  <a:srgbClr val="000000"/>
                </a:solidFill>
                <a:latin typeface="Open Sans"/>
                <a:ea typeface="Open Sans"/>
                <a:cs typeface="Open Sans"/>
                <a:sym typeface="Open Sans"/>
              </a:rPr>
              <a:t> This is because of how much </a:t>
            </a:r>
            <a:r>
              <a:rPr b="1" i="1" lang="en-US" sz="2300">
                <a:solidFill>
                  <a:srgbClr val="000000"/>
                </a:solidFill>
                <a:latin typeface="Open Sans"/>
                <a:ea typeface="Open Sans"/>
                <a:cs typeface="Open Sans"/>
                <a:sym typeface="Open Sans"/>
              </a:rPr>
              <a:t>power</a:t>
            </a:r>
            <a:r>
              <a:rPr i="1" lang="en-US" sz="2300">
                <a:solidFill>
                  <a:srgbClr val="000000"/>
                </a:solidFill>
                <a:latin typeface="Open Sans"/>
                <a:ea typeface="Open Sans"/>
                <a:cs typeface="Open Sans"/>
                <a:sym typeface="Open Sans"/>
              </a:rPr>
              <a:t> </a:t>
            </a:r>
            <a:r>
              <a:rPr lang="en-US" sz="2300">
                <a:solidFill>
                  <a:srgbClr val="000000"/>
                </a:solidFill>
                <a:latin typeface="Open Sans"/>
                <a:ea typeface="Open Sans"/>
                <a:cs typeface="Open Sans"/>
                <a:sym typeface="Open Sans"/>
              </a:rPr>
              <a:t>this identity holds in society. </a:t>
            </a:r>
            <a:endParaRPr sz="3300">
              <a:solidFill>
                <a:srgbClr val="000000"/>
              </a:solidFill>
              <a:latin typeface="Open Sans"/>
              <a:ea typeface="Open Sans"/>
              <a:cs typeface="Open Sans"/>
              <a:sym typeface="Open Sans"/>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9" name="Shape 369"/>
        <p:cNvGrpSpPr/>
        <p:nvPr/>
      </p:nvGrpSpPr>
      <p:grpSpPr>
        <a:xfrm>
          <a:off x="0" y="0"/>
          <a:ext cx="0" cy="0"/>
          <a:chOff x="0" y="0"/>
          <a:chExt cx="0" cy="0"/>
        </a:xfrm>
      </p:grpSpPr>
      <p:pic>
        <p:nvPicPr>
          <p:cNvPr id="370" name="Google Shape;370;g31e3dac571a_0_26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371" name="Google Shape;371;g31e3dac571a_0_265"/>
          <p:cNvSpPr txBox="1"/>
          <p:nvPr/>
        </p:nvSpPr>
        <p:spPr>
          <a:xfrm>
            <a:off x="903950" y="640525"/>
            <a:ext cx="9078300" cy="7383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b="1" lang="en-US" sz="3600">
                <a:solidFill>
                  <a:schemeClr val="dk1"/>
                </a:solidFill>
                <a:latin typeface="Helvetica Neue"/>
                <a:ea typeface="Helvetica Neue"/>
                <a:cs typeface="Helvetica Neue"/>
                <a:sym typeface="Helvetica Neue"/>
              </a:rPr>
              <a:t>What is Gender-Sensitive Conflict Analysis and Why is it so Important?</a:t>
            </a:r>
            <a:endParaRPr b="1" sz="3600">
              <a:solidFill>
                <a:schemeClr val="dk1"/>
              </a:solidFill>
              <a:latin typeface="Helvetica Neue"/>
              <a:ea typeface="Helvetica Neue"/>
              <a:cs typeface="Helvetica Neue"/>
              <a:sym typeface="Helvetica Neue"/>
            </a:endParaRPr>
          </a:p>
          <a:p>
            <a:pPr indent="0" lvl="0" marL="0" rtl="0" algn="ctr">
              <a:lnSpc>
                <a:spcPct val="90000"/>
              </a:lnSpc>
              <a:spcBef>
                <a:spcPts val="0"/>
              </a:spcBef>
              <a:spcAft>
                <a:spcPts val="0"/>
              </a:spcAft>
              <a:buNone/>
            </a:pPr>
            <a:r>
              <a:t/>
            </a:r>
            <a:endParaRPr b="1" sz="4400">
              <a:solidFill>
                <a:srgbClr val="FFFFFF"/>
              </a:solidFill>
              <a:latin typeface="Helvetica Neue"/>
              <a:ea typeface="Helvetica Neue"/>
              <a:cs typeface="Helvetica Neue"/>
              <a:sym typeface="Helvetica Neue"/>
            </a:endParaRPr>
          </a:p>
        </p:txBody>
      </p:sp>
      <p:sp>
        <p:nvSpPr>
          <p:cNvPr id="372" name="Google Shape;372;g31e3dac571a_0_265"/>
          <p:cNvSpPr txBox="1"/>
          <p:nvPr/>
        </p:nvSpPr>
        <p:spPr>
          <a:xfrm>
            <a:off x="965275" y="2929500"/>
            <a:ext cx="9675900" cy="2074500"/>
          </a:xfrm>
          <a:prstGeom prst="rect">
            <a:avLst/>
          </a:prstGeom>
          <a:noFill/>
          <a:ln>
            <a:noFill/>
          </a:ln>
        </p:spPr>
        <p:txBody>
          <a:bodyPr anchorCtr="0" anchor="t" bIns="45700" lIns="91425" spcFirstLastPara="1" rIns="91425" wrap="square" tIns="45700">
            <a:noAutofit/>
          </a:bodyPr>
          <a:lstStyle/>
          <a:p>
            <a:pPr indent="0" lvl="0" marL="0" rtl="0" algn="just">
              <a:lnSpc>
                <a:spcPct val="115833"/>
              </a:lnSpc>
              <a:spcBef>
                <a:spcPts val="1200"/>
              </a:spcBef>
              <a:spcAft>
                <a:spcPts val="0"/>
              </a:spcAft>
              <a:buNone/>
            </a:pPr>
            <a:r>
              <a:rPr b="1" lang="en-US" sz="2300">
                <a:solidFill>
                  <a:schemeClr val="dk1"/>
                </a:solidFill>
                <a:latin typeface="Open Sans"/>
                <a:ea typeface="Open Sans"/>
                <a:cs typeface="Open Sans"/>
                <a:sym typeface="Open Sans"/>
              </a:rPr>
              <a:t>Gender-Sensitive Conflict Analysis</a:t>
            </a:r>
            <a:r>
              <a:rPr lang="en-US" sz="2300">
                <a:solidFill>
                  <a:schemeClr val="dk1"/>
                </a:solidFill>
                <a:latin typeface="Open Sans"/>
                <a:ea typeface="Open Sans"/>
                <a:cs typeface="Open Sans"/>
                <a:sym typeface="Open Sans"/>
              </a:rPr>
              <a:t> is the </a:t>
            </a:r>
            <a:r>
              <a:rPr b="1" lang="en-US" sz="2300">
                <a:solidFill>
                  <a:schemeClr val="dk1"/>
                </a:solidFill>
                <a:latin typeface="Open Sans"/>
                <a:ea typeface="Open Sans"/>
                <a:cs typeface="Open Sans"/>
                <a:sym typeface="Open Sans"/>
              </a:rPr>
              <a:t>systematic study</a:t>
            </a:r>
            <a:r>
              <a:rPr lang="en-US" sz="2300">
                <a:solidFill>
                  <a:schemeClr val="dk1"/>
                </a:solidFill>
                <a:latin typeface="Open Sans"/>
                <a:ea typeface="Open Sans"/>
                <a:cs typeface="Open Sans"/>
                <a:sym typeface="Open Sans"/>
              </a:rPr>
              <a:t> of the gendered causes, structures, stakeholders, and dynamics of conflict and peace. </a:t>
            </a:r>
            <a:endParaRPr sz="23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rPr lang="en-US" sz="2300">
                <a:solidFill>
                  <a:schemeClr val="dk1"/>
                </a:solidFill>
                <a:latin typeface="Open Sans"/>
                <a:ea typeface="Open Sans"/>
                <a:cs typeface="Open Sans"/>
                <a:sym typeface="Open Sans"/>
              </a:rPr>
              <a:t>Addressing common gender biases in conflict analysis will provide a more accurate and comprehensive understanding of the root causes, triggers, and drivers of conflict. </a:t>
            </a:r>
            <a:endParaRPr sz="3600">
              <a:solidFill>
                <a:schemeClr val="dk1"/>
              </a:solidFill>
              <a:latin typeface="Helvetica Neue"/>
              <a:ea typeface="Helvetica Neue"/>
              <a:cs typeface="Helvetica Neue"/>
              <a:sym typeface="Helvetica Neue"/>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7" name="Shape 377"/>
        <p:cNvGrpSpPr/>
        <p:nvPr/>
      </p:nvGrpSpPr>
      <p:grpSpPr>
        <a:xfrm>
          <a:off x="0" y="0"/>
          <a:ext cx="0" cy="0"/>
          <a:chOff x="0" y="0"/>
          <a:chExt cx="0" cy="0"/>
        </a:xfrm>
      </p:grpSpPr>
      <p:pic>
        <p:nvPicPr>
          <p:cNvPr id="378" name="Google Shape;378;g31e3dac571a_0_210"/>
          <p:cNvPicPr preferRelativeResize="0"/>
          <p:nvPr/>
        </p:nvPicPr>
        <p:blipFill rotWithShape="1">
          <a:blip r:embed="rId3">
            <a:alphaModFix/>
          </a:blip>
          <a:srcRect b="0" l="0" r="0" t="0"/>
          <a:stretch/>
        </p:blipFill>
        <p:spPr>
          <a:xfrm>
            <a:off x="10685325" y="-1"/>
            <a:ext cx="1488350" cy="1488350"/>
          </a:xfrm>
          <a:prstGeom prst="rect">
            <a:avLst/>
          </a:prstGeom>
          <a:noFill/>
          <a:ln>
            <a:noFill/>
          </a:ln>
        </p:spPr>
      </p:pic>
      <p:sp>
        <p:nvSpPr>
          <p:cNvPr id="379" name="Google Shape;379;g31e3dac571a_0_210"/>
          <p:cNvSpPr txBox="1"/>
          <p:nvPr/>
        </p:nvSpPr>
        <p:spPr>
          <a:xfrm>
            <a:off x="921625" y="626700"/>
            <a:ext cx="9724500" cy="1097100"/>
          </a:xfrm>
          <a:prstGeom prst="rect">
            <a:avLst/>
          </a:prstGeom>
          <a:noFill/>
          <a:ln>
            <a:noFill/>
          </a:ln>
        </p:spPr>
        <p:txBody>
          <a:bodyPr anchorCtr="0" anchor="t" bIns="45700" lIns="91425" spcFirstLastPara="1" rIns="91425" wrap="square" tIns="45700">
            <a:normAutofit/>
          </a:bodyPr>
          <a:lstStyle/>
          <a:p>
            <a:pPr indent="0" lvl="0" marL="0" rtl="0" algn="ctr">
              <a:spcBef>
                <a:spcPts val="0"/>
              </a:spcBef>
              <a:spcAft>
                <a:spcPts val="0"/>
              </a:spcAft>
              <a:buNone/>
            </a:pPr>
            <a:r>
              <a:rPr b="1" lang="en-US" sz="4020">
                <a:solidFill>
                  <a:srgbClr val="000000"/>
                </a:solidFill>
                <a:latin typeface="Helvetica Neue"/>
                <a:ea typeface="Helvetica Neue"/>
                <a:cs typeface="Helvetica Neue"/>
                <a:sym typeface="Helvetica Neue"/>
              </a:rPr>
              <a:t>Gender-Sensitive Conflict Analysis…</a:t>
            </a:r>
            <a:endParaRPr b="1" sz="4020">
              <a:solidFill>
                <a:srgbClr val="000000"/>
              </a:solidFill>
              <a:latin typeface="Helvetica Neue"/>
              <a:ea typeface="Helvetica Neue"/>
              <a:cs typeface="Helvetica Neue"/>
              <a:sym typeface="Helvetica Neue"/>
            </a:endParaRPr>
          </a:p>
        </p:txBody>
      </p:sp>
      <p:sp>
        <p:nvSpPr>
          <p:cNvPr id="380" name="Google Shape;380;g31e3dac571a_0_210"/>
          <p:cNvSpPr txBox="1"/>
          <p:nvPr/>
        </p:nvSpPr>
        <p:spPr>
          <a:xfrm>
            <a:off x="932700" y="1884000"/>
            <a:ext cx="9669000" cy="4347300"/>
          </a:xfrm>
          <a:prstGeom prst="rect">
            <a:avLst/>
          </a:prstGeom>
          <a:noFill/>
          <a:ln>
            <a:noFill/>
          </a:ln>
        </p:spPr>
        <p:txBody>
          <a:bodyPr anchorCtr="0" anchor="t" bIns="45700" lIns="91425" spcFirstLastPara="1" rIns="91425" wrap="square" tIns="45700">
            <a:normAutofit/>
          </a:bodyPr>
          <a:lstStyle/>
          <a:p>
            <a:pPr indent="-336550" lvl="0" marL="457200" rtl="0" algn="just">
              <a:lnSpc>
                <a:spcPct val="115833"/>
              </a:lnSpc>
              <a:spcBef>
                <a:spcPts val="1200"/>
              </a:spcBef>
              <a:spcAft>
                <a:spcPts val="0"/>
              </a:spcAft>
              <a:buClr>
                <a:srgbClr val="000000"/>
              </a:buClr>
              <a:buSzPts val="1700"/>
              <a:buFont typeface="Open Sans"/>
              <a:buChar char="•"/>
            </a:pPr>
            <a:r>
              <a:rPr b="1" lang="en-US" sz="1700">
                <a:solidFill>
                  <a:srgbClr val="000000"/>
                </a:solidFill>
                <a:latin typeface="Open Sans"/>
                <a:ea typeface="Open Sans"/>
                <a:cs typeface="Open Sans"/>
                <a:sym typeface="Open Sans"/>
              </a:rPr>
              <a:t>Recognizes that women and men, girls and boys, and gender non-conforming people may have different experiences,</a:t>
            </a:r>
            <a:r>
              <a:rPr lang="en-US" sz="1700">
                <a:solidFill>
                  <a:srgbClr val="000000"/>
                </a:solidFill>
                <a:latin typeface="Open Sans"/>
                <a:ea typeface="Open Sans"/>
                <a:cs typeface="Open Sans"/>
                <a:sym typeface="Open Sans"/>
              </a:rPr>
              <a:t> opportunities, and constraints due to gender norms in their society.</a:t>
            </a:r>
            <a:endParaRPr i="1" sz="1700">
              <a:solidFill>
                <a:srgbClr val="000000"/>
              </a:solidFill>
              <a:latin typeface="Open Sans"/>
              <a:ea typeface="Open Sans"/>
              <a:cs typeface="Open Sans"/>
              <a:sym typeface="Open Sans"/>
            </a:endParaRPr>
          </a:p>
          <a:p>
            <a:pPr indent="-336550" lvl="0" marL="457200" rtl="0" algn="just">
              <a:lnSpc>
                <a:spcPct val="115833"/>
              </a:lnSpc>
              <a:spcBef>
                <a:spcPts val="1000"/>
              </a:spcBef>
              <a:spcAft>
                <a:spcPts val="0"/>
              </a:spcAft>
              <a:buClr>
                <a:srgbClr val="000000"/>
              </a:buClr>
              <a:buSzPts val="1700"/>
              <a:buFont typeface="Open Sans"/>
              <a:buChar char="•"/>
            </a:pPr>
            <a:r>
              <a:rPr b="1" lang="en-US" sz="1700">
                <a:solidFill>
                  <a:srgbClr val="000000"/>
                </a:solidFill>
                <a:latin typeface="Open Sans"/>
                <a:ea typeface="Open Sans"/>
                <a:cs typeface="Open Sans"/>
                <a:sym typeface="Open Sans"/>
              </a:rPr>
              <a:t>Analyses the unequal social, political, and economic power dynamics between genders </a:t>
            </a:r>
            <a:r>
              <a:rPr lang="en-US" sz="1700">
                <a:solidFill>
                  <a:srgbClr val="000000"/>
                </a:solidFill>
                <a:latin typeface="Open Sans"/>
                <a:ea typeface="Open Sans"/>
                <a:cs typeface="Open Sans"/>
                <a:sym typeface="Open Sans"/>
              </a:rPr>
              <a:t>within society and how these influence opportunities and capacities for peace and security.</a:t>
            </a:r>
            <a:endParaRPr i="1" sz="1700">
              <a:solidFill>
                <a:srgbClr val="000000"/>
              </a:solidFill>
              <a:latin typeface="Open Sans"/>
              <a:ea typeface="Open Sans"/>
              <a:cs typeface="Open Sans"/>
              <a:sym typeface="Open Sans"/>
            </a:endParaRPr>
          </a:p>
          <a:p>
            <a:pPr indent="-336550" lvl="0" marL="457200" rtl="0" algn="just">
              <a:lnSpc>
                <a:spcPct val="115833"/>
              </a:lnSpc>
              <a:spcBef>
                <a:spcPts val="1000"/>
              </a:spcBef>
              <a:spcAft>
                <a:spcPts val="0"/>
              </a:spcAft>
              <a:buClr>
                <a:srgbClr val="000000"/>
              </a:buClr>
              <a:buSzPts val="1700"/>
              <a:buFont typeface="Open Sans"/>
              <a:buChar char="•"/>
            </a:pPr>
            <a:r>
              <a:rPr b="1" lang="en-US" sz="1700">
                <a:solidFill>
                  <a:srgbClr val="000000"/>
                </a:solidFill>
                <a:latin typeface="Open Sans"/>
                <a:ea typeface="Open Sans"/>
                <a:cs typeface="Open Sans"/>
                <a:sym typeface="Open Sans"/>
              </a:rPr>
              <a:t>Addresses underlying gender dynamics in society,</a:t>
            </a:r>
            <a:r>
              <a:rPr lang="en-US" sz="1700">
                <a:solidFill>
                  <a:srgbClr val="000000"/>
                </a:solidFill>
                <a:latin typeface="Open Sans"/>
                <a:ea typeface="Open Sans"/>
                <a:cs typeface="Open Sans"/>
                <a:sym typeface="Open Sans"/>
              </a:rPr>
              <a:t> including discriminatory or exclusionary practices, as part of addressing the root causes of conflict.</a:t>
            </a:r>
            <a:endParaRPr i="1" sz="1700">
              <a:solidFill>
                <a:srgbClr val="000000"/>
              </a:solidFill>
              <a:latin typeface="Open Sans"/>
              <a:ea typeface="Open Sans"/>
              <a:cs typeface="Open Sans"/>
              <a:sym typeface="Open Sans"/>
            </a:endParaRPr>
          </a:p>
          <a:p>
            <a:pPr indent="-336550" lvl="0" marL="457200" rtl="0" algn="just">
              <a:lnSpc>
                <a:spcPct val="115833"/>
              </a:lnSpc>
              <a:spcBef>
                <a:spcPts val="1200"/>
              </a:spcBef>
              <a:spcAft>
                <a:spcPts val="0"/>
              </a:spcAft>
              <a:buClr>
                <a:srgbClr val="000000"/>
              </a:buClr>
              <a:buSzPts val="1700"/>
              <a:buFont typeface="Open Sans"/>
              <a:buChar char="•"/>
            </a:pPr>
            <a:r>
              <a:rPr b="1" lang="en-US" sz="1700">
                <a:solidFill>
                  <a:srgbClr val="000000"/>
                </a:solidFill>
                <a:latin typeface="Open Sans"/>
                <a:ea typeface="Open Sans"/>
                <a:cs typeface="Open Sans"/>
                <a:sym typeface="Open Sans"/>
              </a:rPr>
              <a:t>Emerged as a practice to address the persistent lack of gender as a factor in conflict analysis,</a:t>
            </a:r>
            <a:r>
              <a:rPr lang="en-US" sz="1700">
                <a:solidFill>
                  <a:srgbClr val="000000"/>
                </a:solidFill>
                <a:latin typeface="Open Sans"/>
                <a:ea typeface="Open Sans"/>
                <a:cs typeface="Open Sans"/>
                <a:sym typeface="Open Sans"/>
              </a:rPr>
              <a:t> which excludes women’s different experiences, interests, and needs, and which biases planning and response against women and girls.</a:t>
            </a:r>
            <a:endParaRPr i="1" sz="1700">
              <a:solidFill>
                <a:srgbClr val="000000"/>
              </a:solidFill>
              <a:latin typeface="Open Sans"/>
              <a:ea typeface="Open Sans"/>
              <a:cs typeface="Open Sans"/>
              <a:sym typeface="Open Sans"/>
            </a:endParaRPr>
          </a:p>
          <a:p>
            <a:pPr indent="0" lvl="0" marL="0" rtl="0" algn="just">
              <a:lnSpc>
                <a:spcPct val="115000"/>
              </a:lnSpc>
              <a:spcBef>
                <a:spcPts val="1000"/>
              </a:spcBef>
              <a:spcAft>
                <a:spcPts val="1000"/>
              </a:spcAft>
              <a:buNone/>
            </a:pPr>
            <a:r>
              <a:t/>
            </a:r>
            <a:endParaRPr b="1" sz="2300">
              <a:solidFill>
                <a:srgbClr val="000000"/>
              </a:solidFill>
              <a:latin typeface="Open Sans"/>
              <a:ea typeface="Open Sans"/>
              <a:cs typeface="Open Sans"/>
              <a:sym typeface="Open Sans"/>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5" name="Shape 385"/>
        <p:cNvGrpSpPr/>
        <p:nvPr/>
      </p:nvGrpSpPr>
      <p:grpSpPr>
        <a:xfrm>
          <a:off x="0" y="0"/>
          <a:ext cx="0" cy="0"/>
          <a:chOff x="0" y="0"/>
          <a:chExt cx="0" cy="0"/>
        </a:xfrm>
      </p:grpSpPr>
      <p:pic>
        <p:nvPicPr>
          <p:cNvPr id="386" name="Google Shape;386;g31e3dac571a_0_272"/>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387" name="Google Shape;387;g31e3dac571a_0_272"/>
          <p:cNvSpPr txBox="1"/>
          <p:nvPr/>
        </p:nvSpPr>
        <p:spPr>
          <a:xfrm>
            <a:off x="1233750" y="59535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608">
                <a:solidFill>
                  <a:srgbClr val="000000"/>
                </a:solidFill>
                <a:latin typeface="Helvetica Neue"/>
                <a:ea typeface="Helvetica Neue"/>
                <a:cs typeface="Helvetica Neue"/>
                <a:sym typeface="Helvetica Neue"/>
              </a:rPr>
              <a:t>Gender-Sensitive Conflict Analysis Requires that we…</a:t>
            </a:r>
            <a:endParaRPr b="1" sz="3608">
              <a:solidFill>
                <a:srgbClr val="000000"/>
              </a:solidFill>
              <a:latin typeface="Helvetica Neue"/>
              <a:ea typeface="Helvetica Neue"/>
              <a:cs typeface="Helvetica Neue"/>
              <a:sym typeface="Helvetica Neue"/>
            </a:endParaRPr>
          </a:p>
        </p:txBody>
      </p:sp>
      <p:sp>
        <p:nvSpPr>
          <p:cNvPr id="388" name="Google Shape;388;g31e3dac571a_0_272"/>
          <p:cNvSpPr txBox="1"/>
          <p:nvPr/>
        </p:nvSpPr>
        <p:spPr>
          <a:xfrm>
            <a:off x="1244825" y="2225300"/>
            <a:ext cx="9669000" cy="3722100"/>
          </a:xfrm>
          <a:prstGeom prst="rect">
            <a:avLst/>
          </a:prstGeom>
          <a:noFill/>
          <a:ln>
            <a:noFill/>
          </a:ln>
        </p:spPr>
        <p:txBody>
          <a:bodyPr anchorCtr="0" anchor="t" bIns="45700" lIns="91425" spcFirstLastPara="1" rIns="91425" wrap="square" tIns="45700">
            <a:normAutofit/>
          </a:bodyPr>
          <a:lstStyle/>
          <a:p>
            <a:pPr indent="-342900" lvl="0" marL="457200" rtl="0" algn="just">
              <a:lnSpc>
                <a:spcPct val="115833"/>
              </a:lnSpc>
              <a:spcBef>
                <a:spcPts val="1200"/>
              </a:spcBef>
              <a:spcAft>
                <a:spcPts val="0"/>
              </a:spcAft>
              <a:buClr>
                <a:schemeClr val="dk1"/>
              </a:buClr>
              <a:buSzPts val="1800"/>
              <a:buChar char="●"/>
            </a:pPr>
            <a:r>
              <a:rPr lang="en-US" sz="1800">
                <a:solidFill>
                  <a:srgbClr val="000000"/>
                </a:solidFill>
                <a:latin typeface="Open Sans"/>
                <a:ea typeface="Open Sans"/>
                <a:cs typeface="Open Sans"/>
                <a:sym typeface="Open Sans"/>
              </a:rPr>
              <a:t>Assess the </a:t>
            </a:r>
            <a:r>
              <a:rPr b="1" lang="en-US" sz="1800">
                <a:solidFill>
                  <a:srgbClr val="000000"/>
                </a:solidFill>
                <a:latin typeface="Open Sans"/>
                <a:ea typeface="Open Sans"/>
                <a:cs typeface="Open Sans"/>
                <a:sym typeface="Open Sans"/>
              </a:rPr>
              <a:t>differentiated impact </a:t>
            </a:r>
            <a:r>
              <a:rPr lang="en-US" sz="1800">
                <a:solidFill>
                  <a:srgbClr val="000000"/>
                </a:solidFill>
                <a:latin typeface="Open Sans"/>
                <a:ea typeface="Open Sans"/>
                <a:cs typeface="Open Sans"/>
                <a:sym typeface="Open Sans"/>
              </a:rPr>
              <a:t>of armed conflict and other forms of violence on women, men, boys, girls, and gender non-conforming individuals;</a:t>
            </a:r>
            <a:endParaRPr i="1" sz="1800">
              <a:solidFill>
                <a:srgbClr val="000000"/>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Char char="●"/>
            </a:pPr>
            <a:r>
              <a:rPr lang="en-US" sz="1800">
                <a:solidFill>
                  <a:srgbClr val="000000"/>
                </a:solidFill>
                <a:latin typeface="Open Sans"/>
                <a:ea typeface="Open Sans"/>
                <a:cs typeface="Open Sans"/>
                <a:sym typeface="Open Sans"/>
              </a:rPr>
              <a:t>Analyze the </a:t>
            </a:r>
            <a:r>
              <a:rPr b="1" lang="en-US" sz="1800">
                <a:solidFill>
                  <a:srgbClr val="000000"/>
                </a:solidFill>
                <a:latin typeface="Open Sans"/>
                <a:ea typeface="Open Sans"/>
                <a:cs typeface="Open Sans"/>
                <a:sym typeface="Open Sans"/>
              </a:rPr>
              <a:t>different roles </a:t>
            </a:r>
            <a:r>
              <a:rPr lang="en-US" sz="1800">
                <a:solidFill>
                  <a:srgbClr val="000000"/>
                </a:solidFill>
                <a:latin typeface="Open Sans"/>
                <a:ea typeface="Open Sans"/>
                <a:cs typeface="Open Sans"/>
                <a:sym typeface="Open Sans"/>
              </a:rPr>
              <a:t>of women and men, boys and girls from combatant to peacemakers, and how these have changed due to the conflict;</a:t>
            </a:r>
            <a:endParaRPr i="1" sz="1800">
              <a:solidFill>
                <a:srgbClr val="000000"/>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Char char="●"/>
            </a:pPr>
            <a:r>
              <a:rPr lang="en-US" sz="1800">
                <a:solidFill>
                  <a:srgbClr val="000000"/>
                </a:solidFill>
                <a:latin typeface="Open Sans"/>
                <a:ea typeface="Open Sans"/>
                <a:cs typeface="Open Sans"/>
                <a:sym typeface="Open Sans"/>
              </a:rPr>
              <a:t>Address how </a:t>
            </a:r>
            <a:r>
              <a:rPr b="1" lang="en-US" sz="1800">
                <a:solidFill>
                  <a:srgbClr val="000000"/>
                </a:solidFill>
                <a:latin typeface="Open Sans"/>
                <a:ea typeface="Open Sans"/>
                <a:cs typeface="Open Sans"/>
                <a:sym typeface="Open Sans"/>
              </a:rPr>
              <a:t>norms relating to masculinity and femininity drive or mitigate violence</a:t>
            </a:r>
            <a:r>
              <a:rPr lang="en-US" sz="1800">
                <a:solidFill>
                  <a:srgbClr val="000000"/>
                </a:solidFill>
                <a:latin typeface="Open Sans"/>
                <a:ea typeface="Open Sans"/>
                <a:cs typeface="Open Sans"/>
                <a:sym typeface="Open Sans"/>
              </a:rPr>
              <a:t> and insecurity and challenge or create opportunities for peacemaking;</a:t>
            </a:r>
            <a:endParaRPr i="1" sz="1800">
              <a:solidFill>
                <a:srgbClr val="000000"/>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Char char="●"/>
            </a:pPr>
            <a:r>
              <a:rPr lang="en-US" sz="1800">
                <a:solidFill>
                  <a:srgbClr val="000000"/>
                </a:solidFill>
                <a:latin typeface="Open Sans"/>
                <a:ea typeface="Open Sans"/>
                <a:cs typeface="Open Sans"/>
                <a:sym typeface="Open Sans"/>
              </a:rPr>
              <a:t>Expand actor mapping to</a:t>
            </a:r>
            <a:r>
              <a:rPr b="1" lang="en-US" sz="1800">
                <a:solidFill>
                  <a:srgbClr val="000000"/>
                </a:solidFill>
                <a:latin typeface="Open Sans"/>
                <a:ea typeface="Open Sans"/>
                <a:cs typeface="Open Sans"/>
                <a:sym typeface="Open Sans"/>
              </a:rPr>
              <a:t> identify the networks and knowledge </a:t>
            </a:r>
            <a:r>
              <a:rPr lang="en-US" sz="1800">
                <a:solidFill>
                  <a:srgbClr val="000000"/>
                </a:solidFill>
                <a:latin typeface="Open Sans"/>
                <a:ea typeface="Open Sans"/>
                <a:cs typeface="Open Sans"/>
                <a:sym typeface="Open Sans"/>
              </a:rPr>
              <a:t>that women, men, boys, and girls have.</a:t>
            </a:r>
            <a:endParaRPr i="1" sz="1800">
              <a:solidFill>
                <a:srgbClr val="000000"/>
              </a:solidFill>
              <a:latin typeface="Open Sans"/>
              <a:ea typeface="Open Sans"/>
              <a:cs typeface="Open Sans"/>
              <a:sym typeface="Open Sans"/>
            </a:endParaRPr>
          </a:p>
          <a:p>
            <a:pPr indent="0" lvl="0" marL="457200" rtl="0" algn="just">
              <a:lnSpc>
                <a:spcPct val="115000"/>
              </a:lnSpc>
              <a:spcBef>
                <a:spcPts val="800"/>
              </a:spcBef>
              <a:spcAft>
                <a:spcPts val="1000"/>
              </a:spcAft>
              <a:buNone/>
            </a:pPr>
            <a:r>
              <a:t/>
            </a:r>
            <a:endParaRPr b="1" sz="2300">
              <a:solidFill>
                <a:srgbClr val="000000"/>
              </a:solidFill>
              <a:latin typeface="Open Sans"/>
              <a:ea typeface="Open Sans"/>
              <a:cs typeface="Open Sans"/>
              <a:sym typeface="Open Sans"/>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pic>
        <p:nvPicPr>
          <p:cNvPr id="394" name="Google Shape;394;g31e3dac571a_0_293"/>
          <p:cNvPicPr preferRelativeResize="0"/>
          <p:nvPr/>
        </p:nvPicPr>
        <p:blipFill rotWithShape="1">
          <a:blip r:embed="rId3">
            <a:alphaModFix/>
          </a:blip>
          <a:srcRect b="0" l="0" r="0" t="0"/>
          <a:stretch/>
        </p:blipFill>
        <p:spPr>
          <a:xfrm>
            <a:off x="10779750" y="-1"/>
            <a:ext cx="1393925" cy="1393925"/>
          </a:xfrm>
          <a:prstGeom prst="rect">
            <a:avLst/>
          </a:prstGeom>
          <a:noFill/>
          <a:ln>
            <a:noFill/>
          </a:ln>
        </p:spPr>
      </p:pic>
      <p:sp>
        <p:nvSpPr>
          <p:cNvPr id="395" name="Google Shape;395;g31e3dac571a_0_293"/>
          <p:cNvSpPr txBox="1"/>
          <p:nvPr/>
        </p:nvSpPr>
        <p:spPr>
          <a:xfrm>
            <a:off x="947625" y="81210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4008">
                <a:solidFill>
                  <a:srgbClr val="000000"/>
                </a:solidFill>
                <a:latin typeface="Helvetica Neue"/>
                <a:ea typeface="Helvetica Neue"/>
                <a:cs typeface="Helvetica Neue"/>
                <a:sym typeface="Helvetica Neue"/>
              </a:rPr>
              <a:t>Gender-Sensitive Conflict Analysis Questions</a:t>
            </a:r>
            <a:endParaRPr b="1" sz="4008">
              <a:solidFill>
                <a:srgbClr val="000000"/>
              </a:solidFill>
              <a:latin typeface="Helvetica Neue"/>
              <a:ea typeface="Helvetica Neue"/>
              <a:cs typeface="Helvetica Neue"/>
              <a:sym typeface="Helvetica Neue"/>
            </a:endParaRPr>
          </a:p>
        </p:txBody>
      </p:sp>
      <p:sp>
        <p:nvSpPr>
          <p:cNvPr id="396" name="Google Shape;396;g31e3dac571a_0_293"/>
          <p:cNvSpPr txBox="1"/>
          <p:nvPr/>
        </p:nvSpPr>
        <p:spPr>
          <a:xfrm>
            <a:off x="975375" y="2710825"/>
            <a:ext cx="9669000" cy="3626700"/>
          </a:xfrm>
          <a:prstGeom prst="rect">
            <a:avLst/>
          </a:prstGeom>
          <a:noFill/>
          <a:ln>
            <a:noFill/>
          </a:ln>
        </p:spPr>
        <p:txBody>
          <a:bodyPr anchorCtr="0" anchor="t" bIns="45700" lIns="91425" spcFirstLastPara="1" rIns="91425" wrap="square" tIns="45700">
            <a:normAutofit/>
          </a:bodyPr>
          <a:lstStyle/>
          <a:p>
            <a:pPr indent="-355600" lvl="0" marL="457200" rtl="0" algn="just">
              <a:lnSpc>
                <a:spcPct val="115833"/>
              </a:lnSpc>
              <a:spcBef>
                <a:spcPts val="1200"/>
              </a:spcBef>
              <a:spcAft>
                <a:spcPts val="0"/>
              </a:spcAft>
              <a:buClr>
                <a:srgbClr val="000000"/>
              </a:buClr>
              <a:buSzPts val="2000"/>
              <a:buFont typeface="Open Sans"/>
              <a:buChar char="●"/>
            </a:pPr>
            <a:r>
              <a:rPr lang="en-US" sz="2000">
                <a:solidFill>
                  <a:srgbClr val="000000"/>
                </a:solidFill>
                <a:latin typeface="Open Sans"/>
                <a:ea typeface="Open Sans"/>
                <a:cs typeface="Open Sans"/>
                <a:sym typeface="Open Sans"/>
              </a:rPr>
              <a:t>What are the </a:t>
            </a:r>
            <a:r>
              <a:rPr b="1" lang="en-US" sz="2000">
                <a:solidFill>
                  <a:srgbClr val="000000"/>
                </a:solidFill>
                <a:latin typeface="Open Sans"/>
                <a:ea typeface="Open Sans"/>
                <a:cs typeface="Open Sans"/>
                <a:sym typeface="Open Sans"/>
              </a:rPr>
              <a:t>prevailing views </a:t>
            </a:r>
            <a:r>
              <a:rPr lang="en-US" sz="2000">
                <a:solidFill>
                  <a:srgbClr val="000000"/>
                </a:solidFill>
                <a:latin typeface="Open Sans"/>
                <a:ea typeface="Open Sans"/>
                <a:cs typeface="Open Sans"/>
                <a:sym typeface="Open Sans"/>
              </a:rPr>
              <a:t>of the underlying causes of the conflict?</a:t>
            </a:r>
            <a:endParaRPr sz="2000">
              <a:solidFill>
                <a:srgbClr val="000000"/>
              </a:solidFill>
              <a:latin typeface="Open Sans"/>
              <a:ea typeface="Open Sans"/>
              <a:cs typeface="Open Sans"/>
              <a:sym typeface="Open Sans"/>
            </a:endParaRPr>
          </a:p>
          <a:p>
            <a:pPr indent="-355600" lvl="0" marL="457200" rtl="0" algn="just">
              <a:lnSpc>
                <a:spcPct val="115833"/>
              </a:lnSpc>
              <a:spcBef>
                <a:spcPts val="1200"/>
              </a:spcBef>
              <a:spcAft>
                <a:spcPts val="0"/>
              </a:spcAft>
              <a:buClr>
                <a:srgbClr val="000000"/>
              </a:buClr>
              <a:buSzPts val="2000"/>
              <a:buFont typeface="Open Sans"/>
              <a:buChar char="●"/>
            </a:pPr>
            <a:r>
              <a:rPr lang="en-US" sz="2000">
                <a:solidFill>
                  <a:srgbClr val="000000"/>
                </a:solidFill>
                <a:latin typeface="Open Sans"/>
                <a:ea typeface="Open Sans"/>
                <a:cs typeface="Open Sans"/>
                <a:sym typeface="Open Sans"/>
              </a:rPr>
              <a:t>What </a:t>
            </a:r>
            <a:r>
              <a:rPr b="1" lang="en-US" sz="2000">
                <a:solidFill>
                  <a:srgbClr val="000000"/>
                </a:solidFill>
                <a:latin typeface="Open Sans"/>
                <a:ea typeface="Open Sans"/>
                <a:cs typeface="Open Sans"/>
                <a:sym typeface="Open Sans"/>
              </a:rPr>
              <a:t>types of violence</a:t>
            </a:r>
            <a:r>
              <a:rPr lang="en-US" sz="2000">
                <a:solidFill>
                  <a:srgbClr val="000000"/>
                </a:solidFill>
                <a:latin typeface="Open Sans"/>
                <a:ea typeface="Open Sans"/>
                <a:cs typeface="Open Sans"/>
                <a:sym typeface="Open Sans"/>
              </a:rPr>
              <a:t> are there and at </a:t>
            </a:r>
            <a:r>
              <a:rPr b="1" lang="en-US" sz="2000">
                <a:solidFill>
                  <a:srgbClr val="000000"/>
                </a:solidFill>
                <a:latin typeface="Open Sans"/>
                <a:ea typeface="Open Sans"/>
                <a:cs typeface="Open Sans"/>
                <a:sym typeface="Open Sans"/>
              </a:rPr>
              <a:t>what levels</a:t>
            </a:r>
            <a:r>
              <a:rPr lang="en-US" sz="2000">
                <a:solidFill>
                  <a:srgbClr val="000000"/>
                </a:solidFill>
                <a:latin typeface="Open Sans"/>
                <a:ea typeface="Open Sans"/>
                <a:cs typeface="Open Sans"/>
                <a:sym typeface="Open Sans"/>
              </a:rPr>
              <a:t>? </a:t>
            </a:r>
            <a:endParaRPr sz="2000">
              <a:solidFill>
                <a:srgbClr val="000000"/>
              </a:solidFill>
              <a:latin typeface="Open Sans"/>
              <a:ea typeface="Open Sans"/>
              <a:cs typeface="Open Sans"/>
              <a:sym typeface="Open Sans"/>
            </a:endParaRPr>
          </a:p>
          <a:p>
            <a:pPr indent="-355600" lvl="0" marL="457200" rtl="0" algn="just">
              <a:lnSpc>
                <a:spcPct val="115833"/>
              </a:lnSpc>
              <a:spcBef>
                <a:spcPts val="1200"/>
              </a:spcBef>
              <a:spcAft>
                <a:spcPts val="0"/>
              </a:spcAft>
              <a:buClr>
                <a:srgbClr val="000000"/>
              </a:buClr>
              <a:buSzPts val="2000"/>
              <a:buFont typeface="Open Sans"/>
              <a:buChar char="●"/>
            </a:pPr>
            <a:r>
              <a:rPr lang="en-US" sz="2000">
                <a:solidFill>
                  <a:srgbClr val="000000"/>
                </a:solidFill>
                <a:latin typeface="Open Sans"/>
                <a:ea typeface="Open Sans"/>
                <a:cs typeface="Open Sans"/>
                <a:sym typeface="Open Sans"/>
              </a:rPr>
              <a:t>Who are the </a:t>
            </a:r>
            <a:r>
              <a:rPr b="1" lang="en-US" sz="2000">
                <a:solidFill>
                  <a:srgbClr val="000000"/>
                </a:solidFill>
                <a:latin typeface="Open Sans"/>
                <a:ea typeface="Open Sans"/>
                <a:cs typeface="Open Sans"/>
                <a:sym typeface="Open Sans"/>
              </a:rPr>
              <a:t>key actors </a:t>
            </a:r>
            <a:r>
              <a:rPr lang="en-US" sz="2000">
                <a:solidFill>
                  <a:srgbClr val="000000"/>
                </a:solidFill>
                <a:latin typeface="Open Sans"/>
                <a:ea typeface="Open Sans"/>
                <a:cs typeface="Open Sans"/>
                <a:sym typeface="Open Sans"/>
              </a:rPr>
              <a:t>in the conflict? </a:t>
            </a:r>
            <a:endParaRPr sz="2000">
              <a:solidFill>
                <a:srgbClr val="000000"/>
              </a:solidFill>
              <a:latin typeface="Open Sans"/>
              <a:ea typeface="Open Sans"/>
              <a:cs typeface="Open Sans"/>
              <a:sym typeface="Open Sans"/>
            </a:endParaRPr>
          </a:p>
          <a:p>
            <a:pPr indent="-355600" lvl="0" marL="457200" rtl="0" algn="just">
              <a:lnSpc>
                <a:spcPct val="115833"/>
              </a:lnSpc>
              <a:spcBef>
                <a:spcPts val="1200"/>
              </a:spcBef>
              <a:spcAft>
                <a:spcPts val="0"/>
              </a:spcAft>
              <a:buClr>
                <a:srgbClr val="000000"/>
              </a:buClr>
              <a:buSzPts val="2000"/>
              <a:buFont typeface="Open Sans"/>
              <a:buChar char="●"/>
            </a:pPr>
            <a:r>
              <a:rPr lang="en-US" sz="2000">
                <a:solidFill>
                  <a:srgbClr val="000000"/>
                </a:solidFill>
                <a:latin typeface="Open Sans"/>
                <a:ea typeface="Open Sans"/>
                <a:cs typeface="Open Sans"/>
                <a:sym typeface="Open Sans"/>
              </a:rPr>
              <a:t>Who is </a:t>
            </a:r>
            <a:r>
              <a:rPr b="1" lang="en-US" sz="2000">
                <a:solidFill>
                  <a:srgbClr val="000000"/>
                </a:solidFill>
                <a:latin typeface="Open Sans"/>
                <a:ea typeface="Open Sans"/>
                <a:cs typeface="Open Sans"/>
                <a:sym typeface="Open Sans"/>
              </a:rPr>
              <a:t>involved in the peace process </a:t>
            </a:r>
            <a:r>
              <a:rPr lang="en-US" sz="2000">
                <a:solidFill>
                  <a:srgbClr val="000000"/>
                </a:solidFill>
                <a:latin typeface="Open Sans"/>
                <a:ea typeface="Open Sans"/>
                <a:cs typeface="Open Sans"/>
                <a:sym typeface="Open Sans"/>
              </a:rPr>
              <a:t>and </a:t>
            </a:r>
            <a:r>
              <a:rPr b="1" lang="en-US" sz="2000">
                <a:solidFill>
                  <a:srgbClr val="000000"/>
                </a:solidFill>
                <a:latin typeface="Open Sans"/>
                <a:ea typeface="Open Sans"/>
                <a:cs typeface="Open Sans"/>
                <a:sym typeface="Open Sans"/>
              </a:rPr>
              <a:t>how</a:t>
            </a:r>
            <a:r>
              <a:rPr lang="en-US" sz="2000">
                <a:solidFill>
                  <a:srgbClr val="000000"/>
                </a:solidFill>
                <a:latin typeface="Open Sans"/>
                <a:ea typeface="Open Sans"/>
                <a:cs typeface="Open Sans"/>
                <a:sym typeface="Open Sans"/>
              </a:rPr>
              <a:t>? </a:t>
            </a:r>
            <a:endParaRPr sz="2800">
              <a:solidFill>
                <a:srgbClr val="000000"/>
              </a:solidFill>
              <a:latin typeface="Open Sans"/>
              <a:ea typeface="Open Sans"/>
              <a:cs typeface="Open Sans"/>
              <a:sym typeface="Open Sans"/>
            </a:endParaRPr>
          </a:p>
          <a:p>
            <a:pPr indent="0" lvl="0" marL="457200" rtl="0" algn="just">
              <a:lnSpc>
                <a:spcPct val="115000"/>
              </a:lnSpc>
              <a:spcBef>
                <a:spcPts val="800"/>
              </a:spcBef>
              <a:spcAft>
                <a:spcPts val="1000"/>
              </a:spcAft>
              <a:buNone/>
            </a:pPr>
            <a:r>
              <a:t/>
            </a:r>
            <a:endParaRPr b="1" sz="2300">
              <a:solidFill>
                <a:srgbClr val="000000"/>
              </a:solidFill>
              <a:latin typeface="Open Sans"/>
              <a:ea typeface="Open Sans"/>
              <a:cs typeface="Open Sans"/>
              <a:sym typeface="Open Sans"/>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pic>
        <p:nvPicPr>
          <p:cNvPr id="402" name="Google Shape;402;g31e3dac571a_0_28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403" name="Google Shape;403;g31e3dac571a_0_286"/>
          <p:cNvSpPr txBox="1"/>
          <p:nvPr/>
        </p:nvSpPr>
        <p:spPr>
          <a:xfrm>
            <a:off x="384100" y="1635725"/>
            <a:ext cx="3988500" cy="3312000"/>
          </a:xfrm>
          <a:prstGeom prst="rect">
            <a:avLst/>
          </a:prstGeom>
          <a:noFill/>
          <a:ln>
            <a:noFill/>
          </a:ln>
        </p:spPr>
        <p:txBody>
          <a:bodyPr anchorCtr="0" anchor="t" bIns="45700" lIns="91425" spcFirstLastPara="1" rIns="91425" wrap="square" tIns="45700">
            <a:noAutofit/>
          </a:bodyPr>
          <a:lstStyle/>
          <a:p>
            <a:pPr indent="0" lvl="0" marL="0" rtl="0" algn="l">
              <a:lnSpc>
                <a:spcPct val="115833"/>
              </a:lnSpc>
              <a:spcBef>
                <a:spcPts val="1200"/>
              </a:spcBef>
              <a:spcAft>
                <a:spcPts val="0"/>
              </a:spcAft>
              <a:buNone/>
            </a:pPr>
            <a:r>
              <a:rPr b="1" lang="en-US" sz="2700">
                <a:solidFill>
                  <a:schemeClr val="dk1"/>
                </a:solidFill>
                <a:latin typeface="Open Sans"/>
                <a:ea typeface="Open Sans"/>
                <a:cs typeface="Open Sans"/>
                <a:sym typeface="Open Sans"/>
              </a:rPr>
              <a:t>The most frequently observed root causes and corresponding gender issues, according to UN Women:</a:t>
            </a:r>
            <a:endParaRPr b="1" sz="2700">
              <a:solidFill>
                <a:schemeClr val="dk1"/>
              </a:solidFill>
              <a:latin typeface="Open Sans"/>
              <a:ea typeface="Open Sans"/>
              <a:cs typeface="Open Sans"/>
              <a:sym typeface="Open Sans"/>
            </a:endParaRPr>
          </a:p>
          <a:p>
            <a:pPr indent="0" lvl="0" marL="0" rtl="0" algn="ctr">
              <a:spcBef>
                <a:spcPts val="800"/>
              </a:spcBef>
              <a:spcAft>
                <a:spcPts val="0"/>
              </a:spcAft>
              <a:buNone/>
            </a:pPr>
            <a:r>
              <a:t/>
            </a:r>
            <a:endParaRPr b="1" sz="3408">
              <a:solidFill>
                <a:srgbClr val="000000"/>
              </a:solidFill>
              <a:latin typeface="Helvetica Neue"/>
              <a:ea typeface="Helvetica Neue"/>
              <a:cs typeface="Helvetica Neue"/>
              <a:sym typeface="Helvetica Neue"/>
            </a:endParaRPr>
          </a:p>
        </p:txBody>
      </p:sp>
      <p:graphicFrame>
        <p:nvGraphicFramePr>
          <p:cNvPr id="404" name="Google Shape;404;g31e3dac571a_0_286"/>
          <p:cNvGraphicFramePr/>
          <p:nvPr/>
        </p:nvGraphicFramePr>
        <p:xfrm>
          <a:off x="4652150" y="469900"/>
          <a:ext cx="3000000" cy="3000000"/>
        </p:xfrm>
        <a:graphic>
          <a:graphicData uri="http://schemas.openxmlformats.org/drawingml/2006/table">
            <a:tbl>
              <a:tblPr bandRow="1">
                <a:noFill/>
                <a:tableStyleId>{0A1D01C9-99D7-4F34-AD5D-4141390A42CA}</a:tableStyleId>
              </a:tblPr>
              <a:tblGrid>
                <a:gridCol w="2094725"/>
                <a:gridCol w="4774825"/>
              </a:tblGrid>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Root causes</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Gender dimension.</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History of armed conflict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Legacy of past wars, e.g. children born of rape, widows, orphans. </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Governance and political instability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Exclusion of women from decision-making, corruption because it affects men and women differently .</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Militarization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Public spending on defense reduces resources available for social services. </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Heterogeneous populations</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Community/separatist mobilization, gender manifestations of ethnic differences.</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Demographic pressure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Unemployed young people, infant mortality. </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66675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Economic performance</a:t>
                      </a:r>
                      <a:endParaRPr b="1" sz="1200">
                        <a:solidFill>
                          <a:schemeClr val="dk1"/>
                        </a:solidFill>
                        <a:latin typeface="Open Sans"/>
                        <a:ea typeface="Open Sans"/>
                        <a:cs typeface="Open Sans"/>
                        <a:sym typeface="Open Sans"/>
                      </a:endParaRPr>
                    </a:p>
                    <a:p>
                      <a:pPr indent="0" lvl="0" marL="0" rtl="0" algn="l">
                        <a:lnSpc>
                          <a:spcPct val="115833"/>
                        </a:lnSpc>
                        <a:spcBef>
                          <a:spcPts val="0"/>
                        </a:spcBef>
                        <a:spcAft>
                          <a:spcPts val="0"/>
                        </a:spcAft>
                        <a:buNone/>
                      </a:pPr>
                      <a:r>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Informal economy linked to the increase in the number of women working in underpaid jobs and in the informal sector. </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Human development  </a:t>
                      </a:r>
                      <a:endParaRPr b="1" sz="1200">
                        <a:solidFill>
                          <a:schemeClr val="dk1"/>
                        </a:solidFill>
                        <a:latin typeface="Open Sans"/>
                        <a:ea typeface="Open Sans"/>
                        <a:cs typeface="Open Sans"/>
                        <a:sym typeface="Open Sans"/>
                      </a:endParaRPr>
                    </a:p>
                    <a:p>
                      <a:pPr indent="0" lvl="0" marL="0" rtl="0" algn="l">
                        <a:lnSpc>
                          <a:spcPct val="115833"/>
                        </a:lnSpc>
                        <a:spcBef>
                          <a:spcPts val="0"/>
                        </a:spcBef>
                        <a:spcAft>
                          <a:spcPts val="0"/>
                        </a:spcAft>
                        <a:buNone/>
                      </a:pPr>
                      <a:r>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High maternal mortality rate, women's unmet expectations in terms of education and healthcare. </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Environmental pressure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Women's access to water and arable land.</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Cultural influences </a:t>
                      </a:r>
                      <a:endParaRPr b="1" sz="1200">
                        <a:solidFill>
                          <a:schemeClr val="dk1"/>
                        </a:solidFill>
                        <a:latin typeface="Open Sans"/>
                        <a:ea typeface="Open Sans"/>
                        <a:cs typeface="Open Sans"/>
                        <a:sym typeface="Open Sans"/>
                      </a:endParaRPr>
                    </a:p>
                    <a:p>
                      <a:pPr indent="0" lvl="0" marL="0" rtl="0" algn="l">
                        <a:lnSpc>
                          <a:spcPct val="115833"/>
                        </a:lnSpc>
                        <a:spcBef>
                          <a:spcPts val="0"/>
                        </a:spcBef>
                        <a:spcAft>
                          <a:spcPts val="0"/>
                        </a:spcAft>
                        <a:buNone/>
                      </a:pPr>
                      <a:r>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Cultural practices that restrict women's rights and favor men's "hypermasculinity". </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2700">
                <a:tc>
                  <a:txBody>
                    <a:bodyPr/>
                    <a:lstStyle/>
                    <a:p>
                      <a:pPr indent="0" lvl="0" marL="0" rtl="0" algn="l">
                        <a:lnSpc>
                          <a:spcPct val="115833"/>
                        </a:lnSpc>
                        <a:spcBef>
                          <a:spcPts val="0"/>
                        </a:spcBef>
                        <a:spcAft>
                          <a:spcPts val="0"/>
                        </a:spcAft>
                        <a:buNone/>
                      </a:pPr>
                      <a:r>
                        <a:rPr b="1" lang="en-US" sz="1200">
                          <a:solidFill>
                            <a:schemeClr val="dk1"/>
                          </a:solidFill>
                          <a:latin typeface="Open Sans"/>
                          <a:ea typeface="Open Sans"/>
                          <a:cs typeface="Open Sans"/>
                          <a:sym typeface="Open Sans"/>
                        </a:rPr>
                        <a:t>International links </a:t>
                      </a:r>
                      <a:endParaRPr b="1" sz="1200">
                        <a:solidFill>
                          <a:schemeClr val="dk1"/>
                        </a:solidFill>
                        <a:latin typeface="Open Sans"/>
                        <a:ea typeface="Open Sans"/>
                        <a:cs typeface="Open Sans"/>
                        <a:sym typeface="Open Sans"/>
                      </a:endParaRPr>
                    </a:p>
                    <a:p>
                      <a:pPr indent="0" lvl="0" marL="0" rtl="0" algn="l">
                        <a:lnSpc>
                          <a:spcPct val="115833"/>
                        </a:lnSpc>
                        <a:spcBef>
                          <a:spcPts val="0"/>
                        </a:spcBef>
                        <a:spcAft>
                          <a:spcPts val="0"/>
                        </a:spcAft>
                        <a:buNone/>
                      </a:pPr>
                      <a:r>
                        <a:t/>
                      </a:r>
                      <a:endParaRPr b="1" sz="1200">
                        <a:solidFill>
                          <a:schemeClr val="dk1"/>
                        </a:solidFill>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lstStyle/>
                    <a:p>
                      <a:pPr indent="0" lvl="0" marL="0" rtl="0" algn="l">
                        <a:lnSpc>
                          <a:spcPct val="115833"/>
                        </a:lnSpc>
                        <a:spcBef>
                          <a:spcPts val="0"/>
                        </a:spcBef>
                        <a:spcAft>
                          <a:spcPts val="0"/>
                        </a:spcAft>
                        <a:buNone/>
                      </a:pPr>
                      <a:r>
                        <a:rPr lang="en-US" sz="1200">
                          <a:latin typeface="Open Sans"/>
                          <a:ea typeface="Open Sans"/>
                          <a:cs typeface="Open Sans"/>
                          <a:sym typeface="Open Sans"/>
                        </a:rPr>
                        <a:t>In the case of trafficking in women, a lack of international links means less chance of implementing the Convention on the Elimination of All Forms of Discrimination against Women (CEDAW), or of seeing women's rights as foreign to one's own culture.</a:t>
                      </a:r>
                      <a:endParaRPr sz="1200">
                        <a:latin typeface="Open Sans"/>
                        <a:ea typeface="Open Sans"/>
                        <a:cs typeface="Open Sans"/>
                        <a:sym typeface="Open Sans"/>
                      </a:endParaRPr>
                    </a:p>
                  </a:txBody>
                  <a:tcPr marT="63500" marB="63500" marR="63500" marL="6350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bl>
          </a:graphicData>
        </a:graphic>
      </p:graphicFrame>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sp>
        <p:nvSpPr>
          <p:cNvPr id="410" name="Google Shape;410;g31e3dac571a_0_314"/>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411" name="Google Shape;411;g31e3dac571a_0_31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412" name="Google Shape;412;g31e3dac571a_0_314"/>
          <p:cNvSpPr txBox="1"/>
          <p:nvPr/>
        </p:nvSpPr>
        <p:spPr>
          <a:xfrm>
            <a:off x="925899" y="576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
        <p:nvSpPr>
          <p:cNvPr id="413" name="Google Shape;413;g31e3dac571a_0_314"/>
          <p:cNvSpPr txBox="1"/>
          <p:nvPr/>
        </p:nvSpPr>
        <p:spPr>
          <a:xfrm>
            <a:off x="1030800" y="2127975"/>
            <a:ext cx="9367200" cy="21273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1200"/>
              </a:spcBef>
              <a:spcAft>
                <a:spcPts val="0"/>
              </a:spcAft>
              <a:buNone/>
            </a:pPr>
            <a:r>
              <a:rPr lang="en-US" sz="2500">
                <a:solidFill>
                  <a:schemeClr val="dk1"/>
                </a:solidFill>
                <a:latin typeface="Open Sans"/>
                <a:ea typeface="Open Sans"/>
                <a:cs typeface="Open Sans"/>
                <a:sym typeface="Open Sans"/>
              </a:rPr>
              <a:t>D</a:t>
            </a:r>
            <a:r>
              <a:rPr lang="en-US" sz="2300">
                <a:solidFill>
                  <a:schemeClr val="dk1"/>
                </a:solidFill>
                <a:latin typeface="Open Sans"/>
                <a:ea typeface="Open Sans"/>
                <a:cs typeface="Open Sans"/>
                <a:sym typeface="Open Sans"/>
              </a:rPr>
              <a:t>iscuss:</a:t>
            </a:r>
            <a:endParaRPr sz="2300">
              <a:solidFill>
                <a:schemeClr val="dk1"/>
              </a:solidFill>
              <a:latin typeface="Open Sans"/>
              <a:ea typeface="Open Sans"/>
              <a:cs typeface="Open Sans"/>
              <a:sym typeface="Open Sans"/>
            </a:endParaRPr>
          </a:p>
          <a:p>
            <a:pPr indent="-374650" lvl="0" marL="457200" rtl="0" algn="l">
              <a:lnSpc>
                <a:spcPct val="115833"/>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What are (and have been) the roles, positions, ambitions, and frustrations of women in your community?</a:t>
            </a:r>
            <a:endParaRPr sz="2300">
              <a:solidFill>
                <a:schemeClr val="dk1"/>
              </a:solidFill>
              <a:latin typeface="Open Sans"/>
              <a:ea typeface="Open Sans"/>
              <a:cs typeface="Open Sans"/>
              <a:sym typeface="Open Sans"/>
            </a:endParaRPr>
          </a:p>
          <a:p>
            <a:pPr indent="-374650" lvl="0" marL="457200" rtl="0" algn="l">
              <a:lnSpc>
                <a:spcPct val="115833"/>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What are the gender dynamics in your community?</a:t>
            </a:r>
            <a:endParaRPr sz="2300">
              <a:solidFill>
                <a:schemeClr val="dk1"/>
              </a:solidFill>
              <a:latin typeface="Open Sans"/>
              <a:ea typeface="Open Sans"/>
              <a:cs typeface="Open Sans"/>
              <a:sym typeface="Open Sans"/>
            </a:endParaRPr>
          </a:p>
          <a:p>
            <a:pPr indent="-374650" lvl="0" marL="457200" rtl="0" algn="l">
              <a:lnSpc>
                <a:spcPct val="115833"/>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Do women and men behave differently in a conflict?</a:t>
            </a:r>
            <a:endParaRPr sz="2300">
              <a:solidFill>
                <a:schemeClr val="dk1"/>
              </a:solidFill>
              <a:latin typeface="Open Sans"/>
              <a:ea typeface="Open Sans"/>
              <a:cs typeface="Open Sans"/>
              <a:sym typeface="Open Sans"/>
            </a:endParaRPr>
          </a:p>
          <a:p>
            <a:pPr indent="-374650" lvl="0" marL="457200" rtl="0" algn="l">
              <a:lnSpc>
                <a:spcPct val="115833"/>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What are the attitudes, behaviors, and context of men and women before and during the conflict?</a:t>
            </a:r>
            <a:endParaRPr sz="23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b="1" sz="3000">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rgbClr val="000000"/>
              </a:solidFill>
              <a:latin typeface="Open Sans"/>
              <a:ea typeface="Open Sans"/>
              <a:cs typeface="Open Sans"/>
              <a:sym typeface="Open Sans"/>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8" name="Shape 418"/>
        <p:cNvGrpSpPr/>
        <p:nvPr/>
      </p:nvGrpSpPr>
      <p:grpSpPr>
        <a:xfrm>
          <a:off x="0" y="0"/>
          <a:ext cx="0" cy="0"/>
          <a:chOff x="0" y="0"/>
          <a:chExt cx="0" cy="0"/>
        </a:xfrm>
      </p:grpSpPr>
      <p:pic>
        <p:nvPicPr>
          <p:cNvPr id="419" name="Google Shape;419;g31e3dac571a_0_322"/>
          <p:cNvPicPr preferRelativeResize="0"/>
          <p:nvPr/>
        </p:nvPicPr>
        <p:blipFill rotWithShape="1">
          <a:blip r:embed="rId3">
            <a:alphaModFix/>
          </a:blip>
          <a:srcRect b="0" l="0" r="0" t="0"/>
          <a:stretch/>
        </p:blipFill>
        <p:spPr>
          <a:xfrm>
            <a:off x="10106401" y="4730022"/>
            <a:ext cx="2127975" cy="2127975"/>
          </a:xfrm>
          <a:prstGeom prst="rect">
            <a:avLst/>
          </a:prstGeom>
          <a:noFill/>
          <a:ln>
            <a:noFill/>
          </a:ln>
        </p:spPr>
      </p:pic>
      <p:sp>
        <p:nvSpPr>
          <p:cNvPr id="420" name="Google Shape;420;g31e3dac571a_0_322"/>
          <p:cNvSpPr txBox="1"/>
          <p:nvPr/>
        </p:nvSpPr>
        <p:spPr>
          <a:xfrm>
            <a:off x="925900" y="4349475"/>
            <a:ext cx="8692200" cy="855300"/>
          </a:xfrm>
          <a:prstGeom prst="rect">
            <a:avLst/>
          </a:prstGeom>
          <a:noFill/>
          <a:ln>
            <a:noFill/>
          </a:ln>
        </p:spPr>
        <p:txBody>
          <a:bodyPr anchorCtr="0" anchor="ctr" bIns="45700" lIns="91425" spcFirstLastPara="1" rIns="91425" wrap="square" tIns="45700">
            <a:noAutofit/>
          </a:bodyPr>
          <a:lstStyle/>
          <a:p>
            <a:pPr indent="0" lvl="0" marL="0" marR="0" rtl="0" algn="l">
              <a:lnSpc>
                <a:spcPct val="95000"/>
              </a:lnSpc>
              <a:spcBef>
                <a:spcPts val="0"/>
              </a:spcBef>
              <a:spcAft>
                <a:spcPts val="0"/>
              </a:spcAft>
              <a:buClr>
                <a:srgbClr val="000000"/>
              </a:buClr>
              <a:buSzPts val="3740"/>
              <a:buFont typeface="Arial"/>
              <a:buNone/>
            </a:pPr>
            <a:r>
              <a:rPr b="1" lang="en-US" sz="4000">
                <a:latin typeface="Open Sans"/>
                <a:ea typeface="Open Sans"/>
                <a:cs typeface="Open Sans"/>
                <a:sym typeface="Open Sans"/>
              </a:rPr>
              <a:t>Session 3.1: </a:t>
            </a:r>
            <a:r>
              <a:rPr b="1" lang="en-US" sz="4000">
                <a:solidFill>
                  <a:schemeClr val="dk1"/>
                </a:solidFill>
                <a:latin typeface="Open Sans"/>
                <a:ea typeface="Open Sans"/>
                <a:cs typeface="Open Sans"/>
                <a:sym typeface="Open Sans"/>
              </a:rPr>
              <a:t>The Five Basic Principles of Communication </a:t>
            </a:r>
            <a:endParaRPr b="1" sz="4000">
              <a:solidFill>
                <a:schemeClr val="dk1"/>
              </a:solidFill>
              <a:latin typeface="Open Sans"/>
              <a:ea typeface="Open Sans"/>
              <a:cs typeface="Open Sans"/>
              <a:sym typeface="Open Sans"/>
            </a:endParaRPr>
          </a:p>
          <a:p>
            <a:pPr indent="0" lvl="0" marL="0" marR="0" rtl="0" algn="l">
              <a:lnSpc>
                <a:spcPct val="70000"/>
              </a:lnSpc>
              <a:spcBef>
                <a:spcPts val="0"/>
              </a:spcBef>
              <a:spcAft>
                <a:spcPts val="0"/>
              </a:spcAft>
              <a:buClr>
                <a:srgbClr val="000000"/>
              </a:buClr>
              <a:buSzPts val="3740"/>
              <a:buFont typeface="Arial"/>
              <a:buNone/>
            </a:pPr>
            <a:r>
              <a:t/>
            </a:r>
            <a:endParaRPr b="1" sz="3400">
              <a:solidFill>
                <a:schemeClr val="dk1"/>
              </a:solidFill>
              <a:latin typeface="Open Sans"/>
              <a:ea typeface="Open Sans"/>
              <a:cs typeface="Open Sans"/>
              <a:sym typeface="Open Sans"/>
            </a:endParaRPr>
          </a:p>
        </p:txBody>
      </p:sp>
      <p:sp>
        <p:nvSpPr>
          <p:cNvPr id="421" name="Google Shape;421;g31e3dac571a_0_322"/>
          <p:cNvSpPr txBox="1"/>
          <p:nvPr/>
        </p:nvSpPr>
        <p:spPr>
          <a:xfrm>
            <a:off x="925900" y="5557350"/>
            <a:ext cx="8848200" cy="9336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1800">
                <a:solidFill>
                  <a:srgbClr val="000000"/>
                </a:solidFill>
                <a:latin typeface="Open Sans"/>
                <a:ea typeface="Open Sans"/>
                <a:cs typeface="Open Sans"/>
                <a:sym typeface="Open Sans"/>
              </a:rPr>
              <a:t>Session Objectives:</a:t>
            </a:r>
            <a:endParaRPr b="1" sz="1800">
              <a:solidFill>
                <a:srgbClr val="000000"/>
              </a:solidFill>
              <a:latin typeface="Open Sans"/>
              <a:ea typeface="Open Sans"/>
              <a:cs typeface="Open Sans"/>
              <a:sym typeface="Open Sans"/>
            </a:endParaRPr>
          </a:p>
          <a:p>
            <a:pPr indent="-342900" lvl="0" marL="457200" rtl="0" algn="just">
              <a:lnSpc>
                <a:spcPct val="115833"/>
              </a:lnSpc>
              <a:spcBef>
                <a:spcPts val="8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Learn the five basic principles of communication.</a:t>
            </a:r>
            <a:endParaRPr sz="1800">
              <a:solidFill>
                <a:srgbClr val="000000"/>
              </a:solidFill>
              <a:latin typeface="Open Sans"/>
              <a:ea typeface="Open Sans"/>
              <a:cs typeface="Open Sans"/>
              <a:sym typeface="Open Sans"/>
            </a:endParaRPr>
          </a:p>
          <a:p>
            <a:pPr indent="-342900" lvl="0" marL="457200" rtl="0" algn="just">
              <a:lnSpc>
                <a:spcPct val="115833"/>
              </a:lnSpc>
              <a:spcBef>
                <a:spcPts val="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Understand their importance in contributing to conflict and resolving conflict.</a:t>
            </a:r>
            <a:endParaRPr sz="1800">
              <a:solidFill>
                <a:srgbClr val="000000"/>
              </a:solidFill>
              <a:latin typeface="Open Sans"/>
              <a:ea typeface="Open Sans"/>
              <a:cs typeface="Open Sans"/>
              <a:sym typeface="Open Sans"/>
            </a:endParaRPr>
          </a:p>
          <a:p>
            <a:pPr indent="0" lvl="0" marL="45720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422" name="Google Shape;422;g31e3dac571a_0_322"/>
          <p:cNvPicPr preferRelativeResize="0"/>
          <p:nvPr/>
        </p:nvPicPr>
        <p:blipFill rotWithShape="1">
          <a:blip r:embed="rId4">
            <a:alphaModFix/>
          </a:blip>
          <a:srcRect b="41899" l="0" r="0" t="18226"/>
          <a:stretch/>
        </p:blipFill>
        <p:spPr>
          <a:xfrm>
            <a:off x="0" y="0"/>
            <a:ext cx="12292024" cy="3676101"/>
          </a:xfrm>
          <a:prstGeom prst="rect">
            <a:avLst/>
          </a:prstGeom>
          <a:noFill/>
          <a:ln>
            <a:noFill/>
          </a:ln>
          <a:effectLst>
            <a:outerShdw blurRad="200025" rotWithShape="0" algn="bl" dir="5400000" dist="114300">
              <a:srgbClr val="000000">
                <a:alpha val="5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5" name="Shape 115"/>
        <p:cNvGrpSpPr/>
        <p:nvPr/>
      </p:nvGrpSpPr>
      <p:grpSpPr>
        <a:xfrm>
          <a:off x="0" y="0"/>
          <a:ext cx="0" cy="0"/>
          <a:chOff x="0" y="0"/>
          <a:chExt cx="0" cy="0"/>
        </a:xfrm>
      </p:grpSpPr>
      <p:pic>
        <p:nvPicPr>
          <p:cNvPr id="116" name="Google Shape;116;g31e3dac571a_0_3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17" name="Google Shape;117;g31e3dac571a_0_31"/>
          <p:cNvSpPr txBox="1"/>
          <p:nvPr/>
        </p:nvSpPr>
        <p:spPr>
          <a:xfrm>
            <a:off x="925899" y="602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Defining Conflict</a:t>
            </a:r>
            <a:endParaRPr b="1" i="0" sz="4400" u="none" cap="none" strike="noStrike">
              <a:solidFill>
                <a:srgbClr val="000000"/>
              </a:solidFill>
              <a:latin typeface="Open Sans"/>
              <a:ea typeface="Open Sans"/>
              <a:cs typeface="Open Sans"/>
              <a:sym typeface="Open Sans"/>
            </a:endParaRPr>
          </a:p>
        </p:txBody>
      </p:sp>
      <p:sp>
        <p:nvSpPr>
          <p:cNvPr id="118" name="Google Shape;118;g31e3dac571a_0_31"/>
          <p:cNvSpPr txBox="1"/>
          <p:nvPr/>
        </p:nvSpPr>
        <p:spPr>
          <a:xfrm>
            <a:off x="1963350" y="1872725"/>
            <a:ext cx="8265300" cy="4369500"/>
          </a:xfrm>
          <a:prstGeom prst="rect">
            <a:avLst/>
          </a:prstGeom>
          <a:noFill/>
          <a:ln>
            <a:noFill/>
          </a:ln>
        </p:spPr>
        <p:txBody>
          <a:bodyPr anchorCtr="0" anchor="t" bIns="91425" lIns="91425" spcFirstLastPara="1" rIns="91425" wrap="square" tIns="91425">
            <a:spAutoFit/>
          </a:bodyPr>
          <a:lstStyle/>
          <a:p>
            <a:pPr indent="0" lvl="0" marL="0" rtl="0" algn="ctr">
              <a:lnSpc>
                <a:spcPct val="115000"/>
              </a:lnSpc>
              <a:spcBef>
                <a:spcPts val="1000"/>
              </a:spcBef>
              <a:spcAft>
                <a:spcPts val="0"/>
              </a:spcAft>
              <a:buNone/>
            </a:pPr>
            <a:r>
              <a:rPr lang="en-US" sz="2900">
                <a:solidFill>
                  <a:schemeClr val="dk1"/>
                </a:solidFill>
                <a:latin typeface="Open Sans"/>
                <a:ea typeface="Open Sans"/>
                <a:cs typeface="Open Sans"/>
                <a:sym typeface="Open Sans"/>
              </a:rPr>
              <a:t>How would you define conflict?</a:t>
            </a:r>
            <a:endParaRPr sz="2900">
              <a:solidFill>
                <a:schemeClr val="dk1"/>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sz="2800">
              <a:solidFill>
                <a:schemeClr val="dk1"/>
              </a:solidFill>
              <a:latin typeface="Helvetica Neue"/>
              <a:ea typeface="Helvetica Neue"/>
              <a:cs typeface="Helvetica Neue"/>
              <a:sym typeface="Helvetica Neue"/>
            </a:endParaRPr>
          </a:p>
          <a:p>
            <a:pPr indent="0" lvl="0" marL="0" rtl="0" algn="ctr">
              <a:lnSpc>
                <a:spcPct val="115000"/>
              </a:lnSpc>
              <a:spcBef>
                <a:spcPts val="1200"/>
              </a:spcBef>
              <a:spcAft>
                <a:spcPts val="0"/>
              </a:spcAft>
              <a:buNone/>
            </a:pPr>
            <a:r>
              <a:rPr lang="en-US" sz="2100">
                <a:solidFill>
                  <a:schemeClr val="dk1"/>
                </a:solidFill>
                <a:latin typeface="Open Sans"/>
                <a:ea typeface="Open Sans"/>
                <a:cs typeface="Open Sans"/>
                <a:sym typeface="Open Sans"/>
              </a:rPr>
              <a:t>“Conflict is present when two or more parties perceive their interests are incompatible, express hostile attitudes, or…pursue their interests through actions that damage the other parties.”*</a:t>
            </a:r>
            <a:endParaRPr sz="2100">
              <a:solidFill>
                <a:schemeClr val="dk1"/>
              </a:solidFill>
              <a:latin typeface="Open Sans"/>
              <a:ea typeface="Open Sans"/>
              <a:cs typeface="Open Sans"/>
              <a:sym typeface="Open Sans"/>
            </a:endParaRPr>
          </a:p>
          <a:p>
            <a:pPr indent="0" lvl="0" marL="0" rtl="0" algn="ctr">
              <a:lnSpc>
                <a:spcPct val="115000"/>
              </a:lnSpc>
              <a:spcBef>
                <a:spcPts val="1200"/>
              </a:spcBef>
              <a:spcAft>
                <a:spcPts val="0"/>
              </a:spcAft>
              <a:buNone/>
            </a:pPr>
            <a:r>
              <a:t/>
            </a:r>
            <a:endParaRPr sz="1900">
              <a:solidFill>
                <a:schemeClr val="dk1"/>
              </a:solidFill>
              <a:latin typeface="Open Sans"/>
              <a:ea typeface="Open Sans"/>
              <a:cs typeface="Open Sans"/>
              <a:sym typeface="Open Sans"/>
            </a:endParaRPr>
          </a:p>
          <a:p>
            <a:pPr indent="0" lvl="0" marL="0" rtl="0" algn="ctr">
              <a:lnSpc>
                <a:spcPct val="115000"/>
              </a:lnSpc>
              <a:spcBef>
                <a:spcPts val="1200"/>
              </a:spcBef>
              <a:spcAft>
                <a:spcPts val="0"/>
              </a:spcAft>
              <a:buNone/>
            </a:pPr>
            <a:r>
              <a:t/>
            </a:r>
            <a:endParaRPr sz="1900">
              <a:solidFill>
                <a:schemeClr val="dk1"/>
              </a:solidFill>
              <a:latin typeface="Open Sans"/>
              <a:ea typeface="Open Sans"/>
              <a:cs typeface="Open Sans"/>
              <a:sym typeface="Open Sans"/>
            </a:endParaRPr>
          </a:p>
          <a:p>
            <a:pPr indent="0" lvl="0" marL="0" rtl="0" algn="ctr">
              <a:lnSpc>
                <a:spcPct val="115000"/>
              </a:lnSpc>
              <a:spcBef>
                <a:spcPts val="1200"/>
              </a:spcBef>
              <a:spcAft>
                <a:spcPts val="0"/>
              </a:spcAft>
              <a:buNone/>
            </a:pPr>
            <a:r>
              <a:t/>
            </a:r>
            <a:endParaRPr sz="1900">
              <a:solidFill>
                <a:schemeClr val="dk1"/>
              </a:solidFill>
              <a:latin typeface="Open Sans"/>
              <a:ea typeface="Open Sans"/>
              <a:cs typeface="Open Sans"/>
              <a:sym typeface="Open Sans"/>
            </a:endParaRPr>
          </a:p>
          <a:p>
            <a:pPr indent="0" lvl="0" marL="0" rtl="0" algn="ctr">
              <a:lnSpc>
                <a:spcPct val="115000"/>
              </a:lnSpc>
              <a:spcBef>
                <a:spcPts val="1200"/>
              </a:spcBef>
              <a:spcAft>
                <a:spcPts val="800"/>
              </a:spcAft>
              <a:buNone/>
            </a:pPr>
            <a:r>
              <a:rPr lang="en-US" sz="1000">
                <a:solidFill>
                  <a:schemeClr val="dk1"/>
                </a:solidFill>
                <a:latin typeface="Open Sans"/>
                <a:ea typeface="Open Sans"/>
                <a:cs typeface="Open Sans"/>
                <a:sym typeface="Open Sans"/>
              </a:rPr>
              <a:t>*   Fisher S, et al. (2000) Working with Conflict: Skills and Strategies for Action. London: Zed.</a:t>
            </a:r>
            <a:endParaRPr sz="1000">
              <a:solidFill>
                <a:schemeClr val="dk1"/>
              </a:solidFill>
              <a:latin typeface="Open Sans"/>
              <a:ea typeface="Open Sans"/>
              <a:cs typeface="Open Sans"/>
              <a:sym typeface="Open Sans"/>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7" name="Shape 427"/>
        <p:cNvGrpSpPr/>
        <p:nvPr/>
      </p:nvGrpSpPr>
      <p:grpSpPr>
        <a:xfrm>
          <a:off x="0" y="0"/>
          <a:ext cx="0" cy="0"/>
          <a:chOff x="0" y="0"/>
          <a:chExt cx="0" cy="0"/>
        </a:xfrm>
      </p:grpSpPr>
      <p:pic>
        <p:nvPicPr>
          <p:cNvPr id="428" name="Google Shape;428;g31e3dac571a_0_302"/>
          <p:cNvPicPr preferRelativeResize="0"/>
          <p:nvPr/>
        </p:nvPicPr>
        <p:blipFill rotWithShape="1">
          <a:blip r:embed="rId3">
            <a:alphaModFix/>
          </a:blip>
          <a:srcRect b="0" l="0" r="0" t="0"/>
          <a:stretch/>
        </p:blipFill>
        <p:spPr>
          <a:xfrm>
            <a:off x="10468575" y="-1"/>
            <a:ext cx="1705100" cy="1705100"/>
          </a:xfrm>
          <a:prstGeom prst="rect">
            <a:avLst/>
          </a:prstGeom>
          <a:noFill/>
          <a:ln>
            <a:noFill/>
          </a:ln>
        </p:spPr>
      </p:pic>
      <p:sp>
        <p:nvSpPr>
          <p:cNvPr id="429" name="Google Shape;429;g31e3dac571a_0_302"/>
          <p:cNvSpPr txBox="1"/>
          <p:nvPr/>
        </p:nvSpPr>
        <p:spPr>
          <a:xfrm>
            <a:off x="889350" y="517325"/>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500">
                <a:solidFill>
                  <a:srgbClr val="000000"/>
                </a:solidFill>
                <a:latin typeface="Helvetica Neue"/>
                <a:ea typeface="Helvetica Neue"/>
                <a:cs typeface="Helvetica Neue"/>
                <a:sym typeface="Helvetica Neue"/>
              </a:rPr>
              <a:t>The Five Basic Principles of Communication </a:t>
            </a:r>
            <a:endParaRPr b="1" sz="35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430" name="Google Shape;430;g31e3dac571a_0_302"/>
          <p:cNvSpPr txBox="1"/>
          <p:nvPr/>
        </p:nvSpPr>
        <p:spPr>
          <a:xfrm>
            <a:off x="811325" y="1705100"/>
            <a:ext cx="5503500" cy="4347300"/>
          </a:xfrm>
          <a:prstGeom prst="rect">
            <a:avLst/>
          </a:prstGeom>
          <a:noFill/>
          <a:ln>
            <a:noFill/>
          </a:ln>
        </p:spPr>
        <p:txBody>
          <a:bodyPr anchorCtr="0" anchor="t" bIns="45700" lIns="91425" spcFirstLastPara="1" rIns="91425" wrap="square" tIns="45700">
            <a:normAutofit lnSpcReduction="20000"/>
          </a:bodyPr>
          <a:lstStyle/>
          <a:p>
            <a:pPr indent="0" lvl="0" marL="0" rtl="0" algn="ctr">
              <a:lnSpc>
                <a:spcPct val="115833"/>
              </a:lnSpc>
              <a:spcBef>
                <a:spcPts val="1200"/>
              </a:spcBef>
              <a:spcAft>
                <a:spcPts val="0"/>
              </a:spcAft>
              <a:buNone/>
            </a:pPr>
            <a:r>
              <a:rPr b="1" lang="en-US" sz="2100">
                <a:solidFill>
                  <a:srgbClr val="000000"/>
                </a:solidFill>
                <a:latin typeface="Open Sans"/>
                <a:ea typeface="Open Sans"/>
                <a:cs typeface="Open Sans"/>
                <a:sym typeface="Open Sans"/>
              </a:rPr>
              <a:t>Principle 1: We cannot</a:t>
            </a:r>
            <a:r>
              <a:rPr b="1" i="1" lang="en-US" sz="2100">
                <a:solidFill>
                  <a:srgbClr val="000000"/>
                </a:solidFill>
                <a:latin typeface="Open Sans"/>
                <a:ea typeface="Open Sans"/>
                <a:cs typeface="Open Sans"/>
                <a:sym typeface="Open Sans"/>
              </a:rPr>
              <a:t> not </a:t>
            </a:r>
            <a:r>
              <a:rPr b="1" lang="en-US" sz="2100">
                <a:solidFill>
                  <a:srgbClr val="000000"/>
                </a:solidFill>
                <a:latin typeface="Open Sans"/>
                <a:ea typeface="Open Sans"/>
                <a:cs typeface="Open Sans"/>
                <a:sym typeface="Open Sans"/>
              </a:rPr>
              <a:t>communicate.</a:t>
            </a:r>
            <a:endParaRPr b="1" sz="2100">
              <a:solidFill>
                <a:srgbClr val="000000"/>
              </a:solidFill>
              <a:latin typeface="Open Sans"/>
              <a:ea typeface="Open Sans"/>
              <a:cs typeface="Open Sans"/>
              <a:sym typeface="Open Sans"/>
            </a:endParaRPr>
          </a:p>
          <a:p>
            <a:pPr indent="-355600" lvl="0" marL="457200" rtl="0" algn="l">
              <a:lnSpc>
                <a:spcPct val="115833"/>
              </a:lnSpc>
              <a:spcBef>
                <a:spcPts val="1200"/>
              </a:spcBef>
              <a:spcAft>
                <a:spcPts val="0"/>
              </a:spcAft>
              <a:buClr>
                <a:srgbClr val="000000"/>
              </a:buClr>
              <a:buSzPts val="2000"/>
              <a:buFont typeface="Open Sans"/>
              <a:buChar char="•"/>
            </a:pPr>
            <a:r>
              <a:rPr lang="en-US" sz="1800">
                <a:solidFill>
                  <a:srgbClr val="000000"/>
                </a:solidFill>
                <a:latin typeface="Open Sans"/>
                <a:ea typeface="Open Sans"/>
                <a:cs typeface="Open Sans"/>
                <a:sym typeface="Open Sans"/>
              </a:rPr>
              <a:t>We are </a:t>
            </a:r>
            <a:r>
              <a:rPr i="1" lang="en-US" sz="1800">
                <a:solidFill>
                  <a:srgbClr val="000000"/>
                </a:solidFill>
                <a:latin typeface="Open Sans"/>
                <a:ea typeface="Open Sans"/>
                <a:cs typeface="Open Sans"/>
                <a:sym typeface="Open Sans"/>
              </a:rPr>
              <a:t>always </a:t>
            </a:r>
            <a:r>
              <a:rPr lang="en-US" sz="1800">
                <a:solidFill>
                  <a:srgbClr val="000000"/>
                </a:solidFill>
                <a:latin typeface="Open Sans"/>
                <a:ea typeface="Open Sans"/>
                <a:cs typeface="Open Sans"/>
                <a:sym typeface="Open Sans"/>
              </a:rPr>
              <a:t>communicating, either verbally or nonverbally. </a:t>
            </a:r>
            <a:endParaRPr sz="1800">
              <a:solidFill>
                <a:srgbClr val="000000"/>
              </a:solidFill>
              <a:latin typeface="Open Sans"/>
              <a:ea typeface="Open Sans"/>
              <a:cs typeface="Open Sans"/>
              <a:sym typeface="Open Sans"/>
            </a:endParaRPr>
          </a:p>
          <a:p>
            <a:pPr indent="-355600" lvl="0" marL="457200" rtl="0" algn="l">
              <a:lnSpc>
                <a:spcPct val="115833"/>
              </a:lnSpc>
              <a:spcBef>
                <a:spcPts val="1200"/>
              </a:spcBef>
              <a:spcAft>
                <a:spcPts val="0"/>
              </a:spcAft>
              <a:buClr>
                <a:srgbClr val="000000"/>
              </a:buClr>
              <a:buSzPts val="2000"/>
              <a:buFont typeface="Open Sans"/>
              <a:buChar char="•"/>
            </a:pPr>
            <a:r>
              <a:rPr lang="en-US" sz="1800">
                <a:solidFill>
                  <a:srgbClr val="000000"/>
                </a:solidFill>
                <a:latin typeface="Open Sans"/>
                <a:ea typeface="Open Sans"/>
                <a:cs typeface="Open Sans"/>
                <a:sym typeface="Open Sans"/>
              </a:rPr>
              <a:t>We consciously or, more often, unconsciously interpret what the other person's body says to make sense of the words.</a:t>
            </a:r>
            <a:endParaRPr b="1" sz="1800">
              <a:solidFill>
                <a:srgbClr val="000000"/>
              </a:solidFill>
              <a:latin typeface="Open Sans"/>
              <a:ea typeface="Open Sans"/>
              <a:cs typeface="Open Sans"/>
              <a:sym typeface="Open Sans"/>
            </a:endParaRPr>
          </a:p>
          <a:p>
            <a:pPr indent="-355600" lvl="0" marL="457200" rtl="0" algn="l">
              <a:lnSpc>
                <a:spcPct val="115833"/>
              </a:lnSpc>
              <a:spcBef>
                <a:spcPts val="800"/>
              </a:spcBef>
              <a:spcAft>
                <a:spcPts val="0"/>
              </a:spcAft>
              <a:buClr>
                <a:srgbClr val="000000"/>
              </a:buClr>
              <a:buSzPts val="2000"/>
              <a:buFont typeface="Open Sans"/>
              <a:buChar char="•"/>
            </a:pPr>
            <a:r>
              <a:rPr b="1" lang="en-US" sz="1800">
                <a:solidFill>
                  <a:srgbClr val="000000"/>
                </a:solidFill>
                <a:latin typeface="Open Sans"/>
                <a:ea typeface="Open Sans"/>
                <a:cs typeface="Open Sans"/>
                <a:sym typeface="Open Sans"/>
              </a:rPr>
              <a:t>Three types of communication:</a:t>
            </a:r>
            <a:endParaRPr b="1" sz="1800">
              <a:solidFill>
                <a:srgbClr val="000000"/>
              </a:solidFill>
              <a:latin typeface="Open Sans"/>
              <a:ea typeface="Open Sans"/>
              <a:cs typeface="Open Sans"/>
              <a:sym typeface="Open Sans"/>
            </a:endParaRPr>
          </a:p>
          <a:p>
            <a:pPr indent="-342900" lvl="1" marL="914400" rtl="0" algn="l">
              <a:lnSpc>
                <a:spcPct val="115833"/>
              </a:lnSpc>
              <a:spcBef>
                <a:spcPts val="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Verbal/Words: 7% of the message</a:t>
            </a:r>
            <a:endParaRPr sz="1800">
              <a:solidFill>
                <a:srgbClr val="000000"/>
              </a:solidFill>
              <a:latin typeface="Open Sans"/>
              <a:ea typeface="Open Sans"/>
              <a:cs typeface="Open Sans"/>
              <a:sym typeface="Open Sans"/>
            </a:endParaRPr>
          </a:p>
          <a:p>
            <a:pPr indent="-342900" lvl="1" marL="914400" rtl="0" algn="l">
              <a:lnSpc>
                <a:spcPct val="115833"/>
              </a:lnSpc>
              <a:spcBef>
                <a:spcPts val="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Visual/Nonverbal: 55% of the message</a:t>
            </a:r>
            <a:endParaRPr sz="1800">
              <a:solidFill>
                <a:srgbClr val="000000"/>
              </a:solidFill>
              <a:latin typeface="Open Sans"/>
              <a:ea typeface="Open Sans"/>
              <a:cs typeface="Open Sans"/>
              <a:sym typeface="Open Sans"/>
            </a:endParaRPr>
          </a:p>
          <a:p>
            <a:pPr indent="-342900" lvl="1" marL="914400" rtl="0" algn="l">
              <a:lnSpc>
                <a:spcPct val="115833"/>
              </a:lnSpc>
              <a:spcBef>
                <a:spcPts val="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Paraverbal/Tone of Voice: 38%</a:t>
            </a:r>
            <a:r>
              <a:rPr b="1" lang="en-US" sz="1800">
                <a:solidFill>
                  <a:srgbClr val="000000"/>
                </a:solidFill>
                <a:latin typeface="Open Sans"/>
                <a:ea typeface="Open Sans"/>
                <a:cs typeface="Open Sans"/>
                <a:sym typeface="Open Sans"/>
              </a:rPr>
              <a:t> </a:t>
            </a:r>
            <a:r>
              <a:rPr lang="en-US" sz="1800">
                <a:solidFill>
                  <a:srgbClr val="000000"/>
                </a:solidFill>
                <a:latin typeface="Open Sans"/>
                <a:ea typeface="Open Sans"/>
                <a:cs typeface="Open Sans"/>
                <a:sym typeface="Open Sans"/>
              </a:rPr>
              <a:t>of the message</a:t>
            </a:r>
            <a:endParaRPr sz="1800">
              <a:solidFill>
                <a:srgbClr val="000000"/>
              </a:solidFill>
              <a:latin typeface="Open Sans"/>
              <a:ea typeface="Open Sans"/>
              <a:cs typeface="Open Sans"/>
              <a:sym typeface="Open Sans"/>
            </a:endParaRPr>
          </a:p>
          <a:p>
            <a:pPr indent="0" lvl="0" marL="0" rtl="0" algn="l">
              <a:lnSpc>
                <a:spcPct val="115000"/>
              </a:lnSpc>
              <a:spcBef>
                <a:spcPts val="800"/>
              </a:spcBef>
              <a:spcAft>
                <a:spcPts val="1000"/>
              </a:spcAft>
              <a:buNone/>
            </a:pPr>
            <a:r>
              <a:t/>
            </a:r>
            <a:endParaRPr sz="2000">
              <a:solidFill>
                <a:srgbClr val="000000"/>
              </a:solidFill>
              <a:latin typeface="Open Sans"/>
              <a:ea typeface="Open Sans"/>
              <a:cs typeface="Open Sans"/>
              <a:sym typeface="Open Sans"/>
            </a:endParaRPr>
          </a:p>
        </p:txBody>
      </p:sp>
      <p:pic>
        <p:nvPicPr>
          <p:cNvPr id="431" name="Google Shape;431;g31e3dac571a_0_302" title="Points scored"/>
          <p:cNvPicPr preferRelativeResize="0"/>
          <p:nvPr/>
        </p:nvPicPr>
        <p:blipFill>
          <a:blip r:embed="rId4">
            <a:alphaModFix/>
          </a:blip>
          <a:stretch>
            <a:fillRect/>
          </a:stretch>
        </p:blipFill>
        <p:spPr>
          <a:xfrm>
            <a:off x="6849450" y="2164625"/>
            <a:ext cx="4667500" cy="28768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6" name="Shape 436"/>
        <p:cNvGrpSpPr/>
        <p:nvPr/>
      </p:nvGrpSpPr>
      <p:grpSpPr>
        <a:xfrm>
          <a:off x="0" y="0"/>
          <a:ext cx="0" cy="0"/>
          <a:chOff x="0" y="0"/>
          <a:chExt cx="0" cy="0"/>
        </a:xfrm>
      </p:grpSpPr>
      <p:pic>
        <p:nvPicPr>
          <p:cNvPr id="437" name="Google Shape;437;g31e3dac571a_0_333"/>
          <p:cNvPicPr preferRelativeResize="0"/>
          <p:nvPr/>
        </p:nvPicPr>
        <p:blipFill rotWithShape="1">
          <a:blip r:embed="rId3">
            <a:alphaModFix/>
          </a:blip>
          <a:srcRect b="0" l="0" r="0" t="0"/>
          <a:stretch/>
        </p:blipFill>
        <p:spPr>
          <a:xfrm>
            <a:off x="10815375" y="-1"/>
            <a:ext cx="1358300" cy="1358300"/>
          </a:xfrm>
          <a:prstGeom prst="rect">
            <a:avLst/>
          </a:prstGeom>
          <a:noFill/>
          <a:ln>
            <a:noFill/>
          </a:ln>
        </p:spPr>
      </p:pic>
      <p:sp>
        <p:nvSpPr>
          <p:cNvPr id="438" name="Google Shape;438;g31e3dac571a_0_333"/>
          <p:cNvSpPr txBox="1"/>
          <p:nvPr/>
        </p:nvSpPr>
        <p:spPr>
          <a:xfrm>
            <a:off x="889350" y="569325"/>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400">
                <a:solidFill>
                  <a:srgbClr val="000000"/>
                </a:solidFill>
                <a:latin typeface="Helvetica Neue"/>
                <a:ea typeface="Helvetica Neue"/>
                <a:cs typeface="Helvetica Neue"/>
                <a:sym typeface="Helvetica Neue"/>
              </a:rPr>
              <a:t>The Five Basic Principles of Communication </a:t>
            </a:r>
            <a:endParaRPr b="1" sz="34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439" name="Google Shape;439;g31e3dac571a_0_333"/>
          <p:cNvSpPr txBox="1"/>
          <p:nvPr/>
        </p:nvSpPr>
        <p:spPr>
          <a:xfrm>
            <a:off x="811325" y="1826475"/>
            <a:ext cx="10323900" cy="4103700"/>
          </a:xfrm>
          <a:prstGeom prst="rect">
            <a:avLst/>
          </a:prstGeom>
          <a:noFill/>
          <a:ln>
            <a:noFill/>
          </a:ln>
        </p:spPr>
        <p:txBody>
          <a:bodyPr anchorCtr="0" anchor="t" bIns="45700" lIns="91425" spcFirstLastPara="1" rIns="91425" wrap="square" tIns="45700">
            <a:normAutofit/>
          </a:bodyPr>
          <a:lstStyle/>
          <a:p>
            <a:pPr indent="0" lvl="0" marL="0" rtl="0" algn="ctr">
              <a:lnSpc>
                <a:spcPct val="115833"/>
              </a:lnSpc>
              <a:spcBef>
                <a:spcPts val="1200"/>
              </a:spcBef>
              <a:spcAft>
                <a:spcPts val="0"/>
              </a:spcAft>
              <a:buNone/>
            </a:pPr>
            <a:r>
              <a:rPr b="1" lang="en-US" sz="2100">
                <a:solidFill>
                  <a:srgbClr val="000000"/>
                </a:solidFill>
                <a:latin typeface="Open Sans"/>
                <a:ea typeface="Open Sans"/>
                <a:cs typeface="Open Sans"/>
                <a:sym typeface="Open Sans"/>
              </a:rPr>
              <a:t>Principle 2: All communication has two aspects - Content and Relationship.</a:t>
            </a:r>
            <a:endParaRPr b="1" sz="2100">
              <a:solidFill>
                <a:srgbClr val="000000"/>
              </a:solidFill>
              <a:latin typeface="Open Sans"/>
              <a:ea typeface="Open Sans"/>
              <a:cs typeface="Open Sans"/>
              <a:sym typeface="Open Sans"/>
            </a:endParaRPr>
          </a:p>
          <a:p>
            <a:pPr indent="0" lvl="0" marL="0" rtl="0" algn="ctr">
              <a:lnSpc>
                <a:spcPct val="115833"/>
              </a:lnSpc>
              <a:spcBef>
                <a:spcPts val="1200"/>
              </a:spcBef>
              <a:spcAft>
                <a:spcPts val="0"/>
              </a:spcAft>
              <a:buNone/>
            </a:pPr>
            <a:r>
              <a:rPr b="1" lang="en-US" sz="1800">
                <a:solidFill>
                  <a:srgbClr val="000000"/>
                </a:solidFill>
                <a:latin typeface="Open Sans"/>
                <a:ea typeface="Open Sans"/>
                <a:cs typeface="Open Sans"/>
                <a:sym typeface="Open Sans"/>
              </a:rPr>
              <a:t> </a:t>
            </a:r>
            <a:endParaRPr b="1" sz="1800">
              <a:solidFill>
                <a:srgbClr val="000000"/>
              </a:solidFill>
              <a:latin typeface="Open Sans"/>
              <a:ea typeface="Open Sans"/>
              <a:cs typeface="Open Sans"/>
              <a:sym typeface="Open Sans"/>
            </a:endParaRPr>
          </a:p>
          <a:p>
            <a:pPr indent="-342900" lvl="1" marL="914400" rtl="0" algn="just">
              <a:lnSpc>
                <a:spcPct val="115833"/>
              </a:lnSpc>
              <a:spcBef>
                <a:spcPts val="12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The</a:t>
            </a:r>
            <a:r>
              <a:rPr b="1" lang="en-US" sz="1800">
                <a:solidFill>
                  <a:srgbClr val="000000"/>
                </a:solidFill>
                <a:latin typeface="Open Sans"/>
                <a:ea typeface="Open Sans"/>
                <a:cs typeface="Open Sans"/>
                <a:sym typeface="Open Sans"/>
              </a:rPr>
              <a:t> </a:t>
            </a:r>
            <a:r>
              <a:rPr b="1" i="1" lang="en-US" sz="1800">
                <a:solidFill>
                  <a:srgbClr val="000000"/>
                </a:solidFill>
                <a:latin typeface="Open Sans"/>
                <a:ea typeface="Open Sans"/>
                <a:cs typeface="Open Sans"/>
                <a:sym typeface="Open Sans"/>
              </a:rPr>
              <a:t>information content </a:t>
            </a:r>
            <a:r>
              <a:rPr lang="en-US" sz="1800">
                <a:solidFill>
                  <a:srgbClr val="000000"/>
                </a:solidFill>
                <a:latin typeface="Open Sans"/>
                <a:ea typeface="Open Sans"/>
                <a:cs typeface="Open Sans"/>
                <a:sym typeface="Open Sans"/>
              </a:rPr>
              <a:t>refers to what is meant.</a:t>
            </a:r>
            <a:endParaRPr sz="1800">
              <a:solidFill>
                <a:srgbClr val="000000"/>
              </a:solidFill>
              <a:latin typeface="Open Sans"/>
              <a:ea typeface="Open Sans"/>
              <a:cs typeface="Open Sans"/>
              <a:sym typeface="Open Sans"/>
            </a:endParaRPr>
          </a:p>
          <a:p>
            <a:pPr indent="-342900" lvl="1" marL="914400" rtl="0" algn="just">
              <a:lnSpc>
                <a:spcPct val="115833"/>
              </a:lnSpc>
              <a:spcBef>
                <a:spcPts val="12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The </a:t>
            </a:r>
            <a:r>
              <a:rPr b="1" i="1" lang="en-US" sz="1800">
                <a:solidFill>
                  <a:srgbClr val="000000"/>
                </a:solidFill>
                <a:latin typeface="Open Sans"/>
                <a:ea typeface="Open Sans"/>
                <a:cs typeface="Open Sans"/>
                <a:sym typeface="Open Sans"/>
              </a:rPr>
              <a:t>relationship aspect </a:t>
            </a:r>
            <a:r>
              <a:rPr lang="en-US" sz="1800">
                <a:solidFill>
                  <a:srgbClr val="000000"/>
                </a:solidFill>
                <a:latin typeface="Open Sans"/>
                <a:ea typeface="Open Sans"/>
                <a:cs typeface="Open Sans"/>
                <a:sym typeface="Open Sans"/>
              </a:rPr>
              <a:t>refers to the way it is said and relies more on emotion. </a:t>
            </a:r>
            <a:endParaRPr sz="1800">
              <a:solidFill>
                <a:srgbClr val="000000"/>
              </a:solidFill>
              <a:latin typeface="Open Sans"/>
              <a:ea typeface="Open Sans"/>
              <a:cs typeface="Open Sans"/>
              <a:sym typeface="Open Sans"/>
            </a:endParaRPr>
          </a:p>
          <a:p>
            <a:pPr indent="-342900" lvl="1" marL="914400" rtl="0" algn="just">
              <a:lnSpc>
                <a:spcPct val="115833"/>
              </a:lnSpc>
              <a:spcBef>
                <a:spcPts val="10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Because we are such emotional beings, the </a:t>
            </a:r>
            <a:r>
              <a:rPr b="1" i="1" lang="en-US" sz="1800">
                <a:solidFill>
                  <a:srgbClr val="000000"/>
                </a:solidFill>
                <a:latin typeface="Open Sans"/>
                <a:ea typeface="Open Sans"/>
                <a:cs typeface="Open Sans"/>
                <a:sym typeface="Open Sans"/>
              </a:rPr>
              <a:t>way the words are said</a:t>
            </a:r>
            <a:r>
              <a:rPr b="1" lang="en-US" sz="1800">
                <a:solidFill>
                  <a:srgbClr val="000000"/>
                </a:solidFill>
                <a:latin typeface="Open Sans"/>
                <a:ea typeface="Open Sans"/>
                <a:cs typeface="Open Sans"/>
                <a:sym typeface="Open Sans"/>
              </a:rPr>
              <a:t> is </a:t>
            </a:r>
            <a:r>
              <a:rPr b="1" i="1" lang="en-US" sz="1800">
                <a:solidFill>
                  <a:srgbClr val="000000"/>
                </a:solidFill>
                <a:latin typeface="Open Sans"/>
                <a:ea typeface="Open Sans"/>
                <a:cs typeface="Open Sans"/>
                <a:sym typeface="Open Sans"/>
              </a:rPr>
              <a:t>more</a:t>
            </a:r>
            <a:r>
              <a:rPr b="1" lang="en-US" sz="1800">
                <a:solidFill>
                  <a:srgbClr val="000000"/>
                </a:solidFill>
                <a:latin typeface="Open Sans"/>
                <a:ea typeface="Open Sans"/>
                <a:cs typeface="Open Sans"/>
                <a:sym typeface="Open Sans"/>
              </a:rPr>
              <a:t> meaningful than the words themselves. </a:t>
            </a:r>
            <a:endParaRPr b="1" sz="1800">
              <a:solidFill>
                <a:srgbClr val="000000"/>
              </a:solidFill>
              <a:latin typeface="Open Sans"/>
              <a:ea typeface="Open Sans"/>
              <a:cs typeface="Open Sans"/>
              <a:sym typeface="Open Sans"/>
            </a:endParaRPr>
          </a:p>
          <a:p>
            <a:pPr indent="-342900" lvl="1" marL="914400" rtl="0" algn="just">
              <a:lnSpc>
                <a:spcPct val="115833"/>
              </a:lnSpc>
              <a:spcBef>
                <a:spcPts val="1200"/>
              </a:spcBef>
              <a:spcAft>
                <a:spcPts val="1000"/>
              </a:spcAft>
              <a:buClr>
                <a:srgbClr val="000000"/>
              </a:buClr>
              <a:buSzPts val="1800"/>
              <a:buFont typeface="Open Sans"/>
              <a:buChar char="•"/>
            </a:pPr>
            <a:r>
              <a:rPr lang="en-US" sz="1800">
                <a:solidFill>
                  <a:srgbClr val="000000"/>
                </a:solidFill>
                <a:latin typeface="Open Sans"/>
                <a:ea typeface="Open Sans"/>
                <a:cs typeface="Open Sans"/>
                <a:sym typeface="Open Sans"/>
              </a:rPr>
              <a:t>The relationship determines the success or failure of the communication. </a:t>
            </a:r>
            <a:endParaRPr sz="2000">
              <a:solidFill>
                <a:srgbClr val="000000"/>
              </a:solidFill>
              <a:latin typeface="Open Sans"/>
              <a:ea typeface="Open Sans"/>
              <a:cs typeface="Open Sans"/>
              <a:sym typeface="Open Sans"/>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pic>
        <p:nvPicPr>
          <p:cNvPr id="445" name="Google Shape;445;g31e3dac571a_0_309"/>
          <p:cNvPicPr preferRelativeResize="0"/>
          <p:nvPr/>
        </p:nvPicPr>
        <p:blipFill rotWithShape="1">
          <a:blip r:embed="rId3">
            <a:alphaModFix/>
          </a:blip>
          <a:srcRect b="0" l="0" r="0" t="0"/>
          <a:stretch/>
        </p:blipFill>
        <p:spPr>
          <a:xfrm>
            <a:off x="10849100" y="-1"/>
            <a:ext cx="1324575" cy="1324575"/>
          </a:xfrm>
          <a:prstGeom prst="rect">
            <a:avLst/>
          </a:prstGeom>
          <a:noFill/>
          <a:ln>
            <a:noFill/>
          </a:ln>
        </p:spPr>
      </p:pic>
      <p:sp>
        <p:nvSpPr>
          <p:cNvPr id="446" name="Google Shape;446;g31e3dac571a_0_309"/>
          <p:cNvSpPr txBox="1"/>
          <p:nvPr/>
        </p:nvSpPr>
        <p:spPr>
          <a:xfrm>
            <a:off x="1233750" y="59535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400">
                <a:solidFill>
                  <a:srgbClr val="000000"/>
                </a:solidFill>
                <a:latin typeface="Helvetica Neue"/>
                <a:ea typeface="Helvetica Neue"/>
                <a:cs typeface="Helvetica Neue"/>
                <a:sym typeface="Helvetica Neue"/>
              </a:rPr>
              <a:t>The Five Basic Principles of Communication </a:t>
            </a:r>
            <a:endParaRPr b="1" sz="34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447" name="Google Shape;447;g31e3dac571a_0_309"/>
          <p:cNvSpPr txBox="1"/>
          <p:nvPr/>
        </p:nvSpPr>
        <p:spPr>
          <a:xfrm>
            <a:off x="889350" y="1843825"/>
            <a:ext cx="10323900" cy="4103700"/>
          </a:xfrm>
          <a:prstGeom prst="rect">
            <a:avLst/>
          </a:prstGeom>
          <a:noFill/>
          <a:ln>
            <a:noFill/>
          </a:ln>
        </p:spPr>
        <p:txBody>
          <a:bodyPr anchorCtr="0" anchor="t" bIns="45700" lIns="91425" spcFirstLastPara="1" rIns="91425" wrap="square" tIns="45700">
            <a:normAutofit/>
          </a:bodyPr>
          <a:lstStyle/>
          <a:p>
            <a:pPr indent="0" lvl="0" marL="0" rtl="0" algn="ctr">
              <a:lnSpc>
                <a:spcPct val="115833"/>
              </a:lnSpc>
              <a:spcBef>
                <a:spcPts val="1200"/>
              </a:spcBef>
              <a:spcAft>
                <a:spcPts val="0"/>
              </a:spcAft>
              <a:buNone/>
            </a:pPr>
            <a:r>
              <a:rPr b="1" lang="en-US" sz="2000">
                <a:solidFill>
                  <a:srgbClr val="000000"/>
                </a:solidFill>
                <a:latin typeface="Open Sans"/>
                <a:ea typeface="Open Sans"/>
                <a:cs typeface="Open Sans"/>
                <a:sym typeface="Open Sans"/>
              </a:rPr>
              <a:t>Principle 3: The nature of the relationship depends on the punctuation of the communication sequences.</a:t>
            </a:r>
            <a:endParaRPr b="1" sz="3100">
              <a:solidFill>
                <a:srgbClr val="000000"/>
              </a:solidFill>
              <a:latin typeface="Open Sans"/>
              <a:ea typeface="Open Sans"/>
              <a:cs typeface="Open Sans"/>
              <a:sym typeface="Open Sans"/>
            </a:endParaRPr>
          </a:p>
          <a:p>
            <a:pPr indent="0" lvl="0" marL="0" rtl="0" algn="ctr">
              <a:lnSpc>
                <a:spcPct val="115833"/>
              </a:lnSpc>
              <a:spcBef>
                <a:spcPts val="1200"/>
              </a:spcBef>
              <a:spcAft>
                <a:spcPts val="0"/>
              </a:spcAft>
              <a:buNone/>
            </a:pPr>
            <a:r>
              <a:rPr b="1" lang="en-US" sz="2400">
                <a:solidFill>
                  <a:srgbClr val="000000"/>
                </a:solidFill>
                <a:latin typeface="Open Sans"/>
                <a:ea typeface="Open Sans"/>
                <a:cs typeface="Open Sans"/>
                <a:sym typeface="Open Sans"/>
              </a:rPr>
              <a:t> </a:t>
            </a:r>
            <a:endParaRPr b="1" sz="2400">
              <a:solidFill>
                <a:srgbClr val="000000"/>
              </a:solidFill>
              <a:latin typeface="Open Sans"/>
              <a:ea typeface="Open Sans"/>
              <a:cs typeface="Open Sans"/>
              <a:sym typeface="Open Sans"/>
            </a:endParaRPr>
          </a:p>
          <a:p>
            <a:pPr indent="-330200" lvl="0" marL="457200" rtl="0" algn="just">
              <a:lnSpc>
                <a:spcPct val="115833"/>
              </a:lnSpc>
              <a:spcBef>
                <a:spcPts val="1200"/>
              </a:spcBef>
              <a:spcAft>
                <a:spcPts val="0"/>
              </a:spcAft>
              <a:buClr>
                <a:srgbClr val="000000"/>
              </a:buClr>
              <a:buSzPts val="1600"/>
              <a:buFont typeface="Open Sans"/>
              <a:buChar char="●"/>
            </a:pPr>
            <a:r>
              <a:rPr lang="en-US" sz="1600">
                <a:solidFill>
                  <a:srgbClr val="000000"/>
                </a:solidFill>
                <a:latin typeface="Open Sans"/>
                <a:ea typeface="Open Sans"/>
                <a:cs typeface="Open Sans"/>
                <a:sym typeface="Open Sans"/>
              </a:rPr>
              <a:t>We often default to ask: Who is in the right or wrong? Who is responsible for starting the conflict? Yet, in reality, </a:t>
            </a:r>
            <a:r>
              <a:rPr b="1" lang="en-US" sz="1600">
                <a:solidFill>
                  <a:srgbClr val="000000"/>
                </a:solidFill>
                <a:latin typeface="Open Sans"/>
                <a:ea typeface="Open Sans"/>
                <a:cs typeface="Open Sans"/>
                <a:sym typeface="Open Sans"/>
              </a:rPr>
              <a:t>conflicts are much more blurry than </a:t>
            </a:r>
            <a:r>
              <a:rPr b="1" i="1" lang="en-US" sz="1600">
                <a:solidFill>
                  <a:srgbClr val="000000"/>
                </a:solidFill>
                <a:latin typeface="Open Sans"/>
                <a:ea typeface="Open Sans"/>
                <a:cs typeface="Open Sans"/>
                <a:sym typeface="Open Sans"/>
              </a:rPr>
              <a:t>right </a:t>
            </a:r>
            <a:r>
              <a:rPr b="1" lang="en-US" sz="1600">
                <a:solidFill>
                  <a:srgbClr val="000000"/>
                </a:solidFill>
                <a:latin typeface="Open Sans"/>
                <a:ea typeface="Open Sans"/>
                <a:cs typeface="Open Sans"/>
                <a:sym typeface="Open Sans"/>
              </a:rPr>
              <a:t>and </a:t>
            </a:r>
            <a:r>
              <a:rPr b="1" i="1" lang="en-US" sz="1600">
                <a:solidFill>
                  <a:srgbClr val="000000"/>
                </a:solidFill>
                <a:latin typeface="Open Sans"/>
                <a:ea typeface="Open Sans"/>
                <a:cs typeface="Open Sans"/>
                <a:sym typeface="Open Sans"/>
              </a:rPr>
              <a:t>wrong.</a:t>
            </a:r>
            <a:endParaRPr b="1" i="1" sz="1600">
              <a:solidFill>
                <a:srgbClr val="000000"/>
              </a:solidFill>
              <a:latin typeface="Open Sans"/>
              <a:ea typeface="Open Sans"/>
              <a:cs typeface="Open Sans"/>
              <a:sym typeface="Open Sans"/>
            </a:endParaRPr>
          </a:p>
          <a:p>
            <a:pPr indent="-330200" lvl="0" marL="457200" rtl="0" algn="just">
              <a:lnSpc>
                <a:spcPct val="115833"/>
              </a:lnSpc>
              <a:spcBef>
                <a:spcPts val="1200"/>
              </a:spcBef>
              <a:spcAft>
                <a:spcPts val="1000"/>
              </a:spcAft>
              <a:buClr>
                <a:srgbClr val="000000"/>
              </a:buClr>
              <a:buSzPts val="1600"/>
              <a:buFont typeface="Open Sans"/>
              <a:buChar char="●"/>
            </a:pPr>
            <a:r>
              <a:rPr lang="en-US" sz="1600">
                <a:solidFill>
                  <a:srgbClr val="000000"/>
                </a:solidFill>
                <a:latin typeface="Open Sans"/>
                <a:ea typeface="Open Sans"/>
                <a:cs typeface="Open Sans"/>
                <a:sym typeface="Open Sans"/>
              </a:rPr>
              <a:t>The </a:t>
            </a:r>
            <a:r>
              <a:rPr b="1" lang="en-US" sz="1600">
                <a:solidFill>
                  <a:srgbClr val="000000"/>
                </a:solidFill>
                <a:latin typeface="Open Sans"/>
                <a:ea typeface="Open Sans"/>
                <a:cs typeface="Open Sans"/>
                <a:sym typeface="Open Sans"/>
              </a:rPr>
              <a:t>perception of the situation and the relationship is not the same between two parties. </a:t>
            </a:r>
            <a:r>
              <a:rPr lang="en-US" sz="1600">
                <a:solidFill>
                  <a:srgbClr val="000000"/>
                </a:solidFill>
                <a:latin typeface="Open Sans"/>
                <a:ea typeface="Open Sans"/>
                <a:cs typeface="Open Sans"/>
                <a:sym typeface="Open Sans"/>
              </a:rPr>
              <a:t>Cause and effect become confused and indistinguishable. </a:t>
            </a:r>
            <a:endParaRPr sz="2600">
              <a:solidFill>
                <a:srgbClr val="000000"/>
              </a:solidFill>
              <a:latin typeface="Open Sans"/>
              <a:ea typeface="Open Sans"/>
              <a:cs typeface="Open Sans"/>
              <a:sym typeface="Open Sans"/>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2" name="Shape 452"/>
        <p:cNvGrpSpPr/>
        <p:nvPr/>
      </p:nvGrpSpPr>
      <p:grpSpPr>
        <a:xfrm>
          <a:off x="0" y="0"/>
          <a:ext cx="0" cy="0"/>
          <a:chOff x="0" y="0"/>
          <a:chExt cx="0" cy="0"/>
        </a:xfrm>
      </p:grpSpPr>
      <p:pic>
        <p:nvPicPr>
          <p:cNvPr id="453" name="Google Shape;453;g31e3dac571a_0_340"/>
          <p:cNvPicPr preferRelativeResize="0"/>
          <p:nvPr/>
        </p:nvPicPr>
        <p:blipFill rotWithShape="1">
          <a:blip r:embed="rId3">
            <a:alphaModFix/>
          </a:blip>
          <a:srcRect b="0" l="0" r="0" t="0"/>
          <a:stretch/>
        </p:blipFill>
        <p:spPr>
          <a:xfrm>
            <a:off x="10667975" y="-1"/>
            <a:ext cx="1505700" cy="1505700"/>
          </a:xfrm>
          <a:prstGeom prst="rect">
            <a:avLst/>
          </a:prstGeom>
          <a:noFill/>
          <a:ln>
            <a:noFill/>
          </a:ln>
        </p:spPr>
      </p:pic>
      <p:sp>
        <p:nvSpPr>
          <p:cNvPr id="454" name="Google Shape;454;g31e3dac571a_0_340"/>
          <p:cNvSpPr txBox="1"/>
          <p:nvPr/>
        </p:nvSpPr>
        <p:spPr>
          <a:xfrm>
            <a:off x="898025" y="50865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400">
                <a:solidFill>
                  <a:srgbClr val="000000"/>
                </a:solidFill>
                <a:latin typeface="Helvetica Neue"/>
                <a:ea typeface="Helvetica Neue"/>
                <a:cs typeface="Helvetica Neue"/>
                <a:sym typeface="Helvetica Neue"/>
              </a:rPr>
              <a:t>The Five Basic Principles of Communication </a:t>
            </a:r>
            <a:endParaRPr b="1" sz="34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455" name="Google Shape;455;g31e3dac571a_0_340"/>
          <p:cNvSpPr txBox="1"/>
          <p:nvPr/>
        </p:nvSpPr>
        <p:spPr>
          <a:xfrm>
            <a:off x="898025" y="1713775"/>
            <a:ext cx="10323900" cy="4103700"/>
          </a:xfrm>
          <a:prstGeom prst="rect">
            <a:avLst/>
          </a:prstGeom>
          <a:noFill/>
          <a:ln>
            <a:noFill/>
          </a:ln>
        </p:spPr>
        <p:txBody>
          <a:bodyPr anchorCtr="0" anchor="t" bIns="45700" lIns="91425" spcFirstLastPara="1" rIns="91425" wrap="square" tIns="45700">
            <a:normAutofit/>
          </a:bodyPr>
          <a:lstStyle/>
          <a:p>
            <a:pPr indent="0" lvl="0" marL="0" rtl="0" algn="ctr">
              <a:lnSpc>
                <a:spcPct val="115833"/>
              </a:lnSpc>
              <a:spcBef>
                <a:spcPts val="1200"/>
              </a:spcBef>
              <a:spcAft>
                <a:spcPts val="0"/>
              </a:spcAft>
              <a:buNone/>
            </a:pPr>
            <a:r>
              <a:rPr b="1" lang="en-US" sz="2200">
                <a:solidFill>
                  <a:srgbClr val="000000"/>
                </a:solidFill>
                <a:latin typeface="Open Sans"/>
                <a:ea typeface="Open Sans"/>
                <a:cs typeface="Open Sans"/>
                <a:sym typeface="Open Sans"/>
              </a:rPr>
              <a:t>Principle 4: Communication is simultaneously digital and analog.</a:t>
            </a:r>
            <a:endParaRPr b="1" sz="4300">
              <a:solidFill>
                <a:srgbClr val="000000"/>
              </a:solidFill>
              <a:latin typeface="Open Sans"/>
              <a:ea typeface="Open Sans"/>
              <a:cs typeface="Open Sans"/>
              <a:sym typeface="Open Sans"/>
            </a:endParaRPr>
          </a:p>
          <a:p>
            <a:pPr indent="0" lvl="0" marL="0" rtl="0" algn="l">
              <a:lnSpc>
                <a:spcPct val="115833"/>
              </a:lnSpc>
              <a:spcBef>
                <a:spcPts val="0"/>
              </a:spcBef>
              <a:spcAft>
                <a:spcPts val="0"/>
              </a:spcAft>
              <a:buNone/>
            </a:pPr>
            <a:r>
              <a:rPr b="1" lang="en-US" sz="3100">
                <a:solidFill>
                  <a:srgbClr val="000000"/>
                </a:solidFill>
                <a:latin typeface="Open Sans"/>
                <a:ea typeface="Open Sans"/>
                <a:cs typeface="Open Sans"/>
                <a:sym typeface="Open Sans"/>
              </a:rPr>
              <a:t> </a:t>
            </a:r>
            <a:endParaRPr b="1" sz="1600">
              <a:solidFill>
                <a:srgbClr val="000000"/>
              </a:solidFill>
              <a:latin typeface="Open Sans"/>
              <a:ea typeface="Open Sans"/>
              <a:cs typeface="Open Sans"/>
              <a:sym typeface="Open Sans"/>
            </a:endParaRPr>
          </a:p>
          <a:p>
            <a:pPr indent="-330200" lvl="0" marL="457200" rtl="0" algn="l">
              <a:lnSpc>
                <a:spcPct val="115833"/>
              </a:lnSpc>
              <a:spcBef>
                <a:spcPts val="0"/>
              </a:spcBef>
              <a:spcAft>
                <a:spcPts val="0"/>
              </a:spcAft>
              <a:buClr>
                <a:srgbClr val="000000"/>
              </a:buClr>
              <a:buSzPts val="1600"/>
              <a:buFont typeface="Open Sans"/>
              <a:buChar char="●"/>
            </a:pPr>
            <a:r>
              <a:rPr b="1" lang="en-US" sz="1600">
                <a:solidFill>
                  <a:srgbClr val="000000"/>
                </a:solidFill>
                <a:latin typeface="Open Sans"/>
                <a:ea typeface="Open Sans"/>
                <a:cs typeface="Open Sans"/>
                <a:sym typeface="Open Sans"/>
              </a:rPr>
              <a:t>Digital communication</a:t>
            </a:r>
            <a:r>
              <a:rPr lang="en-US" sz="1600">
                <a:solidFill>
                  <a:srgbClr val="000000"/>
                </a:solidFill>
                <a:latin typeface="Open Sans"/>
                <a:ea typeface="Open Sans"/>
                <a:cs typeface="Open Sans"/>
                <a:sym typeface="Open Sans"/>
              </a:rPr>
              <a:t> uses the verbal: a word for everything, taking into account the necessary nuances. It is structured and precise.</a:t>
            </a:r>
            <a:endParaRPr sz="1600">
              <a:solidFill>
                <a:srgbClr val="000000"/>
              </a:solidFill>
              <a:latin typeface="Open Sans"/>
              <a:ea typeface="Open Sans"/>
              <a:cs typeface="Open Sans"/>
              <a:sym typeface="Open Sans"/>
            </a:endParaRPr>
          </a:p>
          <a:p>
            <a:pPr indent="-330200" lvl="0" marL="457200" rtl="0" algn="l">
              <a:lnSpc>
                <a:spcPct val="115833"/>
              </a:lnSpc>
              <a:spcBef>
                <a:spcPts val="1000"/>
              </a:spcBef>
              <a:spcAft>
                <a:spcPts val="0"/>
              </a:spcAft>
              <a:buClr>
                <a:srgbClr val="000000"/>
              </a:buClr>
              <a:buSzPts val="1600"/>
              <a:buFont typeface="Open Sans"/>
              <a:buChar char="●"/>
            </a:pPr>
            <a:r>
              <a:rPr b="1" lang="en-US" sz="1600">
                <a:solidFill>
                  <a:srgbClr val="000000"/>
                </a:solidFill>
                <a:latin typeface="Open Sans"/>
                <a:ea typeface="Open Sans"/>
                <a:cs typeface="Open Sans"/>
                <a:sym typeface="Open Sans"/>
              </a:rPr>
              <a:t>Analogical communication</a:t>
            </a:r>
            <a:r>
              <a:rPr lang="en-US" sz="1600">
                <a:solidFill>
                  <a:srgbClr val="000000"/>
                </a:solidFill>
                <a:latin typeface="Open Sans"/>
                <a:ea typeface="Open Sans"/>
                <a:cs typeface="Open Sans"/>
                <a:sym typeface="Open Sans"/>
              </a:rPr>
              <a:t> uses everything else: images, behavior, noises, etc. It cannot be as precise because it opens the door to many interpretations.</a:t>
            </a:r>
            <a:endParaRPr sz="1600">
              <a:solidFill>
                <a:srgbClr val="000000"/>
              </a:solidFill>
              <a:latin typeface="Open Sans"/>
              <a:ea typeface="Open Sans"/>
              <a:cs typeface="Open Sans"/>
              <a:sym typeface="Open Sans"/>
            </a:endParaRPr>
          </a:p>
          <a:p>
            <a:pPr indent="-330200" lvl="0" marL="457200" rtl="0" algn="l">
              <a:lnSpc>
                <a:spcPct val="115833"/>
              </a:lnSpc>
              <a:spcBef>
                <a:spcPts val="1000"/>
              </a:spcBef>
              <a:spcAft>
                <a:spcPts val="1000"/>
              </a:spcAft>
              <a:buClr>
                <a:srgbClr val="000000"/>
              </a:buClr>
              <a:buSzPts val="1600"/>
              <a:buFont typeface="Open Sans"/>
              <a:buChar char="●"/>
            </a:pPr>
            <a:r>
              <a:rPr lang="en-US" sz="1600">
                <a:solidFill>
                  <a:srgbClr val="000000"/>
                </a:solidFill>
                <a:latin typeface="Open Sans"/>
                <a:ea typeface="Open Sans"/>
                <a:cs typeface="Open Sans"/>
                <a:sym typeface="Open Sans"/>
              </a:rPr>
              <a:t>The </a:t>
            </a:r>
            <a:r>
              <a:rPr b="1" lang="en-US" sz="1600">
                <a:solidFill>
                  <a:srgbClr val="000000"/>
                </a:solidFill>
                <a:latin typeface="Open Sans"/>
                <a:ea typeface="Open Sans"/>
                <a:cs typeface="Open Sans"/>
                <a:sym typeface="Open Sans"/>
              </a:rPr>
              <a:t>information content of a communication is digital </a:t>
            </a:r>
            <a:r>
              <a:rPr lang="en-US" sz="1600">
                <a:solidFill>
                  <a:srgbClr val="000000"/>
                </a:solidFill>
                <a:latin typeface="Open Sans"/>
                <a:ea typeface="Open Sans"/>
                <a:cs typeface="Open Sans"/>
                <a:sym typeface="Open Sans"/>
              </a:rPr>
              <a:t>while the </a:t>
            </a:r>
            <a:r>
              <a:rPr b="1" lang="en-US" sz="1600">
                <a:solidFill>
                  <a:srgbClr val="000000"/>
                </a:solidFill>
                <a:latin typeface="Open Sans"/>
                <a:ea typeface="Open Sans"/>
                <a:cs typeface="Open Sans"/>
                <a:sym typeface="Open Sans"/>
              </a:rPr>
              <a:t>relationship or feelings are defined by analogical</a:t>
            </a:r>
            <a:r>
              <a:rPr lang="en-US" sz="1600">
                <a:solidFill>
                  <a:srgbClr val="000000"/>
                </a:solidFill>
                <a:latin typeface="Open Sans"/>
                <a:ea typeface="Open Sans"/>
                <a:cs typeface="Open Sans"/>
                <a:sym typeface="Open Sans"/>
              </a:rPr>
              <a:t> communication.</a:t>
            </a:r>
            <a:endParaRPr sz="2200">
              <a:solidFill>
                <a:srgbClr val="000000"/>
              </a:solidFill>
              <a:latin typeface="Open Sans"/>
              <a:ea typeface="Open Sans"/>
              <a:cs typeface="Open Sans"/>
              <a:sym typeface="Open Sans"/>
            </a:endParaRPr>
          </a:p>
        </p:txBody>
      </p:sp>
      <p:pic>
        <p:nvPicPr>
          <p:cNvPr id="456" name="Google Shape;456;g31e3dac571a_0_340"/>
          <p:cNvPicPr preferRelativeResize="0"/>
          <p:nvPr/>
        </p:nvPicPr>
        <p:blipFill rotWithShape="1">
          <a:blip r:embed="rId4">
            <a:alphaModFix/>
          </a:blip>
          <a:srcRect b="26807" l="7196" r="2729" t="37601"/>
          <a:stretch/>
        </p:blipFill>
        <p:spPr>
          <a:xfrm>
            <a:off x="3437750" y="4777300"/>
            <a:ext cx="4645050" cy="1839450"/>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pic>
        <p:nvPicPr>
          <p:cNvPr id="462" name="Google Shape;462;g31e3dac571a_0_355"/>
          <p:cNvPicPr preferRelativeResize="0"/>
          <p:nvPr/>
        </p:nvPicPr>
        <p:blipFill rotWithShape="1">
          <a:blip r:embed="rId3">
            <a:alphaModFix/>
          </a:blip>
          <a:srcRect b="0" l="0" r="0" t="0"/>
          <a:stretch/>
        </p:blipFill>
        <p:spPr>
          <a:xfrm>
            <a:off x="11006100" y="-1"/>
            <a:ext cx="1167575" cy="1167575"/>
          </a:xfrm>
          <a:prstGeom prst="rect">
            <a:avLst/>
          </a:prstGeom>
          <a:noFill/>
          <a:ln>
            <a:noFill/>
          </a:ln>
        </p:spPr>
      </p:pic>
      <p:sp>
        <p:nvSpPr>
          <p:cNvPr id="463" name="Google Shape;463;g31e3dac571a_0_355"/>
          <p:cNvSpPr txBox="1"/>
          <p:nvPr/>
        </p:nvSpPr>
        <p:spPr>
          <a:xfrm>
            <a:off x="1233750" y="59535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400">
                <a:solidFill>
                  <a:srgbClr val="000000"/>
                </a:solidFill>
                <a:latin typeface="Helvetica Neue"/>
                <a:ea typeface="Helvetica Neue"/>
                <a:cs typeface="Helvetica Neue"/>
                <a:sym typeface="Helvetica Neue"/>
              </a:rPr>
              <a:t>The Five Basic Principles of Communication </a:t>
            </a:r>
            <a:endParaRPr b="1" sz="34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464" name="Google Shape;464;g31e3dac571a_0_355"/>
          <p:cNvSpPr txBox="1"/>
          <p:nvPr/>
        </p:nvSpPr>
        <p:spPr>
          <a:xfrm>
            <a:off x="889350" y="1843825"/>
            <a:ext cx="10323900" cy="4103700"/>
          </a:xfrm>
          <a:prstGeom prst="rect">
            <a:avLst/>
          </a:prstGeom>
          <a:noFill/>
          <a:ln>
            <a:noFill/>
          </a:ln>
        </p:spPr>
        <p:txBody>
          <a:bodyPr anchorCtr="0" anchor="t" bIns="45700" lIns="91425" spcFirstLastPara="1" rIns="91425" wrap="square" tIns="45700">
            <a:normAutofit/>
          </a:bodyPr>
          <a:lstStyle/>
          <a:p>
            <a:pPr indent="0" lvl="0" marL="0" rtl="0" algn="ctr">
              <a:lnSpc>
                <a:spcPct val="115833"/>
              </a:lnSpc>
              <a:spcBef>
                <a:spcPts val="1200"/>
              </a:spcBef>
              <a:spcAft>
                <a:spcPts val="0"/>
              </a:spcAft>
              <a:buNone/>
            </a:pPr>
            <a:r>
              <a:rPr b="1" lang="en-US" sz="2000">
                <a:solidFill>
                  <a:srgbClr val="000000"/>
                </a:solidFill>
                <a:latin typeface="Open Sans"/>
                <a:ea typeface="Open Sans"/>
                <a:cs typeface="Open Sans"/>
                <a:sym typeface="Open Sans"/>
              </a:rPr>
              <a:t>Principle 5: Any communication exchange is symmetrical or complementary depending on whether it is based on equality or difference.</a:t>
            </a:r>
            <a:endParaRPr b="1" sz="4100">
              <a:solidFill>
                <a:srgbClr val="000000"/>
              </a:solidFill>
              <a:latin typeface="Open Sans"/>
              <a:ea typeface="Open Sans"/>
              <a:cs typeface="Open Sans"/>
              <a:sym typeface="Open Sans"/>
            </a:endParaRPr>
          </a:p>
          <a:p>
            <a:pPr indent="0" lvl="0" marL="0" rtl="0" algn="ctr">
              <a:lnSpc>
                <a:spcPct val="115833"/>
              </a:lnSpc>
              <a:spcBef>
                <a:spcPts val="1200"/>
              </a:spcBef>
              <a:spcAft>
                <a:spcPts val="0"/>
              </a:spcAft>
              <a:buNone/>
            </a:pPr>
            <a:r>
              <a:rPr b="1" lang="en-US" sz="2400">
                <a:solidFill>
                  <a:srgbClr val="000000"/>
                </a:solidFill>
                <a:latin typeface="Open Sans"/>
                <a:ea typeface="Open Sans"/>
                <a:cs typeface="Open Sans"/>
                <a:sym typeface="Open Sans"/>
              </a:rPr>
              <a:t> </a:t>
            </a:r>
            <a:endParaRPr b="1" sz="2400">
              <a:solidFill>
                <a:srgbClr val="000000"/>
              </a:solidFill>
              <a:latin typeface="Open Sans"/>
              <a:ea typeface="Open Sans"/>
              <a:cs typeface="Open Sans"/>
              <a:sym typeface="Open Sans"/>
            </a:endParaRPr>
          </a:p>
          <a:p>
            <a:pPr indent="-342900" lvl="0" marL="457200" rtl="0" algn="just">
              <a:lnSpc>
                <a:spcPct val="115833"/>
              </a:lnSpc>
              <a:spcBef>
                <a:spcPts val="12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A </a:t>
            </a:r>
            <a:r>
              <a:rPr b="1" lang="en-US" sz="1800">
                <a:solidFill>
                  <a:srgbClr val="000000"/>
                </a:solidFill>
                <a:latin typeface="Open Sans"/>
                <a:ea typeface="Open Sans"/>
                <a:cs typeface="Open Sans"/>
                <a:sym typeface="Open Sans"/>
              </a:rPr>
              <a:t>complementary relationship</a:t>
            </a:r>
            <a:r>
              <a:rPr lang="en-US" sz="1800">
                <a:solidFill>
                  <a:srgbClr val="000000"/>
                </a:solidFill>
                <a:latin typeface="Open Sans"/>
                <a:ea typeface="Open Sans"/>
                <a:cs typeface="Open Sans"/>
                <a:sym typeface="Open Sans"/>
              </a:rPr>
              <a:t> is defined by the difference between the two interlocutors. </a:t>
            </a:r>
            <a:endParaRPr sz="1800">
              <a:solidFill>
                <a:srgbClr val="000000"/>
              </a:solidFill>
              <a:latin typeface="Open Sans"/>
              <a:ea typeface="Open Sans"/>
              <a:cs typeface="Open Sans"/>
              <a:sym typeface="Open Sans"/>
            </a:endParaRPr>
          </a:p>
          <a:p>
            <a:pPr indent="-342900" lvl="1" marL="914400" rtl="0" algn="just">
              <a:lnSpc>
                <a:spcPct val="115833"/>
              </a:lnSpc>
              <a:spcBef>
                <a:spcPts val="1200"/>
              </a:spcBef>
              <a:spcAft>
                <a:spcPts val="0"/>
              </a:spcAft>
              <a:buClr>
                <a:srgbClr val="000000"/>
              </a:buClr>
              <a:buSzPts val="1800"/>
              <a:buFont typeface="Open Sans"/>
              <a:buChar char="○"/>
            </a:pPr>
            <a:r>
              <a:rPr lang="en-US" sz="1800">
                <a:solidFill>
                  <a:srgbClr val="000000"/>
                </a:solidFill>
                <a:latin typeface="Open Sans"/>
                <a:ea typeface="Open Sans"/>
                <a:cs typeface="Open Sans"/>
                <a:sym typeface="Open Sans"/>
              </a:rPr>
              <a:t>This difference can be related to hierarchical status, social level, age, level of competence, etc. his is often what we refer to as </a:t>
            </a:r>
            <a:r>
              <a:rPr b="1" i="1" lang="en-US" sz="1800">
                <a:solidFill>
                  <a:srgbClr val="000000"/>
                </a:solidFill>
                <a:latin typeface="Open Sans"/>
                <a:ea typeface="Open Sans"/>
                <a:cs typeface="Open Sans"/>
                <a:sym typeface="Open Sans"/>
              </a:rPr>
              <a:t>power dynamics. </a:t>
            </a:r>
            <a:endParaRPr b="1" i="1" sz="1800">
              <a:solidFill>
                <a:srgbClr val="000000"/>
              </a:solidFill>
              <a:latin typeface="Open Sans"/>
              <a:ea typeface="Open Sans"/>
              <a:cs typeface="Open Sans"/>
              <a:sym typeface="Open Sans"/>
            </a:endParaRPr>
          </a:p>
          <a:p>
            <a:pPr indent="0" lvl="0" marL="457200" rtl="0" algn="just">
              <a:lnSpc>
                <a:spcPct val="115833"/>
              </a:lnSpc>
              <a:spcBef>
                <a:spcPts val="1200"/>
              </a:spcBef>
              <a:spcAft>
                <a:spcPts val="0"/>
              </a:spcAft>
              <a:buNone/>
            </a:pPr>
            <a:r>
              <a:t/>
            </a:r>
            <a:endParaRPr b="1" i="1" sz="1800">
              <a:solidFill>
                <a:srgbClr val="000000"/>
              </a:solidFill>
              <a:latin typeface="Open Sans"/>
              <a:ea typeface="Open Sans"/>
              <a:cs typeface="Open Sans"/>
              <a:sym typeface="Open Sans"/>
            </a:endParaRPr>
          </a:p>
          <a:p>
            <a:pPr indent="-342900" lvl="0" marL="457200" rtl="0" algn="just">
              <a:lnSpc>
                <a:spcPct val="115833"/>
              </a:lnSpc>
              <a:spcBef>
                <a:spcPts val="1200"/>
              </a:spcBef>
              <a:spcAft>
                <a:spcPts val="1000"/>
              </a:spcAft>
              <a:buClr>
                <a:srgbClr val="000000"/>
              </a:buClr>
              <a:buSzPts val="1800"/>
              <a:buFont typeface="Open Sans"/>
              <a:buChar char="●"/>
            </a:pPr>
            <a:r>
              <a:rPr lang="en-US" sz="1800">
                <a:solidFill>
                  <a:srgbClr val="000000"/>
                </a:solidFill>
                <a:latin typeface="Open Sans"/>
                <a:ea typeface="Open Sans"/>
                <a:cs typeface="Open Sans"/>
                <a:sym typeface="Open Sans"/>
              </a:rPr>
              <a:t>A </a:t>
            </a:r>
            <a:r>
              <a:rPr b="1" lang="en-US" sz="1800">
                <a:solidFill>
                  <a:srgbClr val="000000"/>
                </a:solidFill>
                <a:latin typeface="Open Sans"/>
                <a:ea typeface="Open Sans"/>
                <a:cs typeface="Open Sans"/>
                <a:sym typeface="Open Sans"/>
              </a:rPr>
              <a:t>symmetrical relationship</a:t>
            </a:r>
            <a:r>
              <a:rPr lang="en-US" sz="1800">
                <a:solidFill>
                  <a:srgbClr val="000000"/>
                </a:solidFill>
                <a:latin typeface="Open Sans"/>
                <a:ea typeface="Open Sans"/>
                <a:cs typeface="Open Sans"/>
                <a:sym typeface="Open Sans"/>
              </a:rPr>
              <a:t> is defined by the parity between the two interlocutors. </a:t>
            </a:r>
            <a:endParaRPr sz="3400">
              <a:solidFill>
                <a:srgbClr val="000000"/>
              </a:solidFill>
              <a:latin typeface="Open Sans"/>
              <a:ea typeface="Open Sans"/>
              <a:cs typeface="Open Sans"/>
              <a:sym typeface="Open Sans"/>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g31e3dac571a_0_367"/>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471" name="Google Shape;471;g31e3dac571a_0_36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472" name="Google Shape;472;g31e3dac571a_0_367"/>
          <p:cNvSpPr txBox="1"/>
          <p:nvPr/>
        </p:nvSpPr>
        <p:spPr>
          <a:xfrm>
            <a:off x="925899" y="576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
        <p:nvSpPr>
          <p:cNvPr id="473" name="Google Shape;473;g31e3dac571a_0_367"/>
          <p:cNvSpPr txBox="1"/>
          <p:nvPr/>
        </p:nvSpPr>
        <p:spPr>
          <a:xfrm>
            <a:off x="1030800" y="2127975"/>
            <a:ext cx="8361900" cy="21273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0"/>
              </a:spcBef>
              <a:spcAft>
                <a:spcPts val="0"/>
              </a:spcAft>
              <a:buClr>
                <a:schemeClr val="dk1"/>
              </a:buClr>
              <a:buSzPts val="1100"/>
              <a:buFont typeface="Arial"/>
              <a:buNone/>
            </a:pPr>
            <a:r>
              <a:rPr b="1" lang="en-US" sz="2600">
                <a:solidFill>
                  <a:schemeClr val="dk1"/>
                </a:solidFill>
                <a:latin typeface="Open Sans"/>
                <a:ea typeface="Open Sans"/>
                <a:cs typeface="Open Sans"/>
                <a:sym typeface="Open Sans"/>
              </a:rPr>
              <a:t>We will now engage in a role play and discern what aspects of the five principles are exhibited. </a:t>
            </a:r>
            <a:endParaRPr b="1" sz="2600">
              <a:solidFill>
                <a:schemeClr val="dk1"/>
              </a:solidFill>
              <a:latin typeface="Open Sans"/>
              <a:ea typeface="Open Sans"/>
              <a:cs typeface="Open Sans"/>
              <a:sym typeface="Open Sans"/>
            </a:endParaRPr>
          </a:p>
          <a:p>
            <a:pPr indent="0" lvl="0" marL="0" rtl="0" algn="l">
              <a:lnSpc>
                <a:spcPct val="115833"/>
              </a:lnSpc>
              <a:spcBef>
                <a:spcPts val="1000"/>
              </a:spcBef>
              <a:spcAft>
                <a:spcPts val="0"/>
              </a:spcAft>
              <a:buNone/>
            </a:pPr>
            <a:r>
              <a:t/>
            </a:r>
            <a:endParaRPr sz="2500">
              <a:solidFill>
                <a:schemeClr val="dk1"/>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8" name="Shape 478"/>
        <p:cNvGrpSpPr/>
        <p:nvPr/>
      </p:nvGrpSpPr>
      <p:grpSpPr>
        <a:xfrm>
          <a:off x="0" y="0"/>
          <a:ext cx="0" cy="0"/>
          <a:chOff x="0" y="0"/>
          <a:chExt cx="0" cy="0"/>
        </a:xfrm>
      </p:grpSpPr>
      <p:pic>
        <p:nvPicPr>
          <p:cNvPr id="479" name="Google Shape;479;g31e3dac571a_0_375"/>
          <p:cNvPicPr preferRelativeResize="0"/>
          <p:nvPr/>
        </p:nvPicPr>
        <p:blipFill rotWithShape="1">
          <a:blip r:embed="rId3">
            <a:alphaModFix/>
          </a:blip>
          <a:srcRect b="0" l="0" r="0" t="0"/>
          <a:stretch/>
        </p:blipFill>
        <p:spPr>
          <a:xfrm>
            <a:off x="10064026" y="4750710"/>
            <a:ext cx="2127975" cy="2127975"/>
          </a:xfrm>
          <a:prstGeom prst="rect">
            <a:avLst/>
          </a:prstGeom>
          <a:noFill/>
          <a:ln>
            <a:noFill/>
          </a:ln>
        </p:spPr>
      </p:pic>
      <p:sp>
        <p:nvSpPr>
          <p:cNvPr id="480" name="Google Shape;480;g31e3dac571a_0_375"/>
          <p:cNvSpPr txBox="1"/>
          <p:nvPr/>
        </p:nvSpPr>
        <p:spPr>
          <a:xfrm>
            <a:off x="787175" y="3558775"/>
            <a:ext cx="8692200" cy="14496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Session 3.2: </a:t>
            </a:r>
            <a:r>
              <a:rPr b="1" lang="en-US" sz="4400">
                <a:solidFill>
                  <a:schemeClr val="dk1"/>
                </a:solidFill>
                <a:latin typeface="Open Sans"/>
                <a:ea typeface="Open Sans"/>
                <a:cs typeface="Open Sans"/>
                <a:sym typeface="Open Sans"/>
              </a:rPr>
              <a:t>Active Listening</a:t>
            </a:r>
            <a:endParaRPr b="1" sz="4400">
              <a:solidFill>
                <a:schemeClr val="dk1"/>
              </a:solidFill>
              <a:latin typeface="Open Sans"/>
              <a:ea typeface="Open Sans"/>
              <a:cs typeface="Open Sans"/>
              <a:sym typeface="Open Sans"/>
            </a:endParaRPr>
          </a:p>
        </p:txBody>
      </p:sp>
      <p:sp>
        <p:nvSpPr>
          <p:cNvPr id="481" name="Google Shape;481;g31e3dac571a_0_375"/>
          <p:cNvSpPr txBox="1"/>
          <p:nvPr/>
        </p:nvSpPr>
        <p:spPr>
          <a:xfrm>
            <a:off x="847900" y="5251150"/>
            <a:ext cx="88482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300">
                <a:solidFill>
                  <a:srgbClr val="000000"/>
                </a:solidFill>
                <a:latin typeface="Open Sans"/>
                <a:ea typeface="Open Sans"/>
                <a:cs typeface="Open Sans"/>
                <a:sym typeface="Open Sans"/>
              </a:rPr>
              <a:t>Session Objectives:</a:t>
            </a:r>
            <a:endParaRPr sz="2300">
              <a:solidFill>
                <a:schemeClr val="dk1"/>
              </a:solidFill>
              <a:latin typeface="Open Sans"/>
              <a:ea typeface="Open Sans"/>
              <a:cs typeface="Open Sans"/>
              <a:sym typeface="Open Sans"/>
            </a:endParaRPr>
          </a:p>
          <a:p>
            <a:pPr indent="-374650" lvl="0" marL="457200" rtl="0" algn="just">
              <a:lnSpc>
                <a:spcPct val="115833"/>
              </a:lnSpc>
              <a:spcBef>
                <a:spcPts val="8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Learn what active listening is, why it is essential to conflict and conflict transformation, and how it can be practiced.</a:t>
            </a:r>
            <a:endParaRPr sz="23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482" name="Google Shape;482;g31e3dac571a_0_375"/>
          <p:cNvPicPr preferRelativeResize="0"/>
          <p:nvPr>
            <p:ph idx="2" type="pic"/>
          </p:nvPr>
        </p:nvPicPr>
        <p:blipFill rotWithShape="1">
          <a:blip r:embed="rId4">
            <a:alphaModFix/>
          </a:blip>
          <a:srcRect b="51362" l="0" r="0" t="11006"/>
          <a:stretch/>
        </p:blipFill>
        <p:spPr>
          <a:xfrm>
            <a:off x="3950" y="0"/>
            <a:ext cx="12191999" cy="3441001"/>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7" name="Shape 487"/>
        <p:cNvGrpSpPr/>
        <p:nvPr/>
      </p:nvGrpSpPr>
      <p:grpSpPr>
        <a:xfrm>
          <a:off x="0" y="0"/>
          <a:ext cx="0" cy="0"/>
          <a:chOff x="0" y="0"/>
          <a:chExt cx="0" cy="0"/>
        </a:xfrm>
      </p:grpSpPr>
      <p:pic>
        <p:nvPicPr>
          <p:cNvPr id="488" name="Google Shape;488;g31e3dac571a_0_34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489" name="Google Shape;489;g31e3dac571a_0_347"/>
          <p:cNvSpPr txBox="1"/>
          <p:nvPr/>
        </p:nvSpPr>
        <p:spPr>
          <a:xfrm>
            <a:off x="1233750" y="59535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4200">
                <a:solidFill>
                  <a:srgbClr val="000000"/>
                </a:solidFill>
                <a:latin typeface="Helvetica Neue"/>
                <a:ea typeface="Helvetica Neue"/>
                <a:cs typeface="Helvetica Neue"/>
                <a:sym typeface="Helvetica Neue"/>
              </a:rPr>
              <a:t>Active Listening</a:t>
            </a:r>
            <a:endParaRPr b="1" sz="42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490" name="Google Shape;490;g31e3dac571a_0_347"/>
          <p:cNvSpPr txBox="1"/>
          <p:nvPr/>
        </p:nvSpPr>
        <p:spPr>
          <a:xfrm>
            <a:off x="854675" y="1913175"/>
            <a:ext cx="10323900" cy="4103700"/>
          </a:xfrm>
          <a:prstGeom prst="rect">
            <a:avLst/>
          </a:prstGeom>
          <a:noFill/>
          <a:ln>
            <a:noFill/>
          </a:ln>
        </p:spPr>
        <p:txBody>
          <a:bodyPr anchorCtr="0" anchor="t" bIns="45700" lIns="91425" spcFirstLastPara="1" rIns="91425" wrap="square" tIns="45700">
            <a:normAutofit/>
          </a:bodyPr>
          <a:lstStyle/>
          <a:p>
            <a:pPr indent="-361950" lvl="0" marL="457200" rtl="0" algn="l">
              <a:lnSpc>
                <a:spcPct val="115833"/>
              </a:lnSpc>
              <a:spcBef>
                <a:spcPts val="1200"/>
              </a:spcBef>
              <a:spcAft>
                <a:spcPts val="0"/>
              </a:spcAft>
              <a:buClr>
                <a:srgbClr val="000000"/>
              </a:buClr>
              <a:buSzPts val="2100"/>
              <a:buFont typeface="Open Sans"/>
              <a:buChar char="•"/>
            </a:pPr>
            <a:r>
              <a:rPr lang="en-US" sz="2100">
                <a:solidFill>
                  <a:srgbClr val="000000"/>
                </a:solidFill>
                <a:latin typeface="Open Sans"/>
                <a:ea typeface="Open Sans"/>
                <a:cs typeface="Open Sans"/>
                <a:sym typeface="Open Sans"/>
              </a:rPr>
              <a:t>A </a:t>
            </a:r>
            <a:r>
              <a:rPr b="1" lang="en-US" sz="2100">
                <a:solidFill>
                  <a:srgbClr val="000000"/>
                </a:solidFill>
                <a:latin typeface="Open Sans"/>
                <a:ea typeface="Open Sans"/>
                <a:cs typeface="Open Sans"/>
                <a:sym typeface="Open Sans"/>
              </a:rPr>
              <a:t>communication technique</a:t>
            </a:r>
            <a:r>
              <a:rPr lang="en-US" sz="2100">
                <a:solidFill>
                  <a:srgbClr val="000000"/>
                </a:solidFill>
                <a:latin typeface="Open Sans"/>
                <a:ea typeface="Open Sans"/>
                <a:cs typeface="Open Sans"/>
                <a:sym typeface="Open Sans"/>
              </a:rPr>
              <a:t> which involves</a:t>
            </a:r>
            <a:r>
              <a:rPr b="1" lang="en-US" sz="2100">
                <a:solidFill>
                  <a:srgbClr val="000000"/>
                </a:solidFill>
                <a:latin typeface="Open Sans"/>
                <a:ea typeface="Open Sans"/>
                <a:cs typeface="Open Sans"/>
                <a:sym typeface="Open Sans"/>
              </a:rPr>
              <a:t> using questioning and </a:t>
            </a:r>
            <a:r>
              <a:rPr b="1" lang="en-US" sz="2100">
                <a:solidFill>
                  <a:srgbClr val="000000"/>
                </a:solidFill>
                <a:latin typeface="Open Sans"/>
                <a:ea typeface="Open Sans"/>
                <a:cs typeface="Open Sans"/>
                <a:sym typeface="Open Sans"/>
              </a:rPr>
              <a:t>rephrasing</a:t>
            </a:r>
            <a:r>
              <a:rPr b="1" lang="en-US" sz="2100">
                <a:solidFill>
                  <a:srgbClr val="000000"/>
                </a:solidFill>
                <a:latin typeface="Open Sans"/>
                <a:ea typeface="Open Sans"/>
                <a:cs typeface="Open Sans"/>
                <a:sym typeface="Open Sans"/>
              </a:rPr>
              <a:t> </a:t>
            </a:r>
            <a:r>
              <a:rPr lang="en-US" sz="2100">
                <a:solidFill>
                  <a:srgbClr val="000000"/>
                </a:solidFill>
                <a:latin typeface="Open Sans"/>
                <a:ea typeface="Open Sans"/>
                <a:cs typeface="Open Sans"/>
                <a:sym typeface="Open Sans"/>
              </a:rPr>
              <a:t>to ensure that the other person's message has been understood as well as possible, and to demonstrate this. </a:t>
            </a:r>
            <a:endParaRPr sz="2100">
              <a:solidFill>
                <a:srgbClr val="000000"/>
              </a:solidFill>
              <a:latin typeface="Open Sans"/>
              <a:ea typeface="Open Sans"/>
              <a:cs typeface="Open Sans"/>
              <a:sym typeface="Open Sans"/>
            </a:endParaRPr>
          </a:p>
          <a:p>
            <a:pPr indent="-361950" lvl="0" marL="457200" rtl="0" algn="l">
              <a:lnSpc>
                <a:spcPct val="115833"/>
              </a:lnSpc>
              <a:spcBef>
                <a:spcPts val="1200"/>
              </a:spcBef>
              <a:spcAft>
                <a:spcPts val="0"/>
              </a:spcAft>
              <a:buClr>
                <a:srgbClr val="000000"/>
              </a:buClr>
              <a:buSzPts val="2100"/>
              <a:buFont typeface="Open Sans"/>
              <a:buChar char="•"/>
            </a:pPr>
            <a:r>
              <a:rPr lang="en-US" sz="2100">
                <a:solidFill>
                  <a:srgbClr val="000000"/>
                </a:solidFill>
                <a:latin typeface="Open Sans"/>
                <a:ea typeface="Open Sans"/>
                <a:cs typeface="Open Sans"/>
                <a:sym typeface="Open Sans"/>
              </a:rPr>
              <a:t>This approach is characterized by the </a:t>
            </a:r>
            <a:r>
              <a:rPr b="1" lang="en-US" sz="2100">
                <a:solidFill>
                  <a:srgbClr val="000000"/>
                </a:solidFill>
                <a:latin typeface="Open Sans"/>
                <a:ea typeface="Open Sans"/>
                <a:cs typeface="Open Sans"/>
                <a:sym typeface="Open Sans"/>
              </a:rPr>
              <a:t>expression of respect and warm trust</a:t>
            </a:r>
            <a:r>
              <a:rPr lang="en-US" sz="2100">
                <a:solidFill>
                  <a:srgbClr val="000000"/>
                </a:solidFill>
                <a:latin typeface="Open Sans"/>
                <a:ea typeface="Open Sans"/>
                <a:cs typeface="Open Sans"/>
                <a:sym typeface="Open Sans"/>
              </a:rPr>
              <a:t> towards the interlocutor so that they break their defenses and express themselves freely. </a:t>
            </a:r>
            <a:endParaRPr sz="2100">
              <a:solidFill>
                <a:srgbClr val="000000"/>
              </a:solidFill>
              <a:latin typeface="Open Sans"/>
              <a:ea typeface="Open Sans"/>
              <a:cs typeface="Open Sans"/>
              <a:sym typeface="Open Sans"/>
            </a:endParaRPr>
          </a:p>
          <a:p>
            <a:pPr indent="0" lvl="0" marL="0" rtl="0" algn="l">
              <a:lnSpc>
                <a:spcPct val="115833"/>
              </a:lnSpc>
              <a:spcBef>
                <a:spcPts val="1200"/>
              </a:spcBef>
              <a:spcAft>
                <a:spcPts val="1000"/>
              </a:spcAft>
              <a:buNone/>
            </a:pPr>
            <a:r>
              <a:t/>
            </a:r>
            <a:endParaRPr b="1" sz="1800">
              <a:solidFill>
                <a:srgbClr val="000000"/>
              </a:solidFill>
              <a:latin typeface="Open Sans"/>
              <a:ea typeface="Open Sans"/>
              <a:cs typeface="Open Sans"/>
              <a:sym typeface="Open Sans"/>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5" name="Shape 495"/>
        <p:cNvGrpSpPr/>
        <p:nvPr/>
      </p:nvGrpSpPr>
      <p:grpSpPr>
        <a:xfrm>
          <a:off x="0" y="0"/>
          <a:ext cx="0" cy="0"/>
          <a:chOff x="0" y="0"/>
          <a:chExt cx="0" cy="0"/>
        </a:xfrm>
      </p:grpSpPr>
      <p:pic>
        <p:nvPicPr>
          <p:cNvPr id="496" name="Google Shape;496;g31e3dac571a_0_388"/>
          <p:cNvPicPr preferRelativeResize="0"/>
          <p:nvPr/>
        </p:nvPicPr>
        <p:blipFill rotWithShape="1">
          <a:blip r:embed="rId3">
            <a:alphaModFix/>
          </a:blip>
          <a:srcRect b="0" l="0" r="0" t="0"/>
          <a:stretch/>
        </p:blipFill>
        <p:spPr>
          <a:xfrm>
            <a:off x="10867400" y="-1"/>
            <a:ext cx="1306275" cy="1306275"/>
          </a:xfrm>
          <a:prstGeom prst="rect">
            <a:avLst/>
          </a:prstGeom>
          <a:noFill/>
          <a:ln>
            <a:noFill/>
          </a:ln>
        </p:spPr>
      </p:pic>
      <p:sp>
        <p:nvSpPr>
          <p:cNvPr id="497" name="Google Shape;497;g31e3dac571a_0_388"/>
          <p:cNvSpPr txBox="1"/>
          <p:nvPr/>
        </p:nvSpPr>
        <p:spPr>
          <a:xfrm>
            <a:off x="2262413" y="2527383"/>
            <a:ext cx="3638100" cy="5415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800"/>
              </a:spcAft>
              <a:buNone/>
            </a:pPr>
            <a:r>
              <a:rPr lang="en-US" sz="1100">
                <a:solidFill>
                  <a:srgbClr val="000000"/>
                </a:solidFill>
                <a:latin typeface="Open Sans"/>
                <a:ea typeface="Open Sans"/>
                <a:cs typeface="Open Sans"/>
                <a:sym typeface="Open Sans"/>
              </a:rPr>
              <a:t>Accept the other person as they are; an attitude marked by respect and consideration to encourage trust and show a real interest.</a:t>
            </a:r>
            <a:endParaRPr>
              <a:solidFill>
                <a:srgbClr val="000000"/>
              </a:solidFill>
              <a:latin typeface="Helvetica Neue"/>
              <a:ea typeface="Helvetica Neue"/>
              <a:cs typeface="Helvetica Neue"/>
              <a:sym typeface="Helvetica Neue"/>
            </a:endParaRPr>
          </a:p>
        </p:txBody>
      </p:sp>
      <p:sp>
        <p:nvSpPr>
          <p:cNvPr id="498" name="Google Shape;498;g31e3dac571a_0_388"/>
          <p:cNvSpPr txBox="1"/>
          <p:nvPr/>
        </p:nvSpPr>
        <p:spPr>
          <a:xfrm>
            <a:off x="2262399" y="2151300"/>
            <a:ext cx="3638100" cy="2727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en-US" sz="1600">
                <a:solidFill>
                  <a:srgbClr val="000000"/>
                </a:solidFill>
                <a:latin typeface="Helvetica Neue"/>
                <a:ea typeface="Helvetica Neue"/>
                <a:cs typeface="Helvetica Neue"/>
                <a:sym typeface="Helvetica Neue"/>
              </a:rPr>
              <a:t>Acceptance</a:t>
            </a:r>
            <a:endParaRPr b="1" sz="1600">
              <a:solidFill>
                <a:srgbClr val="000000"/>
              </a:solidFill>
              <a:latin typeface="Helvetica Neue"/>
              <a:ea typeface="Helvetica Neue"/>
              <a:cs typeface="Helvetica Neue"/>
              <a:sym typeface="Helvetica Neue"/>
            </a:endParaRPr>
          </a:p>
        </p:txBody>
      </p:sp>
      <p:sp>
        <p:nvSpPr>
          <p:cNvPr id="499" name="Google Shape;499;g31e3dac571a_0_388"/>
          <p:cNvSpPr txBox="1"/>
          <p:nvPr/>
        </p:nvSpPr>
        <p:spPr>
          <a:xfrm>
            <a:off x="2262413" y="3927827"/>
            <a:ext cx="3638100" cy="5415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800"/>
              </a:spcAft>
              <a:buNone/>
            </a:pPr>
            <a:r>
              <a:rPr lang="en-US" sz="1200">
                <a:solidFill>
                  <a:srgbClr val="000000"/>
                </a:solidFill>
                <a:latin typeface="Open Sans"/>
                <a:ea typeface="Open Sans"/>
                <a:cs typeface="Open Sans"/>
                <a:sym typeface="Open Sans"/>
              </a:rPr>
              <a:t>Show more interest in the other person rather than the problem itself; see the problem from the other person's point of view. </a:t>
            </a:r>
            <a:endParaRPr sz="1500">
              <a:solidFill>
                <a:srgbClr val="000000"/>
              </a:solidFill>
              <a:latin typeface="Helvetica Neue"/>
              <a:ea typeface="Helvetica Neue"/>
              <a:cs typeface="Helvetica Neue"/>
              <a:sym typeface="Helvetica Neue"/>
            </a:endParaRPr>
          </a:p>
        </p:txBody>
      </p:sp>
      <p:sp>
        <p:nvSpPr>
          <p:cNvPr id="500" name="Google Shape;500;g31e3dac571a_0_388"/>
          <p:cNvSpPr txBox="1"/>
          <p:nvPr/>
        </p:nvSpPr>
        <p:spPr>
          <a:xfrm>
            <a:off x="2262399" y="3551743"/>
            <a:ext cx="3638100" cy="2727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en-US" sz="1600">
                <a:solidFill>
                  <a:srgbClr val="000000"/>
                </a:solidFill>
                <a:latin typeface="Helvetica Neue"/>
                <a:ea typeface="Helvetica Neue"/>
                <a:cs typeface="Helvetica Neue"/>
                <a:sym typeface="Helvetica Neue"/>
              </a:rPr>
              <a:t>Person-Focused</a:t>
            </a:r>
            <a:endParaRPr b="1" sz="1600">
              <a:solidFill>
                <a:srgbClr val="000000"/>
              </a:solidFill>
              <a:latin typeface="Helvetica Neue"/>
              <a:ea typeface="Helvetica Neue"/>
              <a:cs typeface="Helvetica Neue"/>
              <a:sym typeface="Helvetica Neue"/>
            </a:endParaRPr>
          </a:p>
        </p:txBody>
      </p:sp>
      <p:sp>
        <p:nvSpPr>
          <p:cNvPr id="501" name="Google Shape;501;g31e3dac571a_0_388"/>
          <p:cNvSpPr txBox="1"/>
          <p:nvPr/>
        </p:nvSpPr>
        <p:spPr>
          <a:xfrm>
            <a:off x="7329713" y="2527377"/>
            <a:ext cx="3638100" cy="5415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800"/>
              </a:spcAft>
              <a:buNone/>
            </a:pPr>
            <a:r>
              <a:rPr lang="en-US" sz="1200">
                <a:solidFill>
                  <a:srgbClr val="000000"/>
                </a:solidFill>
                <a:latin typeface="Open Sans"/>
                <a:ea typeface="Open Sans"/>
                <a:cs typeface="Open Sans"/>
                <a:sym typeface="Open Sans"/>
              </a:rPr>
              <a:t>Focus on what the other person is experiencing and not just on what they say. </a:t>
            </a:r>
            <a:endParaRPr sz="1500">
              <a:solidFill>
                <a:srgbClr val="000000"/>
              </a:solidFill>
              <a:latin typeface="Helvetica Neue"/>
              <a:ea typeface="Helvetica Neue"/>
              <a:cs typeface="Helvetica Neue"/>
              <a:sym typeface="Helvetica Neue"/>
            </a:endParaRPr>
          </a:p>
        </p:txBody>
      </p:sp>
      <p:sp>
        <p:nvSpPr>
          <p:cNvPr id="502" name="Google Shape;502;g31e3dac571a_0_388"/>
          <p:cNvSpPr txBox="1"/>
          <p:nvPr/>
        </p:nvSpPr>
        <p:spPr>
          <a:xfrm>
            <a:off x="7329699" y="2151293"/>
            <a:ext cx="3638100" cy="2727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en-US" sz="1600">
                <a:solidFill>
                  <a:srgbClr val="000000"/>
                </a:solidFill>
                <a:latin typeface="Helvetica Neue"/>
                <a:ea typeface="Helvetica Neue"/>
                <a:cs typeface="Helvetica Neue"/>
                <a:sym typeface="Helvetica Neue"/>
              </a:rPr>
              <a:t>Experience-Focused</a:t>
            </a:r>
            <a:endParaRPr b="1" sz="1600">
              <a:solidFill>
                <a:srgbClr val="000000"/>
              </a:solidFill>
              <a:latin typeface="Helvetica Neue"/>
              <a:ea typeface="Helvetica Neue"/>
              <a:cs typeface="Helvetica Neue"/>
              <a:sym typeface="Helvetica Neue"/>
            </a:endParaRPr>
          </a:p>
        </p:txBody>
      </p:sp>
      <p:sp>
        <p:nvSpPr>
          <p:cNvPr id="503" name="Google Shape;503;g31e3dac571a_0_388"/>
          <p:cNvSpPr txBox="1"/>
          <p:nvPr/>
        </p:nvSpPr>
        <p:spPr>
          <a:xfrm>
            <a:off x="7329701" y="3927827"/>
            <a:ext cx="3638100" cy="5415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800"/>
              </a:spcAft>
              <a:buNone/>
            </a:pPr>
            <a:r>
              <a:rPr lang="en-US" sz="1200">
                <a:solidFill>
                  <a:srgbClr val="000000"/>
                </a:solidFill>
                <a:latin typeface="Open Sans"/>
                <a:ea typeface="Open Sans"/>
                <a:cs typeface="Open Sans"/>
                <a:sym typeface="Open Sans"/>
              </a:rPr>
              <a:t>Give the other person the assurance that you respect their way of living or seeing things without encroaching on their domain.</a:t>
            </a:r>
            <a:endParaRPr sz="1500">
              <a:solidFill>
                <a:srgbClr val="000000"/>
              </a:solidFill>
              <a:latin typeface="Helvetica Neue"/>
              <a:ea typeface="Helvetica Neue"/>
              <a:cs typeface="Helvetica Neue"/>
              <a:sym typeface="Helvetica Neue"/>
            </a:endParaRPr>
          </a:p>
        </p:txBody>
      </p:sp>
      <p:sp>
        <p:nvSpPr>
          <p:cNvPr id="504" name="Google Shape;504;g31e3dac571a_0_388"/>
          <p:cNvSpPr txBox="1"/>
          <p:nvPr/>
        </p:nvSpPr>
        <p:spPr>
          <a:xfrm>
            <a:off x="7329686" y="3551743"/>
            <a:ext cx="3638100" cy="2727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en-US" sz="1600">
                <a:solidFill>
                  <a:srgbClr val="000000"/>
                </a:solidFill>
                <a:latin typeface="Helvetica Neue"/>
                <a:ea typeface="Helvetica Neue"/>
                <a:cs typeface="Helvetica Neue"/>
                <a:sym typeface="Helvetica Neue"/>
              </a:rPr>
              <a:t>A Foundation of Respect</a:t>
            </a:r>
            <a:endParaRPr b="1" sz="1600">
              <a:solidFill>
                <a:srgbClr val="000000"/>
              </a:solidFill>
              <a:latin typeface="Helvetica Neue"/>
              <a:ea typeface="Helvetica Neue"/>
              <a:cs typeface="Helvetica Neue"/>
              <a:sym typeface="Helvetica Neue"/>
            </a:endParaRPr>
          </a:p>
        </p:txBody>
      </p:sp>
      <p:sp>
        <p:nvSpPr>
          <p:cNvPr id="505" name="Google Shape;505;g31e3dac571a_0_388"/>
          <p:cNvSpPr txBox="1"/>
          <p:nvPr/>
        </p:nvSpPr>
        <p:spPr>
          <a:xfrm>
            <a:off x="2262426" y="5402677"/>
            <a:ext cx="3638100" cy="5415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1200"/>
              </a:spcBef>
              <a:spcAft>
                <a:spcPts val="0"/>
              </a:spcAft>
              <a:buNone/>
            </a:pPr>
            <a:r>
              <a:rPr lang="en-US" sz="1000">
                <a:solidFill>
                  <a:srgbClr val="000000"/>
                </a:solidFill>
                <a:latin typeface="Open Sans"/>
                <a:ea typeface="Open Sans"/>
                <a:cs typeface="Open Sans"/>
                <a:sym typeface="Open Sans"/>
              </a:rPr>
              <a:t>Echoing what the other person feels: "so, you feel deeply that...".  The art here is to highlight the feelings that accompany the other's words.</a:t>
            </a:r>
            <a:endParaRPr sz="10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300">
              <a:solidFill>
                <a:srgbClr val="000000"/>
              </a:solidFill>
              <a:latin typeface="Helvetica Neue"/>
              <a:ea typeface="Helvetica Neue"/>
              <a:cs typeface="Helvetica Neue"/>
              <a:sym typeface="Helvetica Neue"/>
            </a:endParaRPr>
          </a:p>
        </p:txBody>
      </p:sp>
      <p:sp>
        <p:nvSpPr>
          <p:cNvPr id="506" name="Google Shape;506;g31e3dac571a_0_388"/>
          <p:cNvSpPr txBox="1"/>
          <p:nvPr/>
        </p:nvSpPr>
        <p:spPr>
          <a:xfrm>
            <a:off x="2262411" y="5026593"/>
            <a:ext cx="3638100" cy="272700"/>
          </a:xfrm>
          <a:prstGeom prst="rect">
            <a:avLst/>
          </a:prstGeom>
          <a:noFill/>
          <a:ln>
            <a:noFill/>
          </a:ln>
        </p:spPr>
        <p:txBody>
          <a:bodyPr anchorCtr="0" anchor="t" bIns="0" lIns="0" spcFirstLastPara="1" rIns="0" wrap="square" tIns="0">
            <a:noAutofit/>
          </a:bodyPr>
          <a:lstStyle/>
          <a:p>
            <a:pPr indent="0" lvl="0" marL="0" rtl="0" algn="l">
              <a:lnSpc>
                <a:spcPct val="150000"/>
              </a:lnSpc>
              <a:spcBef>
                <a:spcPts val="0"/>
              </a:spcBef>
              <a:spcAft>
                <a:spcPts val="0"/>
              </a:spcAft>
              <a:buNone/>
            </a:pPr>
            <a:r>
              <a:rPr b="1" lang="en-US" sz="1600">
                <a:solidFill>
                  <a:srgbClr val="000000"/>
                </a:solidFill>
                <a:latin typeface="Helvetica Neue"/>
                <a:ea typeface="Helvetica Neue"/>
                <a:cs typeface="Helvetica Neue"/>
                <a:sym typeface="Helvetica Neue"/>
              </a:rPr>
              <a:t>Mirroring</a:t>
            </a:r>
            <a:endParaRPr b="1" sz="1600">
              <a:solidFill>
                <a:srgbClr val="000000"/>
              </a:solidFill>
              <a:latin typeface="Helvetica Neue"/>
              <a:ea typeface="Helvetica Neue"/>
              <a:cs typeface="Helvetica Neue"/>
              <a:sym typeface="Helvetica Neue"/>
            </a:endParaRPr>
          </a:p>
        </p:txBody>
      </p:sp>
      <p:sp>
        <p:nvSpPr>
          <p:cNvPr id="507" name="Google Shape;507;g31e3dac571a_0_388"/>
          <p:cNvSpPr/>
          <p:nvPr/>
        </p:nvSpPr>
        <p:spPr>
          <a:xfrm>
            <a:off x="1158425" y="215130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1</a:t>
            </a:r>
            <a:endParaRPr b="1" sz="5000">
              <a:solidFill>
                <a:schemeClr val="dk1"/>
              </a:solidFill>
              <a:latin typeface="Helvetica Neue"/>
              <a:ea typeface="Helvetica Neue"/>
              <a:cs typeface="Helvetica Neue"/>
              <a:sym typeface="Helvetica Neue"/>
            </a:endParaRPr>
          </a:p>
        </p:txBody>
      </p:sp>
      <p:sp>
        <p:nvSpPr>
          <p:cNvPr id="508" name="Google Shape;508;g31e3dac571a_0_388"/>
          <p:cNvSpPr/>
          <p:nvPr/>
        </p:nvSpPr>
        <p:spPr>
          <a:xfrm>
            <a:off x="1158425" y="502660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5</a:t>
            </a:r>
            <a:endParaRPr b="1" sz="5000">
              <a:solidFill>
                <a:schemeClr val="dk1"/>
              </a:solidFill>
              <a:latin typeface="Helvetica Neue"/>
              <a:ea typeface="Helvetica Neue"/>
              <a:cs typeface="Helvetica Neue"/>
              <a:sym typeface="Helvetica Neue"/>
            </a:endParaRPr>
          </a:p>
        </p:txBody>
      </p:sp>
      <p:sp>
        <p:nvSpPr>
          <p:cNvPr id="509" name="Google Shape;509;g31e3dac571a_0_388"/>
          <p:cNvSpPr/>
          <p:nvPr/>
        </p:nvSpPr>
        <p:spPr>
          <a:xfrm>
            <a:off x="1158425" y="355175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3</a:t>
            </a:r>
            <a:endParaRPr b="1" sz="5000">
              <a:solidFill>
                <a:schemeClr val="dk1"/>
              </a:solidFill>
              <a:latin typeface="Helvetica Neue"/>
              <a:ea typeface="Helvetica Neue"/>
              <a:cs typeface="Helvetica Neue"/>
              <a:sym typeface="Helvetica Neue"/>
            </a:endParaRPr>
          </a:p>
        </p:txBody>
      </p:sp>
      <p:sp>
        <p:nvSpPr>
          <p:cNvPr id="510" name="Google Shape;510;g31e3dac571a_0_388"/>
          <p:cNvSpPr/>
          <p:nvPr/>
        </p:nvSpPr>
        <p:spPr>
          <a:xfrm>
            <a:off x="6182675" y="355175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4</a:t>
            </a:r>
            <a:endParaRPr b="1" sz="5000">
              <a:solidFill>
                <a:schemeClr val="dk1"/>
              </a:solidFill>
              <a:latin typeface="Helvetica Neue"/>
              <a:ea typeface="Helvetica Neue"/>
              <a:cs typeface="Helvetica Neue"/>
              <a:sym typeface="Helvetica Neue"/>
            </a:endParaRPr>
          </a:p>
        </p:txBody>
      </p:sp>
      <p:sp>
        <p:nvSpPr>
          <p:cNvPr id="511" name="Google Shape;511;g31e3dac571a_0_388"/>
          <p:cNvSpPr/>
          <p:nvPr/>
        </p:nvSpPr>
        <p:spPr>
          <a:xfrm>
            <a:off x="6251750" y="215130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2</a:t>
            </a:r>
            <a:endParaRPr b="1" sz="5000">
              <a:solidFill>
                <a:schemeClr val="dk1"/>
              </a:solidFill>
              <a:latin typeface="Helvetica Neue"/>
              <a:ea typeface="Helvetica Neue"/>
              <a:cs typeface="Helvetica Neue"/>
              <a:sym typeface="Helvetica Neue"/>
            </a:endParaRPr>
          </a:p>
        </p:txBody>
      </p:sp>
      <p:sp>
        <p:nvSpPr>
          <p:cNvPr id="512" name="Google Shape;512;g31e3dac571a_0_388"/>
          <p:cNvSpPr txBox="1"/>
          <p:nvPr/>
        </p:nvSpPr>
        <p:spPr>
          <a:xfrm>
            <a:off x="613650" y="457200"/>
            <a:ext cx="10599600" cy="4563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b="1" lang="en-US" sz="4000">
                <a:solidFill>
                  <a:srgbClr val="000000"/>
                </a:solidFill>
                <a:latin typeface="Helvetica Neue"/>
                <a:ea typeface="Helvetica Neue"/>
                <a:cs typeface="Helvetica Neue"/>
                <a:sym typeface="Helvetica Neue"/>
              </a:rPr>
              <a:t>The Five Imperatives of Active Listening</a:t>
            </a:r>
            <a:endParaRPr b="1" sz="4000">
              <a:solidFill>
                <a:srgbClr val="000000"/>
              </a:solidFill>
              <a:latin typeface="Helvetica Neue"/>
              <a:ea typeface="Helvetica Neue"/>
              <a:cs typeface="Helvetica Neue"/>
              <a:sym typeface="Helvetica Neue"/>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7" name="Shape 517"/>
        <p:cNvGrpSpPr/>
        <p:nvPr/>
      </p:nvGrpSpPr>
      <p:grpSpPr>
        <a:xfrm>
          <a:off x="0" y="0"/>
          <a:ext cx="0" cy="0"/>
          <a:chOff x="0" y="0"/>
          <a:chExt cx="0" cy="0"/>
        </a:xfrm>
      </p:grpSpPr>
      <p:pic>
        <p:nvPicPr>
          <p:cNvPr id="518" name="Google Shape;518;g31e3dac571a_0_409"/>
          <p:cNvPicPr preferRelativeResize="0"/>
          <p:nvPr/>
        </p:nvPicPr>
        <p:blipFill rotWithShape="1">
          <a:blip r:embed="rId3">
            <a:alphaModFix/>
          </a:blip>
          <a:srcRect b="0" l="0" r="0" t="0"/>
          <a:stretch/>
        </p:blipFill>
        <p:spPr>
          <a:xfrm>
            <a:off x="10624625" y="-1"/>
            <a:ext cx="1549050" cy="1549050"/>
          </a:xfrm>
          <a:prstGeom prst="rect">
            <a:avLst/>
          </a:prstGeom>
          <a:noFill/>
          <a:ln>
            <a:noFill/>
          </a:ln>
        </p:spPr>
      </p:pic>
      <p:sp>
        <p:nvSpPr>
          <p:cNvPr id="519" name="Google Shape;519;g31e3dac571a_0_409"/>
          <p:cNvSpPr txBox="1"/>
          <p:nvPr/>
        </p:nvSpPr>
        <p:spPr>
          <a:xfrm>
            <a:off x="838200" y="342900"/>
            <a:ext cx="10515600" cy="13257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None/>
            </a:pPr>
            <a:r>
              <a:rPr b="1" lang="en-US" sz="4000">
                <a:solidFill>
                  <a:schemeClr val="dk1"/>
                </a:solidFill>
                <a:latin typeface="Helvetica Neue"/>
                <a:ea typeface="Helvetica Neue"/>
                <a:cs typeface="Helvetica Neue"/>
                <a:sym typeface="Helvetica Neue"/>
              </a:rPr>
              <a:t>Two Fundamental Attitudes of Active Listening</a:t>
            </a:r>
            <a:endParaRPr b="1" sz="4000">
              <a:solidFill>
                <a:schemeClr val="dk1"/>
              </a:solidFill>
              <a:latin typeface="Helvetica Neue"/>
              <a:ea typeface="Helvetica Neue"/>
              <a:cs typeface="Helvetica Neue"/>
              <a:sym typeface="Helvetica Neue"/>
            </a:endParaRPr>
          </a:p>
        </p:txBody>
      </p:sp>
      <p:sp>
        <p:nvSpPr>
          <p:cNvPr id="520" name="Google Shape;520;g31e3dac571a_0_409"/>
          <p:cNvSpPr txBox="1"/>
          <p:nvPr/>
        </p:nvSpPr>
        <p:spPr>
          <a:xfrm>
            <a:off x="645625" y="2121275"/>
            <a:ext cx="5142300" cy="4055700"/>
          </a:xfrm>
          <a:prstGeom prst="rect">
            <a:avLst/>
          </a:prstGeom>
          <a:noFill/>
          <a:ln>
            <a:noFill/>
          </a:ln>
        </p:spPr>
        <p:txBody>
          <a:bodyPr anchorCtr="0" anchor="t" bIns="45700" lIns="91425" spcFirstLastPara="1" rIns="91425" wrap="square" tIns="45700">
            <a:normAutofit/>
          </a:bodyPr>
          <a:lstStyle/>
          <a:p>
            <a:pPr indent="0" lvl="0" marL="0" rtl="0" algn="ctr">
              <a:lnSpc>
                <a:spcPct val="115833"/>
              </a:lnSpc>
              <a:spcBef>
                <a:spcPts val="1200"/>
              </a:spcBef>
              <a:spcAft>
                <a:spcPts val="0"/>
              </a:spcAft>
              <a:buNone/>
            </a:pPr>
            <a:r>
              <a:rPr b="1" lang="en-US" sz="2700" u="sng">
                <a:solidFill>
                  <a:schemeClr val="dk1"/>
                </a:solidFill>
                <a:latin typeface="Open Sans"/>
                <a:ea typeface="Open Sans"/>
                <a:cs typeface="Open Sans"/>
                <a:sym typeface="Open Sans"/>
              </a:rPr>
              <a:t>Non-directiveness</a:t>
            </a:r>
            <a:endParaRPr b="1" sz="2700" u="sng">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1800">
                <a:solidFill>
                  <a:schemeClr val="dk1"/>
                </a:solidFill>
                <a:latin typeface="Open Sans"/>
                <a:ea typeface="Open Sans"/>
                <a:cs typeface="Open Sans"/>
                <a:sym typeface="Open Sans"/>
              </a:rPr>
              <a:t>Focus on the "other" without pressuring or influencing the other's attitude. </a:t>
            </a:r>
            <a:endParaRPr sz="18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1800">
                <a:solidFill>
                  <a:schemeClr val="dk1"/>
                </a:solidFill>
                <a:latin typeface="Open Sans"/>
                <a:ea typeface="Open Sans"/>
                <a:cs typeface="Open Sans"/>
                <a:sym typeface="Open Sans"/>
              </a:rPr>
              <a:t>While listening, put aside thoughts of who is right/wrong, what someone should do, or what you would do if you were in that situation. </a:t>
            </a:r>
            <a:endParaRPr sz="1800">
              <a:solidFill>
                <a:schemeClr val="dk1"/>
              </a:solidFill>
              <a:latin typeface="Open Sans"/>
              <a:ea typeface="Open Sans"/>
              <a:cs typeface="Open Sans"/>
              <a:sym typeface="Open Sans"/>
            </a:endParaRPr>
          </a:p>
          <a:p>
            <a:pPr indent="0" lvl="0" marL="0" rtl="0" algn="ctr">
              <a:lnSpc>
                <a:spcPct val="115833"/>
              </a:lnSpc>
              <a:spcBef>
                <a:spcPts val="1200"/>
              </a:spcBef>
              <a:spcAft>
                <a:spcPts val="800"/>
              </a:spcAft>
              <a:buNone/>
            </a:pPr>
            <a:r>
              <a:rPr lang="en-US" sz="1800">
                <a:solidFill>
                  <a:schemeClr val="dk1"/>
                </a:solidFill>
                <a:latin typeface="Open Sans"/>
                <a:ea typeface="Open Sans"/>
                <a:cs typeface="Open Sans"/>
                <a:sym typeface="Open Sans"/>
              </a:rPr>
              <a:t>Be aware of biases and check whether these affect your listening. </a:t>
            </a:r>
            <a:endParaRPr sz="2200">
              <a:solidFill>
                <a:schemeClr val="dk1"/>
              </a:solidFill>
              <a:latin typeface="Helvetica Neue"/>
              <a:ea typeface="Helvetica Neue"/>
              <a:cs typeface="Helvetica Neue"/>
              <a:sym typeface="Helvetica Neue"/>
            </a:endParaRPr>
          </a:p>
        </p:txBody>
      </p:sp>
      <p:sp>
        <p:nvSpPr>
          <p:cNvPr id="521" name="Google Shape;521;g31e3dac571a_0_409"/>
          <p:cNvSpPr txBox="1"/>
          <p:nvPr/>
        </p:nvSpPr>
        <p:spPr>
          <a:xfrm>
            <a:off x="6598350" y="2121275"/>
            <a:ext cx="4758900" cy="4055700"/>
          </a:xfrm>
          <a:prstGeom prst="rect">
            <a:avLst/>
          </a:prstGeom>
          <a:noFill/>
          <a:ln>
            <a:noFill/>
          </a:ln>
        </p:spPr>
        <p:txBody>
          <a:bodyPr anchorCtr="0" anchor="t" bIns="45700" lIns="91425" spcFirstLastPara="1" rIns="91425" wrap="square" tIns="45700">
            <a:normAutofit/>
          </a:bodyPr>
          <a:lstStyle/>
          <a:p>
            <a:pPr indent="0" lvl="0" marL="0" rtl="0" algn="ctr">
              <a:lnSpc>
                <a:spcPct val="115833"/>
              </a:lnSpc>
              <a:spcBef>
                <a:spcPts val="1200"/>
              </a:spcBef>
              <a:spcAft>
                <a:spcPts val="0"/>
              </a:spcAft>
              <a:buNone/>
            </a:pPr>
            <a:r>
              <a:rPr b="1" lang="en-US" sz="2700" u="sng">
                <a:solidFill>
                  <a:schemeClr val="dk1"/>
                </a:solidFill>
                <a:latin typeface="Open Sans"/>
                <a:ea typeface="Open Sans"/>
                <a:cs typeface="Open Sans"/>
                <a:sym typeface="Open Sans"/>
              </a:rPr>
              <a:t>Empathy</a:t>
            </a:r>
            <a:endParaRPr b="1" sz="2700" u="sng">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1800">
                <a:solidFill>
                  <a:schemeClr val="dk1"/>
                </a:solidFill>
                <a:latin typeface="Open Sans"/>
                <a:ea typeface="Open Sans"/>
                <a:cs typeface="Open Sans"/>
                <a:sym typeface="Open Sans"/>
              </a:rPr>
              <a:t>Empathy is wanting to experience the other person's inner world as if it were our own. </a:t>
            </a:r>
            <a:endParaRPr sz="18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1800">
                <a:solidFill>
                  <a:schemeClr val="dk1"/>
                </a:solidFill>
                <a:latin typeface="Open Sans"/>
                <a:ea typeface="Open Sans"/>
                <a:cs typeface="Open Sans"/>
                <a:sym typeface="Open Sans"/>
              </a:rPr>
              <a:t>Consider the speaker as a person and not as a party to a conflict. </a:t>
            </a:r>
            <a:endParaRPr sz="1800">
              <a:solidFill>
                <a:schemeClr val="dk1"/>
              </a:solidFill>
              <a:latin typeface="Open Sans"/>
              <a:ea typeface="Open Sans"/>
              <a:cs typeface="Open Sans"/>
              <a:sym typeface="Open Sans"/>
            </a:endParaRPr>
          </a:p>
          <a:p>
            <a:pPr indent="0" lvl="0" marL="0" rtl="0" algn="ctr">
              <a:lnSpc>
                <a:spcPct val="115833"/>
              </a:lnSpc>
              <a:spcBef>
                <a:spcPts val="1200"/>
              </a:spcBef>
              <a:spcAft>
                <a:spcPts val="0"/>
              </a:spcAft>
              <a:buNone/>
            </a:pPr>
            <a:r>
              <a:rPr lang="en-US" sz="1800">
                <a:solidFill>
                  <a:schemeClr val="dk1"/>
                </a:solidFill>
                <a:latin typeface="Open Sans"/>
                <a:ea typeface="Open Sans"/>
                <a:cs typeface="Open Sans"/>
                <a:sym typeface="Open Sans"/>
              </a:rPr>
              <a:t>Acknowledge how the person feels about being a party to the conflict. </a:t>
            </a:r>
            <a:endParaRPr sz="1800">
              <a:solidFill>
                <a:schemeClr val="dk1"/>
              </a:solidFill>
              <a:latin typeface="Open Sans"/>
              <a:ea typeface="Open Sans"/>
              <a:cs typeface="Open Sans"/>
              <a:sym typeface="Open Sans"/>
            </a:endParaRPr>
          </a:p>
          <a:p>
            <a:pPr indent="0" lvl="0" marL="0" rtl="0" algn="ctr">
              <a:lnSpc>
                <a:spcPct val="115833"/>
              </a:lnSpc>
              <a:spcBef>
                <a:spcPts val="1200"/>
              </a:spcBef>
              <a:spcAft>
                <a:spcPts val="800"/>
              </a:spcAft>
              <a:buNone/>
            </a:pPr>
            <a:r>
              <a:t/>
            </a:r>
            <a:endParaRPr sz="1800">
              <a:solidFill>
                <a:schemeClr val="dk1"/>
              </a:solidFill>
              <a:latin typeface="Helvetica Neue"/>
              <a:ea typeface="Helvetica Neue"/>
              <a:cs typeface="Helvetica Neue"/>
              <a:sym typeface="Helvetica Neue"/>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3" name="Shape 123"/>
        <p:cNvGrpSpPr/>
        <p:nvPr/>
      </p:nvGrpSpPr>
      <p:grpSpPr>
        <a:xfrm>
          <a:off x="0" y="0"/>
          <a:ext cx="0" cy="0"/>
          <a:chOff x="0" y="0"/>
          <a:chExt cx="0" cy="0"/>
        </a:xfrm>
      </p:grpSpPr>
      <p:pic>
        <p:nvPicPr>
          <p:cNvPr id="124" name="Google Shape;124;g31e3dac571a_0_4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25" name="Google Shape;125;g31e3dac571a_0_40"/>
          <p:cNvSpPr txBox="1"/>
          <p:nvPr/>
        </p:nvSpPr>
        <p:spPr>
          <a:xfrm>
            <a:off x="925899" y="602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Defining Conflict</a:t>
            </a:r>
            <a:endParaRPr b="1" i="0" sz="4400" u="none" cap="none" strike="noStrike">
              <a:solidFill>
                <a:srgbClr val="000000"/>
              </a:solidFill>
              <a:latin typeface="Open Sans"/>
              <a:ea typeface="Open Sans"/>
              <a:cs typeface="Open Sans"/>
              <a:sym typeface="Open Sans"/>
            </a:endParaRPr>
          </a:p>
        </p:txBody>
      </p:sp>
      <p:sp>
        <p:nvSpPr>
          <p:cNvPr id="126" name="Google Shape;126;g31e3dac571a_0_40"/>
          <p:cNvSpPr txBox="1"/>
          <p:nvPr/>
        </p:nvSpPr>
        <p:spPr>
          <a:xfrm>
            <a:off x="1192825" y="2016375"/>
            <a:ext cx="9669000" cy="43473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1200"/>
              </a:spcBef>
              <a:spcAft>
                <a:spcPts val="0"/>
              </a:spcAft>
              <a:buClr>
                <a:srgbClr val="000000"/>
              </a:buClr>
              <a:buSzPts val="2400"/>
              <a:buFont typeface="Open Sans"/>
              <a:buChar char="•"/>
            </a:pPr>
            <a:r>
              <a:rPr lang="en-US" sz="2400">
                <a:solidFill>
                  <a:srgbClr val="000000"/>
                </a:solidFill>
                <a:latin typeface="Open Sans"/>
                <a:ea typeface="Open Sans"/>
                <a:cs typeface="Open Sans"/>
                <a:sym typeface="Open Sans"/>
              </a:rPr>
              <a:t>Conflict is </a:t>
            </a:r>
            <a:r>
              <a:rPr b="1" lang="en-US" sz="2400">
                <a:solidFill>
                  <a:srgbClr val="000000"/>
                </a:solidFill>
                <a:latin typeface="Open Sans"/>
                <a:ea typeface="Open Sans"/>
                <a:cs typeface="Open Sans"/>
                <a:sym typeface="Open Sans"/>
              </a:rPr>
              <a:t>natural </a:t>
            </a:r>
            <a:r>
              <a:rPr lang="en-US" sz="2400">
                <a:solidFill>
                  <a:srgbClr val="000000"/>
                </a:solidFill>
                <a:latin typeface="Open Sans"/>
                <a:ea typeface="Open Sans"/>
                <a:cs typeface="Open Sans"/>
                <a:sym typeface="Open Sans"/>
              </a:rPr>
              <a:t>and </a:t>
            </a:r>
            <a:r>
              <a:rPr b="1" lang="en-US" sz="2400">
                <a:solidFill>
                  <a:srgbClr val="000000"/>
                </a:solidFill>
                <a:latin typeface="Open Sans"/>
                <a:ea typeface="Open Sans"/>
                <a:cs typeface="Open Sans"/>
                <a:sym typeface="Open Sans"/>
              </a:rPr>
              <a:t>inevitable.</a:t>
            </a:r>
            <a:endParaRPr b="1" sz="2400">
              <a:solidFill>
                <a:srgbClr val="000000"/>
              </a:solidFill>
              <a:latin typeface="Open Sans"/>
              <a:ea typeface="Open Sans"/>
              <a:cs typeface="Open Sans"/>
              <a:sym typeface="Open Sans"/>
            </a:endParaRPr>
          </a:p>
          <a:p>
            <a:pPr indent="-381000" lvl="0" marL="457200" rtl="0" algn="just">
              <a:lnSpc>
                <a:spcPct val="115000"/>
              </a:lnSpc>
              <a:spcBef>
                <a:spcPts val="1200"/>
              </a:spcBef>
              <a:spcAft>
                <a:spcPts val="0"/>
              </a:spcAft>
              <a:buClr>
                <a:srgbClr val="000000"/>
              </a:buClr>
              <a:buSzPts val="2400"/>
              <a:buFont typeface="Open Sans"/>
              <a:buChar char="•"/>
            </a:pPr>
            <a:r>
              <a:rPr lang="en-US" sz="2400">
                <a:solidFill>
                  <a:srgbClr val="000000"/>
                </a:solidFill>
                <a:latin typeface="Open Sans"/>
                <a:ea typeface="Open Sans"/>
                <a:cs typeface="Open Sans"/>
                <a:sym typeface="Open Sans"/>
              </a:rPr>
              <a:t>Conflict can occur at an </a:t>
            </a:r>
            <a:r>
              <a:rPr b="1" lang="en-US" sz="2400">
                <a:solidFill>
                  <a:srgbClr val="000000"/>
                </a:solidFill>
                <a:latin typeface="Open Sans"/>
                <a:ea typeface="Open Sans"/>
                <a:cs typeface="Open Sans"/>
                <a:sym typeface="Open Sans"/>
              </a:rPr>
              <a:t>interpersonal level</a:t>
            </a:r>
            <a:r>
              <a:rPr lang="en-US" sz="2400">
                <a:solidFill>
                  <a:srgbClr val="000000"/>
                </a:solidFill>
                <a:latin typeface="Open Sans"/>
                <a:ea typeface="Open Sans"/>
                <a:cs typeface="Open Sans"/>
                <a:sym typeface="Open Sans"/>
              </a:rPr>
              <a:t> or at an </a:t>
            </a:r>
            <a:r>
              <a:rPr b="1" lang="en-US" sz="2400">
                <a:solidFill>
                  <a:srgbClr val="000000"/>
                </a:solidFill>
                <a:latin typeface="Open Sans"/>
                <a:ea typeface="Open Sans"/>
                <a:cs typeface="Open Sans"/>
                <a:sym typeface="Open Sans"/>
              </a:rPr>
              <a:t>intergroup level. </a:t>
            </a:r>
            <a:endParaRPr sz="2400">
              <a:solidFill>
                <a:srgbClr val="000000"/>
              </a:solidFill>
              <a:latin typeface="Open Sans"/>
              <a:ea typeface="Open Sans"/>
              <a:cs typeface="Open Sans"/>
              <a:sym typeface="Open Sans"/>
            </a:endParaRPr>
          </a:p>
          <a:p>
            <a:pPr indent="-381000" lvl="0" marL="457200" rtl="0" algn="just">
              <a:lnSpc>
                <a:spcPct val="115000"/>
              </a:lnSpc>
              <a:spcBef>
                <a:spcPts val="1200"/>
              </a:spcBef>
              <a:spcAft>
                <a:spcPts val="0"/>
              </a:spcAft>
              <a:buClr>
                <a:srgbClr val="000000"/>
              </a:buClr>
              <a:buSzPts val="2400"/>
              <a:buFont typeface="Open Sans"/>
              <a:buChar char="•"/>
            </a:pPr>
            <a:r>
              <a:rPr lang="en-US" sz="2400">
                <a:solidFill>
                  <a:srgbClr val="000000"/>
                </a:solidFill>
                <a:latin typeface="Open Sans"/>
                <a:ea typeface="Open Sans"/>
                <a:cs typeface="Open Sans"/>
                <a:sym typeface="Open Sans"/>
              </a:rPr>
              <a:t>Conflicts can also be distinguished at different</a:t>
            </a:r>
            <a:r>
              <a:rPr b="1" lang="en-US" sz="2400">
                <a:solidFill>
                  <a:srgbClr val="000000"/>
                </a:solidFill>
                <a:latin typeface="Open Sans"/>
                <a:ea typeface="Open Sans"/>
                <a:cs typeface="Open Sans"/>
                <a:sym typeface="Open Sans"/>
              </a:rPr>
              <a:t> geographic scopes:</a:t>
            </a:r>
            <a:r>
              <a:rPr lang="en-US" sz="2400">
                <a:solidFill>
                  <a:srgbClr val="000000"/>
                </a:solidFill>
                <a:latin typeface="Open Sans"/>
                <a:ea typeface="Open Sans"/>
                <a:cs typeface="Open Sans"/>
                <a:sym typeface="Open Sans"/>
              </a:rPr>
              <a:t> national, regional, international, and global.</a:t>
            </a:r>
            <a:endParaRPr sz="2400">
              <a:solidFill>
                <a:srgbClr val="000000"/>
              </a:solidFill>
              <a:latin typeface="Open Sans"/>
              <a:ea typeface="Open Sans"/>
              <a:cs typeface="Open Sans"/>
              <a:sym typeface="Open Sans"/>
            </a:endParaRPr>
          </a:p>
          <a:p>
            <a:pPr indent="-381000" lvl="0" marL="457200" rtl="0" algn="just">
              <a:lnSpc>
                <a:spcPct val="115000"/>
              </a:lnSpc>
              <a:spcBef>
                <a:spcPts val="1200"/>
              </a:spcBef>
              <a:spcAft>
                <a:spcPts val="800"/>
              </a:spcAft>
              <a:buClr>
                <a:srgbClr val="000000"/>
              </a:buClr>
              <a:buSzPts val="2400"/>
              <a:buFont typeface="Open Sans"/>
              <a:buChar char="•"/>
            </a:pPr>
            <a:r>
              <a:rPr lang="en-US" sz="2400">
                <a:solidFill>
                  <a:srgbClr val="000000"/>
                </a:solidFill>
                <a:latin typeface="Open Sans"/>
                <a:ea typeface="Open Sans"/>
                <a:cs typeface="Open Sans"/>
                <a:sym typeface="Open Sans"/>
              </a:rPr>
              <a:t>Conflict may or may not be </a:t>
            </a:r>
            <a:r>
              <a:rPr b="1" lang="en-US" sz="2400">
                <a:solidFill>
                  <a:srgbClr val="000000"/>
                </a:solidFill>
                <a:latin typeface="Open Sans"/>
                <a:ea typeface="Open Sans"/>
                <a:cs typeface="Open Sans"/>
                <a:sym typeface="Open Sans"/>
              </a:rPr>
              <a:t>violent.</a:t>
            </a:r>
            <a:endParaRPr b="1" sz="2400">
              <a:solidFill>
                <a:srgbClr val="000000"/>
              </a:solidFill>
              <a:latin typeface="Open Sans"/>
              <a:ea typeface="Open Sans"/>
              <a:cs typeface="Open Sans"/>
              <a:sym typeface="Open Sans"/>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6" name="Shape 526"/>
        <p:cNvGrpSpPr/>
        <p:nvPr/>
      </p:nvGrpSpPr>
      <p:grpSpPr>
        <a:xfrm>
          <a:off x="0" y="0"/>
          <a:ext cx="0" cy="0"/>
          <a:chOff x="0" y="0"/>
          <a:chExt cx="0" cy="0"/>
        </a:xfrm>
      </p:grpSpPr>
      <p:pic>
        <p:nvPicPr>
          <p:cNvPr id="527" name="Google Shape;527;g31e3dac571a_0_41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528" name="Google Shape;528;g31e3dac571a_0_417"/>
          <p:cNvSpPr txBox="1"/>
          <p:nvPr/>
        </p:nvSpPr>
        <p:spPr>
          <a:xfrm>
            <a:off x="990975" y="569325"/>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800">
                <a:solidFill>
                  <a:srgbClr val="000000"/>
                </a:solidFill>
                <a:latin typeface="Helvetica Neue"/>
                <a:ea typeface="Helvetica Neue"/>
                <a:cs typeface="Helvetica Neue"/>
                <a:sym typeface="Helvetica Neue"/>
              </a:rPr>
              <a:t>Skills to Practice Active Listening…</a:t>
            </a:r>
            <a:endParaRPr b="1" sz="38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529" name="Google Shape;529;g31e3dac571a_0_417"/>
          <p:cNvSpPr txBox="1"/>
          <p:nvPr/>
        </p:nvSpPr>
        <p:spPr>
          <a:xfrm>
            <a:off x="889350" y="1843825"/>
            <a:ext cx="10323900" cy="4103700"/>
          </a:xfrm>
          <a:prstGeom prst="rect">
            <a:avLst/>
          </a:prstGeom>
          <a:noFill/>
          <a:ln>
            <a:noFill/>
          </a:ln>
        </p:spPr>
        <p:txBody>
          <a:bodyPr anchorCtr="0" anchor="t" bIns="45700" lIns="91425" spcFirstLastPara="1" rIns="91425" wrap="square" tIns="45700">
            <a:normAutofit/>
          </a:bodyPr>
          <a:lstStyle/>
          <a:p>
            <a:pPr indent="-368300" lvl="0" marL="457200" rtl="0" algn="just">
              <a:lnSpc>
                <a:spcPct val="115833"/>
              </a:lnSpc>
              <a:spcBef>
                <a:spcPts val="1200"/>
              </a:spcBef>
              <a:spcAft>
                <a:spcPts val="0"/>
              </a:spcAft>
              <a:buClr>
                <a:schemeClr val="dk1"/>
              </a:buClr>
              <a:buSzPts val="2200"/>
              <a:buFont typeface="Open Sans"/>
              <a:buChar char="•"/>
            </a:pPr>
            <a:r>
              <a:rPr lang="en-US" sz="2200">
                <a:solidFill>
                  <a:srgbClr val="000000"/>
                </a:solidFill>
                <a:latin typeface="Open Sans"/>
                <a:ea typeface="Open Sans"/>
                <a:cs typeface="Open Sans"/>
                <a:sym typeface="Open Sans"/>
              </a:rPr>
              <a:t>Stay silent while the other person is speaking.</a:t>
            </a:r>
            <a:endParaRPr sz="2200">
              <a:solidFill>
                <a:srgbClr val="000000"/>
              </a:solidFill>
              <a:latin typeface="Open Sans"/>
              <a:ea typeface="Open Sans"/>
              <a:cs typeface="Open Sans"/>
              <a:sym typeface="Open Sans"/>
            </a:endParaRPr>
          </a:p>
          <a:p>
            <a:pPr indent="-368300" lvl="0" marL="457200" rtl="0" algn="just">
              <a:lnSpc>
                <a:spcPct val="115833"/>
              </a:lnSpc>
              <a:spcBef>
                <a:spcPts val="1000"/>
              </a:spcBef>
              <a:spcAft>
                <a:spcPts val="0"/>
              </a:spcAft>
              <a:buClr>
                <a:schemeClr val="dk1"/>
              </a:buClr>
              <a:buSzPts val="2200"/>
              <a:buFont typeface="Open Sans"/>
              <a:buChar char="•"/>
            </a:pPr>
            <a:r>
              <a:rPr lang="en-US" sz="2200">
                <a:solidFill>
                  <a:srgbClr val="000000"/>
                </a:solidFill>
                <a:latin typeface="Open Sans"/>
                <a:ea typeface="Open Sans"/>
                <a:cs typeface="Open Sans"/>
                <a:sym typeface="Open Sans"/>
              </a:rPr>
              <a:t>Stay focused on what the other person shares (including their body language) and how they feel.</a:t>
            </a:r>
            <a:endParaRPr sz="2200">
              <a:solidFill>
                <a:srgbClr val="000000"/>
              </a:solidFill>
              <a:latin typeface="Open Sans"/>
              <a:ea typeface="Open Sans"/>
              <a:cs typeface="Open Sans"/>
              <a:sym typeface="Open Sans"/>
            </a:endParaRPr>
          </a:p>
          <a:p>
            <a:pPr indent="-368300" lvl="0" marL="457200" rtl="0" algn="just">
              <a:lnSpc>
                <a:spcPct val="115833"/>
              </a:lnSpc>
              <a:spcBef>
                <a:spcPts val="1000"/>
              </a:spcBef>
              <a:spcAft>
                <a:spcPts val="0"/>
              </a:spcAft>
              <a:buClr>
                <a:schemeClr val="dk1"/>
              </a:buClr>
              <a:buSzPts val="2200"/>
              <a:buFont typeface="Open Sans"/>
              <a:buChar char="•"/>
            </a:pPr>
            <a:r>
              <a:rPr lang="en-US" sz="2200">
                <a:solidFill>
                  <a:srgbClr val="000000"/>
                </a:solidFill>
                <a:latin typeface="Open Sans"/>
                <a:ea typeface="Open Sans"/>
                <a:cs typeface="Open Sans"/>
                <a:sym typeface="Open Sans"/>
              </a:rPr>
              <a:t>Show interest and empathy.</a:t>
            </a:r>
            <a:endParaRPr sz="2200">
              <a:solidFill>
                <a:srgbClr val="000000"/>
              </a:solidFill>
              <a:latin typeface="Open Sans"/>
              <a:ea typeface="Open Sans"/>
              <a:cs typeface="Open Sans"/>
              <a:sym typeface="Open Sans"/>
            </a:endParaRPr>
          </a:p>
          <a:p>
            <a:pPr indent="-368300" lvl="0" marL="457200" rtl="0" algn="just">
              <a:lnSpc>
                <a:spcPct val="115833"/>
              </a:lnSpc>
              <a:spcBef>
                <a:spcPts val="1000"/>
              </a:spcBef>
              <a:spcAft>
                <a:spcPts val="0"/>
              </a:spcAft>
              <a:buClr>
                <a:schemeClr val="dk1"/>
              </a:buClr>
              <a:buSzPts val="2200"/>
              <a:buFont typeface="Open Sans"/>
              <a:buChar char="•"/>
            </a:pPr>
            <a:r>
              <a:rPr lang="en-US" sz="2200">
                <a:solidFill>
                  <a:srgbClr val="000000"/>
                </a:solidFill>
                <a:latin typeface="Open Sans"/>
                <a:ea typeface="Open Sans"/>
                <a:cs typeface="Open Sans"/>
                <a:sym typeface="Open Sans"/>
              </a:rPr>
              <a:t>Synthesize and reformulate.</a:t>
            </a:r>
            <a:endParaRPr sz="2200">
              <a:solidFill>
                <a:srgbClr val="000000"/>
              </a:solidFill>
              <a:latin typeface="Open Sans"/>
              <a:ea typeface="Open Sans"/>
              <a:cs typeface="Open Sans"/>
              <a:sym typeface="Open Sans"/>
            </a:endParaRPr>
          </a:p>
          <a:p>
            <a:pPr indent="-368300" lvl="0" marL="457200" rtl="0" algn="just">
              <a:lnSpc>
                <a:spcPct val="115833"/>
              </a:lnSpc>
              <a:spcBef>
                <a:spcPts val="1200"/>
              </a:spcBef>
              <a:spcAft>
                <a:spcPts val="0"/>
              </a:spcAft>
              <a:buClr>
                <a:schemeClr val="dk1"/>
              </a:buClr>
              <a:buSzPts val="2200"/>
              <a:buFont typeface="Open Sans"/>
              <a:buChar char="•"/>
            </a:pPr>
            <a:r>
              <a:rPr lang="en-US" sz="2200">
                <a:solidFill>
                  <a:srgbClr val="000000"/>
                </a:solidFill>
                <a:latin typeface="Open Sans"/>
                <a:ea typeface="Open Sans"/>
                <a:cs typeface="Open Sans"/>
                <a:sym typeface="Open Sans"/>
              </a:rPr>
              <a:t>Ask meaningful questions.</a:t>
            </a:r>
            <a:endParaRPr sz="2200">
              <a:solidFill>
                <a:srgbClr val="000000"/>
              </a:solidFill>
              <a:latin typeface="Open Sans"/>
              <a:ea typeface="Open Sans"/>
              <a:cs typeface="Open Sans"/>
              <a:sym typeface="Open Sans"/>
            </a:endParaRPr>
          </a:p>
          <a:p>
            <a:pPr indent="0" lvl="0" marL="0" rtl="0" algn="l">
              <a:lnSpc>
                <a:spcPct val="115833"/>
              </a:lnSpc>
              <a:spcBef>
                <a:spcPts val="1200"/>
              </a:spcBef>
              <a:spcAft>
                <a:spcPts val="1000"/>
              </a:spcAft>
              <a:buNone/>
            </a:pPr>
            <a:r>
              <a:t/>
            </a:r>
            <a:endParaRPr sz="1800">
              <a:solidFill>
                <a:srgbClr val="000000"/>
              </a:solidFill>
              <a:latin typeface="Open Sans"/>
              <a:ea typeface="Open Sans"/>
              <a:cs typeface="Open Sans"/>
              <a:sym typeface="Open Sans"/>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pic>
        <p:nvPicPr>
          <p:cNvPr id="535" name="Google Shape;535;g31e3dac571a_0_424"/>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536" name="Google Shape;536;g31e3dac571a_0_424"/>
          <p:cNvSpPr txBox="1"/>
          <p:nvPr/>
        </p:nvSpPr>
        <p:spPr>
          <a:xfrm>
            <a:off x="938975" y="49130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4000">
                <a:solidFill>
                  <a:srgbClr val="000000"/>
                </a:solidFill>
                <a:latin typeface="Helvetica Neue"/>
                <a:ea typeface="Helvetica Neue"/>
                <a:cs typeface="Helvetica Neue"/>
                <a:sym typeface="Helvetica Neue"/>
              </a:rPr>
              <a:t>Active Listening Tools: Reflecting</a:t>
            </a:r>
            <a:endParaRPr b="1" sz="40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537" name="Google Shape;537;g31e3dac571a_0_424"/>
          <p:cNvSpPr txBox="1"/>
          <p:nvPr/>
        </p:nvSpPr>
        <p:spPr>
          <a:xfrm>
            <a:off x="889350" y="1843825"/>
            <a:ext cx="10323900" cy="4103700"/>
          </a:xfrm>
          <a:prstGeom prst="rect">
            <a:avLst/>
          </a:prstGeom>
          <a:noFill/>
          <a:ln>
            <a:noFill/>
          </a:ln>
        </p:spPr>
        <p:txBody>
          <a:bodyPr anchorCtr="0" anchor="t" bIns="45700" lIns="91425" spcFirstLastPara="1" rIns="91425" wrap="square" tIns="45700">
            <a:normAutofit fontScale="85000" lnSpcReduction="10000"/>
          </a:bodyPr>
          <a:lstStyle/>
          <a:p>
            <a:pPr indent="-338377" lvl="0" marL="457200" rtl="0" algn="l">
              <a:lnSpc>
                <a:spcPct val="115833"/>
              </a:lnSpc>
              <a:spcBef>
                <a:spcPts val="1200"/>
              </a:spcBef>
              <a:spcAft>
                <a:spcPts val="0"/>
              </a:spcAft>
              <a:buClr>
                <a:srgbClr val="000000"/>
              </a:buClr>
              <a:buSzPct val="100000"/>
              <a:buFont typeface="Open Sans"/>
              <a:buChar char="•"/>
            </a:pPr>
            <a:r>
              <a:rPr b="1" lang="en-US" sz="2033">
                <a:solidFill>
                  <a:srgbClr val="000000"/>
                </a:solidFill>
                <a:latin typeface="Open Sans"/>
                <a:ea typeface="Open Sans"/>
                <a:cs typeface="Open Sans"/>
                <a:sym typeface="Open Sans"/>
              </a:rPr>
              <a:t>Reflecting and summarizing: </a:t>
            </a:r>
            <a:r>
              <a:rPr lang="en-US" sz="2033">
                <a:solidFill>
                  <a:srgbClr val="000000"/>
                </a:solidFill>
                <a:latin typeface="Open Sans"/>
                <a:ea typeface="Open Sans"/>
                <a:cs typeface="Open Sans"/>
                <a:sym typeface="Open Sans"/>
              </a:rPr>
              <a:t>Show you have understood the other person, show empathy, and thereby clarify issues as well as build trust. </a:t>
            </a:r>
            <a:endParaRPr sz="2033">
              <a:solidFill>
                <a:srgbClr val="000000"/>
              </a:solidFill>
              <a:latin typeface="Open Sans"/>
              <a:ea typeface="Open Sans"/>
              <a:cs typeface="Open Sans"/>
              <a:sym typeface="Open Sans"/>
            </a:endParaRPr>
          </a:p>
          <a:p>
            <a:pPr indent="-338377" lvl="0" marL="457200" rtl="0" algn="l">
              <a:lnSpc>
                <a:spcPct val="115833"/>
              </a:lnSpc>
              <a:spcBef>
                <a:spcPts val="1000"/>
              </a:spcBef>
              <a:spcAft>
                <a:spcPts val="0"/>
              </a:spcAft>
              <a:buClr>
                <a:srgbClr val="000000"/>
              </a:buClr>
              <a:buSzPct val="100000"/>
              <a:buFont typeface="Open Sans"/>
              <a:buChar char="•"/>
            </a:pPr>
            <a:r>
              <a:rPr b="1" lang="en-US" sz="2033">
                <a:latin typeface="Open Sans"/>
                <a:ea typeface="Open Sans"/>
                <a:cs typeface="Open Sans"/>
                <a:sym typeface="Open Sans"/>
              </a:rPr>
              <a:t>T</a:t>
            </a:r>
            <a:r>
              <a:rPr b="1" lang="en-US" sz="2033">
                <a:solidFill>
                  <a:srgbClr val="000000"/>
                </a:solidFill>
                <a:latin typeface="Open Sans"/>
                <a:ea typeface="Open Sans"/>
                <a:cs typeface="Open Sans"/>
                <a:sym typeface="Open Sans"/>
              </a:rPr>
              <a:t>hree types of reflecting:</a:t>
            </a:r>
            <a:endParaRPr b="1" sz="2033">
              <a:solidFill>
                <a:srgbClr val="000000"/>
              </a:solidFill>
              <a:latin typeface="Open Sans"/>
              <a:ea typeface="Open Sans"/>
              <a:cs typeface="Open Sans"/>
              <a:sym typeface="Open Sans"/>
            </a:endParaRPr>
          </a:p>
          <a:p>
            <a:pPr indent="-338377" lvl="1" marL="914400" rtl="0" algn="l">
              <a:lnSpc>
                <a:spcPct val="115833"/>
              </a:lnSpc>
              <a:spcBef>
                <a:spcPts val="1200"/>
              </a:spcBef>
              <a:spcAft>
                <a:spcPts val="0"/>
              </a:spcAft>
              <a:buClr>
                <a:srgbClr val="000000"/>
              </a:buClr>
              <a:buSzPct val="100000"/>
              <a:buFont typeface="Open Sans"/>
              <a:buChar char="•"/>
            </a:pPr>
            <a:r>
              <a:rPr b="1" lang="en-US" sz="2033">
                <a:solidFill>
                  <a:srgbClr val="000000"/>
                </a:solidFill>
                <a:latin typeface="Open Sans"/>
                <a:ea typeface="Open Sans"/>
                <a:cs typeface="Open Sans"/>
                <a:sym typeface="Open Sans"/>
              </a:rPr>
              <a:t>Reflecting while validating: </a:t>
            </a:r>
            <a:r>
              <a:rPr lang="en-US" sz="2033">
                <a:solidFill>
                  <a:srgbClr val="000000"/>
                </a:solidFill>
                <a:latin typeface="Open Sans"/>
                <a:ea typeface="Open Sans"/>
                <a:cs typeface="Open Sans"/>
                <a:sym typeface="Open Sans"/>
              </a:rPr>
              <a:t>Reflecting is when the hearer says back to the speaker what the hearer believes the speaker has just expressed, using language that is close to the speaker’s own. </a:t>
            </a:r>
            <a:endParaRPr sz="2033">
              <a:solidFill>
                <a:srgbClr val="000000"/>
              </a:solidFill>
              <a:latin typeface="Open Sans"/>
              <a:ea typeface="Open Sans"/>
              <a:cs typeface="Open Sans"/>
              <a:sym typeface="Open Sans"/>
            </a:endParaRPr>
          </a:p>
          <a:p>
            <a:pPr indent="-338377" lvl="1" marL="914400" rtl="0" algn="l">
              <a:lnSpc>
                <a:spcPct val="115833"/>
              </a:lnSpc>
              <a:spcBef>
                <a:spcPts val="1200"/>
              </a:spcBef>
              <a:spcAft>
                <a:spcPts val="0"/>
              </a:spcAft>
              <a:buClr>
                <a:srgbClr val="000000"/>
              </a:buClr>
              <a:buSzPct val="100000"/>
              <a:buFont typeface="Open Sans"/>
              <a:buChar char="•"/>
            </a:pPr>
            <a:r>
              <a:rPr b="1" lang="en-US" sz="2033">
                <a:solidFill>
                  <a:srgbClr val="000000"/>
                </a:solidFill>
                <a:latin typeface="Open Sans"/>
                <a:ea typeface="Open Sans"/>
                <a:cs typeface="Open Sans"/>
                <a:sym typeface="Open Sans"/>
              </a:rPr>
              <a:t>Reflecting while summarizing a large chunk of information into a smaller one: </a:t>
            </a:r>
            <a:r>
              <a:rPr lang="en-US" sz="2033">
                <a:solidFill>
                  <a:srgbClr val="000000"/>
                </a:solidFill>
                <a:latin typeface="Open Sans"/>
                <a:ea typeface="Open Sans"/>
                <a:cs typeface="Open Sans"/>
                <a:sym typeface="Open Sans"/>
              </a:rPr>
              <a:t>Summarizing entails a larger piece of conversation. The hearer tells the essential information and ideas expressed by the parties. </a:t>
            </a:r>
            <a:endParaRPr sz="2033">
              <a:solidFill>
                <a:srgbClr val="000000"/>
              </a:solidFill>
              <a:latin typeface="Open Sans"/>
              <a:ea typeface="Open Sans"/>
              <a:cs typeface="Open Sans"/>
              <a:sym typeface="Open Sans"/>
            </a:endParaRPr>
          </a:p>
          <a:p>
            <a:pPr indent="-338377" lvl="1" marL="914400" rtl="0" algn="l">
              <a:lnSpc>
                <a:spcPct val="115833"/>
              </a:lnSpc>
              <a:spcBef>
                <a:spcPts val="1200"/>
              </a:spcBef>
              <a:spcAft>
                <a:spcPts val="1000"/>
              </a:spcAft>
              <a:buClr>
                <a:srgbClr val="000000"/>
              </a:buClr>
              <a:buSzPct val="100000"/>
              <a:buFont typeface="Open Sans"/>
              <a:buChar char="•"/>
            </a:pPr>
            <a:r>
              <a:rPr b="1" lang="en-US" sz="2033">
                <a:solidFill>
                  <a:srgbClr val="000000"/>
                </a:solidFill>
                <a:latin typeface="Open Sans"/>
                <a:ea typeface="Open Sans"/>
                <a:cs typeface="Open Sans"/>
                <a:sym typeface="Open Sans"/>
              </a:rPr>
              <a:t>Reflecting while summarizing logic, rather than exact content: </a:t>
            </a:r>
            <a:r>
              <a:rPr lang="en-US" sz="2033">
                <a:solidFill>
                  <a:srgbClr val="000000"/>
                </a:solidFill>
                <a:latin typeface="Open Sans"/>
                <a:ea typeface="Open Sans"/>
                <a:cs typeface="Open Sans"/>
                <a:sym typeface="Open Sans"/>
              </a:rPr>
              <a:t>A useful way of checking if you have understood not just the content from one party, but also some aspects of how they think and argue, is to reflect their logic or their style of arguing.</a:t>
            </a:r>
            <a:endParaRPr sz="2200">
              <a:solidFill>
                <a:srgbClr val="000000"/>
              </a:solidFill>
              <a:latin typeface="Open Sans"/>
              <a:ea typeface="Open Sans"/>
              <a:cs typeface="Open Sans"/>
              <a:sym typeface="Open Sans"/>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id="543" name="Google Shape;543;g31e3dac571a_0_431"/>
          <p:cNvPicPr preferRelativeResize="0"/>
          <p:nvPr/>
        </p:nvPicPr>
        <p:blipFill rotWithShape="1">
          <a:blip r:embed="rId3">
            <a:alphaModFix/>
          </a:blip>
          <a:srcRect b="0" l="0" r="0" t="0"/>
          <a:stretch/>
        </p:blipFill>
        <p:spPr>
          <a:xfrm>
            <a:off x="10646975" y="-1"/>
            <a:ext cx="1526700" cy="1526700"/>
          </a:xfrm>
          <a:prstGeom prst="rect">
            <a:avLst/>
          </a:prstGeom>
          <a:noFill/>
          <a:ln>
            <a:noFill/>
          </a:ln>
        </p:spPr>
      </p:pic>
      <p:sp>
        <p:nvSpPr>
          <p:cNvPr id="544" name="Google Shape;544;g31e3dac571a_0_431"/>
          <p:cNvSpPr txBox="1"/>
          <p:nvPr/>
        </p:nvSpPr>
        <p:spPr>
          <a:xfrm>
            <a:off x="938975" y="465300"/>
            <a:ext cx="9724500" cy="84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3800">
                <a:solidFill>
                  <a:srgbClr val="000000"/>
                </a:solidFill>
                <a:latin typeface="Helvetica Neue"/>
                <a:ea typeface="Helvetica Neue"/>
                <a:cs typeface="Helvetica Neue"/>
                <a:sym typeface="Helvetica Neue"/>
              </a:rPr>
              <a:t>Active Listening Tools: Looping</a:t>
            </a:r>
            <a:endParaRPr b="1" sz="3800">
              <a:solidFill>
                <a:srgbClr val="000000"/>
              </a:solidFill>
              <a:latin typeface="Helvetica Neue"/>
              <a:ea typeface="Helvetica Neue"/>
              <a:cs typeface="Helvetica Neue"/>
              <a:sym typeface="Helvetica Neue"/>
            </a:endParaRPr>
          </a:p>
          <a:p>
            <a:pPr indent="0" lvl="0" marL="0" rtl="0" algn="ctr">
              <a:spcBef>
                <a:spcPts val="0"/>
              </a:spcBef>
              <a:spcAft>
                <a:spcPts val="0"/>
              </a:spcAft>
              <a:buNone/>
            </a:pPr>
            <a:r>
              <a:t/>
            </a:r>
            <a:endParaRPr b="1" sz="3408">
              <a:solidFill>
                <a:srgbClr val="000000"/>
              </a:solidFill>
              <a:latin typeface="Helvetica Neue"/>
              <a:ea typeface="Helvetica Neue"/>
              <a:cs typeface="Helvetica Neue"/>
              <a:sym typeface="Helvetica Neue"/>
            </a:endParaRPr>
          </a:p>
        </p:txBody>
      </p:sp>
      <p:sp>
        <p:nvSpPr>
          <p:cNvPr id="545" name="Google Shape;545;g31e3dac571a_0_431"/>
          <p:cNvSpPr txBox="1"/>
          <p:nvPr/>
        </p:nvSpPr>
        <p:spPr>
          <a:xfrm>
            <a:off x="525225" y="1835175"/>
            <a:ext cx="6827700" cy="4103700"/>
          </a:xfrm>
          <a:prstGeom prst="rect">
            <a:avLst/>
          </a:prstGeom>
          <a:noFill/>
          <a:ln>
            <a:noFill/>
          </a:ln>
        </p:spPr>
        <p:txBody>
          <a:bodyPr anchorCtr="0" anchor="t" bIns="45700" lIns="91425" spcFirstLastPara="1" rIns="91425" wrap="square" tIns="45700">
            <a:noAutofit/>
          </a:bodyPr>
          <a:lstStyle/>
          <a:p>
            <a:pPr indent="-336550" lvl="0" marL="457200" rtl="0" algn="l">
              <a:lnSpc>
                <a:spcPct val="115833"/>
              </a:lnSpc>
              <a:spcBef>
                <a:spcPts val="1200"/>
              </a:spcBef>
              <a:spcAft>
                <a:spcPts val="0"/>
              </a:spcAft>
              <a:buClr>
                <a:srgbClr val="000000"/>
              </a:buClr>
              <a:buSzPts val="1700"/>
              <a:buFont typeface="Open Sans"/>
              <a:buChar char="•"/>
            </a:pPr>
            <a:r>
              <a:rPr lang="en-US" sz="1700">
                <a:solidFill>
                  <a:srgbClr val="000000"/>
                </a:solidFill>
                <a:latin typeface="Open Sans"/>
                <a:ea typeface="Open Sans"/>
                <a:cs typeface="Open Sans"/>
                <a:sym typeface="Open Sans"/>
              </a:rPr>
              <a:t>Reproducing in one’s own words, what one has heard.</a:t>
            </a:r>
            <a:endParaRPr sz="1700">
              <a:solidFill>
                <a:srgbClr val="000000"/>
              </a:solidFill>
              <a:latin typeface="Open Sans"/>
              <a:ea typeface="Open Sans"/>
              <a:cs typeface="Open Sans"/>
              <a:sym typeface="Open Sans"/>
            </a:endParaRPr>
          </a:p>
          <a:p>
            <a:pPr indent="-336550" lvl="0" marL="457200" rtl="0" algn="l">
              <a:lnSpc>
                <a:spcPct val="115833"/>
              </a:lnSpc>
              <a:spcBef>
                <a:spcPts val="1200"/>
              </a:spcBef>
              <a:spcAft>
                <a:spcPts val="0"/>
              </a:spcAft>
              <a:buClr>
                <a:srgbClr val="000000"/>
              </a:buClr>
              <a:buSzPts val="1700"/>
              <a:buFont typeface="Open Sans"/>
              <a:buChar char="•"/>
            </a:pPr>
            <a:r>
              <a:rPr lang="en-US" sz="1700">
                <a:solidFill>
                  <a:srgbClr val="000000"/>
                </a:solidFill>
                <a:latin typeface="Open Sans"/>
                <a:ea typeface="Open Sans"/>
                <a:cs typeface="Open Sans"/>
                <a:sym typeface="Open Sans"/>
              </a:rPr>
              <a:t>The </a:t>
            </a:r>
            <a:r>
              <a:rPr b="1" lang="en-US" sz="1700">
                <a:solidFill>
                  <a:srgbClr val="000000"/>
                </a:solidFill>
                <a:latin typeface="Open Sans"/>
                <a:ea typeface="Open Sans"/>
                <a:cs typeface="Open Sans"/>
                <a:sym typeface="Open Sans"/>
              </a:rPr>
              <a:t>Loop of Understanding:</a:t>
            </a:r>
            <a:endParaRPr sz="1700">
              <a:solidFill>
                <a:srgbClr val="000000"/>
              </a:solidFill>
              <a:latin typeface="Open Sans"/>
              <a:ea typeface="Open Sans"/>
              <a:cs typeface="Open Sans"/>
              <a:sym typeface="Open Sans"/>
            </a:endParaRPr>
          </a:p>
          <a:p>
            <a:pPr indent="-336550" lvl="0" marL="457200" rtl="0" algn="l">
              <a:lnSpc>
                <a:spcPct val="115833"/>
              </a:lnSpc>
              <a:spcBef>
                <a:spcPts val="1200"/>
              </a:spcBef>
              <a:spcAft>
                <a:spcPts val="0"/>
              </a:spcAft>
              <a:buClr>
                <a:srgbClr val="000000"/>
              </a:buClr>
              <a:buSzPts val="1700"/>
              <a:buFont typeface="Open Sans"/>
              <a:buChar char="•"/>
            </a:pPr>
            <a:r>
              <a:rPr lang="en-US" sz="1700">
                <a:solidFill>
                  <a:srgbClr val="000000"/>
                </a:solidFill>
                <a:latin typeface="Open Sans"/>
                <a:ea typeface="Open Sans"/>
                <a:cs typeface="Open Sans"/>
                <a:sym typeface="Open Sans"/>
              </a:rPr>
              <a:t>Looping consists of </a:t>
            </a:r>
            <a:r>
              <a:rPr b="1" lang="en-US" sz="1700">
                <a:solidFill>
                  <a:srgbClr val="000000"/>
                </a:solidFill>
                <a:latin typeface="Open Sans"/>
                <a:ea typeface="Open Sans"/>
                <a:cs typeface="Open Sans"/>
                <a:sym typeface="Open Sans"/>
              </a:rPr>
              <a:t>three steps</a:t>
            </a:r>
            <a:r>
              <a:rPr lang="en-US" sz="1700">
                <a:solidFill>
                  <a:srgbClr val="000000"/>
                </a:solidFill>
                <a:latin typeface="Open Sans"/>
                <a:ea typeface="Open Sans"/>
                <a:cs typeface="Open Sans"/>
                <a:sym typeface="Open Sans"/>
              </a:rPr>
              <a:t>:</a:t>
            </a:r>
            <a:endParaRPr sz="1700">
              <a:solidFill>
                <a:srgbClr val="000000"/>
              </a:solidFill>
              <a:latin typeface="Open Sans"/>
              <a:ea typeface="Open Sans"/>
              <a:cs typeface="Open Sans"/>
              <a:sym typeface="Open Sans"/>
            </a:endParaRPr>
          </a:p>
          <a:p>
            <a:pPr indent="-336550" lvl="1" marL="914400" rtl="0" algn="just">
              <a:lnSpc>
                <a:spcPct val="115833"/>
              </a:lnSpc>
              <a:spcBef>
                <a:spcPts val="1200"/>
              </a:spcBef>
              <a:spcAft>
                <a:spcPts val="0"/>
              </a:spcAft>
              <a:buClr>
                <a:srgbClr val="000000"/>
              </a:buClr>
              <a:buSzPts val="1700"/>
              <a:buFont typeface="Open Sans"/>
              <a:buChar char="•"/>
            </a:pPr>
            <a:r>
              <a:rPr lang="en-US" sz="1700">
                <a:solidFill>
                  <a:srgbClr val="000000"/>
                </a:solidFill>
                <a:latin typeface="Open Sans"/>
                <a:ea typeface="Open Sans"/>
                <a:cs typeface="Open Sans"/>
                <a:sym typeface="Open Sans"/>
              </a:rPr>
              <a:t>Person “A” sends the message to person “B”;</a:t>
            </a:r>
            <a:endParaRPr sz="1700">
              <a:solidFill>
                <a:srgbClr val="000000"/>
              </a:solidFill>
              <a:latin typeface="Open Sans"/>
              <a:ea typeface="Open Sans"/>
              <a:cs typeface="Open Sans"/>
              <a:sym typeface="Open Sans"/>
            </a:endParaRPr>
          </a:p>
          <a:p>
            <a:pPr indent="-336550" lvl="1" marL="914400" rtl="0" algn="just">
              <a:lnSpc>
                <a:spcPct val="115833"/>
              </a:lnSpc>
              <a:spcBef>
                <a:spcPts val="1200"/>
              </a:spcBef>
              <a:spcAft>
                <a:spcPts val="0"/>
              </a:spcAft>
              <a:buClr>
                <a:srgbClr val="000000"/>
              </a:buClr>
              <a:buSzPts val="1700"/>
              <a:buFont typeface="Open Sans"/>
              <a:buChar char="•"/>
            </a:pPr>
            <a:r>
              <a:rPr lang="en-US" sz="1700">
                <a:solidFill>
                  <a:srgbClr val="000000"/>
                </a:solidFill>
                <a:latin typeface="Open Sans"/>
                <a:ea typeface="Open Sans"/>
                <a:cs typeface="Open Sans"/>
                <a:sym typeface="Open Sans"/>
              </a:rPr>
              <a:t>Person “B” repeats how she or he has understood the message and asks if it is correct;</a:t>
            </a:r>
            <a:endParaRPr sz="1700">
              <a:solidFill>
                <a:srgbClr val="000000"/>
              </a:solidFill>
              <a:latin typeface="Open Sans"/>
              <a:ea typeface="Open Sans"/>
              <a:cs typeface="Open Sans"/>
              <a:sym typeface="Open Sans"/>
            </a:endParaRPr>
          </a:p>
          <a:p>
            <a:pPr indent="-336550" lvl="1" marL="914400" rtl="0" algn="just">
              <a:lnSpc>
                <a:spcPct val="115833"/>
              </a:lnSpc>
              <a:spcBef>
                <a:spcPts val="1200"/>
              </a:spcBef>
              <a:spcAft>
                <a:spcPts val="0"/>
              </a:spcAft>
              <a:buClr>
                <a:srgbClr val="000000"/>
              </a:buClr>
              <a:buSzPts val="1700"/>
              <a:buFont typeface="Open Sans"/>
              <a:buChar char="•"/>
            </a:pPr>
            <a:r>
              <a:rPr lang="en-US" sz="1700">
                <a:solidFill>
                  <a:srgbClr val="000000"/>
                </a:solidFill>
                <a:latin typeface="Open Sans"/>
                <a:ea typeface="Open Sans"/>
                <a:cs typeface="Open Sans"/>
                <a:sym typeface="Open Sans"/>
              </a:rPr>
              <a:t>Person “A” confirms to person “B” if she or he has understood the message correctly, by saying “yes” or “no”. If “no”, person “A” tries again, and the looping starts over.</a:t>
            </a:r>
            <a:endParaRPr sz="1700">
              <a:solidFill>
                <a:srgbClr val="000000"/>
              </a:solidFill>
              <a:latin typeface="Open Sans"/>
              <a:ea typeface="Open Sans"/>
              <a:cs typeface="Open Sans"/>
              <a:sym typeface="Open Sans"/>
            </a:endParaRPr>
          </a:p>
          <a:p>
            <a:pPr indent="0" lvl="0" marL="0" rtl="0" algn="l">
              <a:lnSpc>
                <a:spcPct val="115833"/>
              </a:lnSpc>
              <a:spcBef>
                <a:spcPts val="1200"/>
              </a:spcBef>
              <a:spcAft>
                <a:spcPts val="1000"/>
              </a:spcAft>
              <a:buNone/>
            </a:pPr>
            <a:r>
              <a:t/>
            </a:r>
            <a:endParaRPr b="1" sz="1600">
              <a:solidFill>
                <a:srgbClr val="000000"/>
              </a:solidFill>
              <a:latin typeface="Open Sans"/>
              <a:ea typeface="Open Sans"/>
              <a:cs typeface="Open Sans"/>
              <a:sym typeface="Open Sans"/>
            </a:endParaRPr>
          </a:p>
        </p:txBody>
      </p:sp>
      <p:pic>
        <p:nvPicPr>
          <p:cNvPr descr="A black and white sign with white text&#10;&#10;Description automatically generated" id="546" name="Google Shape;546;g31e3dac571a_0_431"/>
          <p:cNvPicPr preferRelativeResize="0"/>
          <p:nvPr/>
        </p:nvPicPr>
        <p:blipFill>
          <a:blip r:embed="rId4">
            <a:alphaModFix/>
          </a:blip>
          <a:stretch>
            <a:fillRect/>
          </a:stretch>
        </p:blipFill>
        <p:spPr>
          <a:xfrm>
            <a:off x="7673550" y="2822800"/>
            <a:ext cx="4116650" cy="152670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1" name="Shape 551"/>
        <p:cNvGrpSpPr/>
        <p:nvPr/>
      </p:nvGrpSpPr>
      <p:grpSpPr>
        <a:xfrm>
          <a:off x="0" y="0"/>
          <a:ext cx="0" cy="0"/>
          <a:chOff x="0" y="0"/>
          <a:chExt cx="0" cy="0"/>
        </a:xfrm>
      </p:grpSpPr>
      <p:sp>
        <p:nvSpPr>
          <p:cNvPr id="552" name="Google Shape;552;g31e3dac571a_0_439"/>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553" name="Google Shape;553;g31e3dac571a_0_43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554" name="Google Shape;554;g31e3dac571a_0_439"/>
          <p:cNvSpPr txBox="1"/>
          <p:nvPr/>
        </p:nvSpPr>
        <p:spPr>
          <a:xfrm>
            <a:off x="1012599" y="3855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
        <p:nvSpPr>
          <p:cNvPr id="555" name="Google Shape;555;g31e3dac571a_0_439"/>
          <p:cNvSpPr txBox="1"/>
          <p:nvPr/>
        </p:nvSpPr>
        <p:spPr>
          <a:xfrm>
            <a:off x="925900" y="1557725"/>
            <a:ext cx="9246000" cy="2861100"/>
          </a:xfrm>
          <a:prstGeom prst="rect">
            <a:avLst/>
          </a:prstGeom>
          <a:noFill/>
          <a:ln>
            <a:noFill/>
          </a:ln>
        </p:spPr>
        <p:txBody>
          <a:bodyPr anchorCtr="0" anchor="t" bIns="0" lIns="0" spcFirstLastPara="1" rIns="0" wrap="square" tIns="0">
            <a:noAutofit/>
          </a:bodyPr>
          <a:lstStyle/>
          <a:p>
            <a:pPr indent="-336550" lvl="0" marL="457200" rtl="0" algn="l">
              <a:lnSpc>
                <a:spcPct val="115833"/>
              </a:lnSpc>
              <a:spcBef>
                <a:spcPts val="1000"/>
              </a:spcBef>
              <a:spcAft>
                <a:spcPts val="0"/>
              </a:spcAft>
              <a:buClr>
                <a:srgbClr val="000000"/>
              </a:buClr>
              <a:buSzPts val="1700"/>
              <a:buFont typeface="Open Sans"/>
              <a:buAutoNum type="arabicPeriod"/>
            </a:pPr>
            <a:r>
              <a:rPr lang="en-US" sz="1700">
                <a:solidFill>
                  <a:srgbClr val="000000"/>
                </a:solidFill>
                <a:latin typeface="Open Sans"/>
                <a:ea typeface="Open Sans"/>
                <a:cs typeface="Open Sans"/>
                <a:sym typeface="Open Sans"/>
              </a:rPr>
              <a:t>Break into </a:t>
            </a:r>
            <a:r>
              <a:rPr b="1" lang="en-US" sz="1700">
                <a:solidFill>
                  <a:srgbClr val="000000"/>
                </a:solidFill>
                <a:latin typeface="Open Sans"/>
                <a:ea typeface="Open Sans"/>
                <a:cs typeface="Open Sans"/>
                <a:sym typeface="Open Sans"/>
              </a:rPr>
              <a:t>pairs.</a:t>
            </a:r>
            <a:endParaRPr b="1" sz="1700">
              <a:solidFill>
                <a:srgbClr val="000000"/>
              </a:solidFill>
              <a:latin typeface="Open Sans"/>
              <a:ea typeface="Open Sans"/>
              <a:cs typeface="Open Sans"/>
              <a:sym typeface="Open Sans"/>
            </a:endParaRPr>
          </a:p>
          <a:p>
            <a:pPr indent="-336550" lvl="0" marL="457200" rtl="0" algn="l">
              <a:lnSpc>
                <a:spcPct val="115833"/>
              </a:lnSpc>
              <a:spcBef>
                <a:spcPts val="1000"/>
              </a:spcBef>
              <a:spcAft>
                <a:spcPts val="0"/>
              </a:spcAft>
              <a:buClr>
                <a:srgbClr val="000000"/>
              </a:buClr>
              <a:buSzPts val="1700"/>
              <a:buFont typeface="Open Sans"/>
              <a:buAutoNum type="arabicPeriod"/>
            </a:pPr>
            <a:r>
              <a:rPr lang="en-US" sz="1700">
                <a:solidFill>
                  <a:srgbClr val="000000"/>
                </a:solidFill>
                <a:latin typeface="Open Sans"/>
                <a:ea typeface="Open Sans"/>
                <a:cs typeface="Open Sans"/>
                <a:sym typeface="Open Sans"/>
              </a:rPr>
              <a:t>Decide who will be</a:t>
            </a:r>
            <a:r>
              <a:rPr b="1" lang="en-US" sz="1700">
                <a:solidFill>
                  <a:srgbClr val="000000"/>
                </a:solidFill>
                <a:latin typeface="Open Sans"/>
                <a:ea typeface="Open Sans"/>
                <a:cs typeface="Open Sans"/>
                <a:sym typeface="Open Sans"/>
              </a:rPr>
              <a:t> Person A </a:t>
            </a:r>
            <a:r>
              <a:rPr lang="en-US" sz="1700">
                <a:solidFill>
                  <a:srgbClr val="000000"/>
                </a:solidFill>
                <a:latin typeface="Open Sans"/>
                <a:ea typeface="Open Sans"/>
                <a:cs typeface="Open Sans"/>
                <a:sym typeface="Open Sans"/>
              </a:rPr>
              <a:t>and who will be</a:t>
            </a:r>
            <a:r>
              <a:rPr b="1" lang="en-US" sz="1700">
                <a:solidFill>
                  <a:srgbClr val="000000"/>
                </a:solidFill>
                <a:latin typeface="Open Sans"/>
                <a:ea typeface="Open Sans"/>
                <a:cs typeface="Open Sans"/>
                <a:sym typeface="Open Sans"/>
              </a:rPr>
              <a:t> Person B. </a:t>
            </a:r>
            <a:endParaRPr b="1" sz="1700">
              <a:solidFill>
                <a:srgbClr val="000000"/>
              </a:solidFill>
              <a:latin typeface="Open Sans"/>
              <a:ea typeface="Open Sans"/>
              <a:cs typeface="Open Sans"/>
              <a:sym typeface="Open Sans"/>
            </a:endParaRPr>
          </a:p>
          <a:p>
            <a:pPr indent="-336550" lvl="0" marL="457200" rtl="0" algn="l">
              <a:lnSpc>
                <a:spcPct val="115833"/>
              </a:lnSpc>
              <a:spcBef>
                <a:spcPts val="1000"/>
              </a:spcBef>
              <a:spcAft>
                <a:spcPts val="0"/>
              </a:spcAft>
              <a:buClr>
                <a:srgbClr val="000000"/>
              </a:buClr>
              <a:buSzPts val="1700"/>
              <a:buFont typeface="Open Sans"/>
              <a:buAutoNum type="arabicPeriod"/>
            </a:pPr>
            <a:r>
              <a:rPr b="1" lang="en-US" sz="1700">
                <a:solidFill>
                  <a:srgbClr val="000000"/>
                </a:solidFill>
                <a:latin typeface="Open Sans"/>
                <a:ea typeface="Open Sans"/>
                <a:cs typeface="Open Sans"/>
                <a:sym typeface="Open Sans"/>
              </a:rPr>
              <a:t>Person A is the first speaker and Person B is the listener. </a:t>
            </a:r>
            <a:endParaRPr sz="1700">
              <a:solidFill>
                <a:srgbClr val="000000"/>
              </a:solidFill>
              <a:latin typeface="Open Sans"/>
              <a:ea typeface="Open Sans"/>
              <a:cs typeface="Open Sans"/>
              <a:sym typeface="Open Sans"/>
            </a:endParaRPr>
          </a:p>
          <a:p>
            <a:pPr indent="-336550" lvl="0" marL="457200" rtl="0" algn="l">
              <a:lnSpc>
                <a:spcPct val="115833"/>
              </a:lnSpc>
              <a:spcBef>
                <a:spcPts val="1000"/>
              </a:spcBef>
              <a:spcAft>
                <a:spcPts val="0"/>
              </a:spcAft>
              <a:buClr>
                <a:srgbClr val="000000"/>
              </a:buClr>
              <a:buSzPts val="1700"/>
              <a:buFont typeface="Open Sans"/>
              <a:buAutoNum type="arabicPeriod"/>
            </a:pPr>
            <a:r>
              <a:rPr b="1" lang="en-US" sz="1700">
                <a:solidFill>
                  <a:srgbClr val="000000"/>
                </a:solidFill>
                <a:latin typeface="Open Sans"/>
                <a:ea typeface="Open Sans"/>
                <a:cs typeface="Open Sans"/>
                <a:sym typeface="Open Sans"/>
              </a:rPr>
              <a:t>Person A chooses a topic</a:t>
            </a:r>
            <a:r>
              <a:rPr lang="en-US" sz="1700">
                <a:solidFill>
                  <a:srgbClr val="000000"/>
                </a:solidFill>
                <a:latin typeface="Open Sans"/>
                <a:ea typeface="Open Sans"/>
                <a:cs typeface="Open Sans"/>
                <a:sym typeface="Open Sans"/>
              </a:rPr>
              <a:t> that interests him/her/them and </a:t>
            </a:r>
            <a:r>
              <a:rPr b="1" lang="en-US" sz="1700">
                <a:solidFill>
                  <a:srgbClr val="000000"/>
                </a:solidFill>
                <a:latin typeface="Open Sans"/>
                <a:ea typeface="Open Sans"/>
                <a:cs typeface="Open Sans"/>
                <a:sym typeface="Open Sans"/>
              </a:rPr>
              <a:t>talks about it for three minutes.</a:t>
            </a:r>
            <a:endParaRPr b="1" sz="1700">
              <a:solidFill>
                <a:srgbClr val="000000"/>
              </a:solidFill>
              <a:latin typeface="Open Sans"/>
              <a:ea typeface="Open Sans"/>
              <a:cs typeface="Open Sans"/>
              <a:sym typeface="Open Sans"/>
            </a:endParaRPr>
          </a:p>
          <a:p>
            <a:pPr indent="-336550" lvl="0" marL="457200" rtl="0" algn="l">
              <a:lnSpc>
                <a:spcPct val="115833"/>
              </a:lnSpc>
              <a:spcBef>
                <a:spcPts val="1000"/>
              </a:spcBef>
              <a:spcAft>
                <a:spcPts val="0"/>
              </a:spcAft>
              <a:buClr>
                <a:srgbClr val="000000"/>
              </a:buClr>
              <a:buSzPts val="1700"/>
              <a:buFont typeface="Open Sans"/>
              <a:buAutoNum type="arabicPeriod"/>
            </a:pPr>
            <a:r>
              <a:rPr lang="en-US" sz="1700">
                <a:solidFill>
                  <a:srgbClr val="000000"/>
                </a:solidFill>
                <a:latin typeface="Open Sans"/>
                <a:ea typeface="Open Sans"/>
                <a:cs typeface="Open Sans"/>
                <a:sym typeface="Open Sans"/>
              </a:rPr>
              <a:t>While they are talking, </a:t>
            </a:r>
            <a:r>
              <a:rPr b="1" lang="en-US" sz="1700">
                <a:solidFill>
                  <a:srgbClr val="000000"/>
                </a:solidFill>
                <a:latin typeface="Open Sans"/>
                <a:ea typeface="Open Sans"/>
                <a:cs typeface="Open Sans"/>
                <a:sym typeface="Open Sans"/>
              </a:rPr>
              <a:t>Person B listens carefully, and is not allowed to speak or interrupt </a:t>
            </a:r>
            <a:r>
              <a:rPr lang="en-US" sz="1700">
                <a:solidFill>
                  <a:srgbClr val="000000"/>
                </a:solidFill>
                <a:latin typeface="Open Sans"/>
                <a:ea typeface="Open Sans"/>
                <a:cs typeface="Open Sans"/>
                <a:sym typeface="Open Sans"/>
              </a:rPr>
              <a:t>Person A.</a:t>
            </a:r>
            <a:endParaRPr sz="1700">
              <a:solidFill>
                <a:srgbClr val="000000"/>
              </a:solidFill>
              <a:latin typeface="Open Sans"/>
              <a:ea typeface="Open Sans"/>
              <a:cs typeface="Open Sans"/>
              <a:sym typeface="Open Sans"/>
            </a:endParaRPr>
          </a:p>
          <a:p>
            <a:pPr indent="-336550" lvl="0" marL="457200" rtl="0" algn="l">
              <a:lnSpc>
                <a:spcPct val="115833"/>
              </a:lnSpc>
              <a:spcBef>
                <a:spcPts val="1000"/>
              </a:spcBef>
              <a:spcAft>
                <a:spcPts val="0"/>
              </a:spcAft>
              <a:buClr>
                <a:srgbClr val="000000"/>
              </a:buClr>
              <a:buSzPts val="1700"/>
              <a:buFont typeface="Open Sans"/>
              <a:buAutoNum type="arabicPeriod"/>
            </a:pPr>
            <a:r>
              <a:rPr lang="en-US" sz="1700">
                <a:solidFill>
                  <a:srgbClr val="000000"/>
                </a:solidFill>
                <a:latin typeface="Open Sans"/>
                <a:ea typeface="Open Sans"/>
                <a:cs typeface="Open Sans"/>
                <a:sym typeface="Open Sans"/>
              </a:rPr>
              <a:t>When the time is up, </a:t>
            </a:r>
            <a:r>
              <a:rPr b="1" lang="en-US" sz="1700">
                <a:solidFill>
                  <a:srgbClr val="000000"/>
                </a:solidFill>
                <a:latin typeface="Open Sans"/>
                <a:ea typeface="Open Sans"/>
                <a:cs typeface="Open Sans"/>
                <a:sym typeface="Open Sans"/>
              </a:rPr>
              <a:t>Person B will have one minute to summarize </a:t>
            </a:r>
            <a:r>
              <a:rPr lang="en-US" sz="1700">
                <a:solidFill>
                  <a:srgbClr val="000000"/>
                </a:solidFill>
                <a:latin typeface="Open Sans"/>
                <a:ea typeface="Open Sans"/>
                <a:cs typeface="Open Sans"/>
                <a:sym typeface="Open Sans"/>
              </a:rPr>
              <a:t>what he/she/they have heard. Person B cannot ask A any questions, they have to rely on their memory and their ability to summarize what they have understood. </a:t>
            </a:r>
            <a:endParaRPr sz="1700">
              <a:solidFill>
                <a:srgbClr val="000000"/>
              </a:solidFill>
              <a:latin typeface="Open Sans"/>
              <a:ea typeface="Open Sans"/>
              <a:cs typeface="Open Sans"/>
              <a:sym typeface="Open Sans"/>
            </a:endParaRPr>
          </a:p>
          <a:p>
            <a:pPr indent="-336550" lvl="0" marL="457200" rtl="0" algn="l">
              <a:lnSpc>
                <a:spcPct val="115833"/>
              </a:lnSpc>
              <a:spcBef>
                <a:spcPts val="1000"/>
              </a:spcBef>
              <a:spcAft>
                <a:spcPts val="0"/>
              </a:spcAft>
              <a:buClr>
                <a:srgbClr val="000000"/>
              </a:buClr>
              <a:buSzPts val="1700"/>
              <a:buFont typeface="Open Sans"/>
              <a:buAutoNum type="arabicPeriod"/>
            </a:pPr>
            <a:r>
              <a:rPr lang="en-US" sz="1700">
                <a:solidFill>
                  <a:srgbClr val="000000"/>
                </a:solidFill>
                <a:latin typeface="Open Sans"/>
                <a:ea typeface="Open Sans"/>
                <a:cs typeface="Open Sans"/>
                <a:sym typeface="Open Sans"/>
              </a:rPr>
              <a:t>Then Person A shares with Person B how inaccurate the summary was, somewhat or completely accurate.</a:t>
            </a:r>
            <a:endParaRPr sz="1700">
              <a:solidFill>
                <a:srgbClr val="000000"/>
              </a:solidFill>
              <a:latin typeface="Open Sans"/>
              <a:ea typeface="Open Sans"/>
              <a:cs typeface="Open Sans"/>
              <a:sym typeface="Open Sans"/>
            </a:endParaRPr>
          </a:p>
          <a:p>
            <a:pPr indent="-336550" lvl="0" marL="457200" rtl="0" algn="l">
              <a:lnSpc>
                <a:spcPct val="115833"/>
              </a:lnSpc>
              <a:spcBef>
                <a:spcPts val="1000"/>
              </a:spcBef>
              <a:spcAft>
                <a:spcPts val="0"/>
              </a:spcAft>
              <a:buClr>
                <a:srgbClr val="000000"/>
              </a:buClr>
              <a:buSzPts val="1700"/>
              <a:buFont typeface="Open Sans"/>
              <a:buAutoNum type="arabicPeriod"/>
            </a:pPr>
            <a:r>
              <a:rPr lang="en-US" sz="1700">
                <a:solidFill>
                  <a:srgbClr val="000000"/>
                </a:solidFill>
                <a:latin typeface="Open Sans"/>
                <a:ea typeface="Open Sans"/>
                <a:cs typeface="Open Sans"/>
                <a:sym typeface="Open Sans"/>
              </a:rPr>
              <a:t>Then we </a:t>
            </a:r>
            <a:r>
              <a:rPr b="1" lang="en-US" sz="1700">
                <a:solidFill>
                  <a:srgbClr val="000000"/>
                </a:solidFill>
                <a:latin typeface="Open Sans"/>
                <a:ea typeface="Open Sans"/>
                <a:cs typeface="Open Sans"/>
                <a:sym typeface="Open Sans"/>
              </a:rPr>
              <a:t>reverse roles.</a:t>
            </a:r>
            <a:endParaRPr b="1" sz="1700">
              <a:solidFill>
                <a:srgbClr val="000000"/>
              </a:solidFill>
              <a:latin typeface="Open Sans"/>
              <a:ea typeface="Open Sans"/>
              <a:cs typeface="Open Sans"/>
              <a:sym typeface="Open Sans"/>
            </a:endParaRPr>
          </a:p>
          <a:p>
            <a:pPr indent="0" lvl="0" marL="0" rtl="0" algn="l">
              <a:lnSpc>
                <a:spcPct val="115833"/>
              </a:lnSpc>
              <a:spcBef>
                <a:spcPts val="1000"/>
              </a:spcBef>
              <a:spcAft>
                <a:spcPts val="0"/>
              </a:spcAft>
              <a:buNone/>
            </a:pPr>
            <a:r>
              <a:t/>
            </a:r>
            <a:endParaRPr b="1" sz="1700">
              <a:solidFill>
                <a:srgbClr val="000000"/>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rgbClr val="000000"/>
              </a:solidFill>
              <a:latin typeface="Open Sans"/>
              <a:ea typeface="Open Sans"/>
              <a:cs typeface="Open Sans"/>
              <a:sym typeface="Open Sans"/>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pic>
        <p:nvPicPr>
          <p:cNvPr id="561" name="Google Shape;561;g31e3dac571a_0_448"/>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562" name="Google Shape;562;g31e3dac571a_0_448"/>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800">
                <a:solidFill>
                  <a:srgbClr val="000000"/>
                </a:solidFill>
                <a:latin typeface="Helvetica Neue"/>
                <a:ea typeface="Helvetica Neue"/>
                <a:cs typeface="Helvetica Neue"/>
                <a:sym typeface="Helvetica Neue"/>
              </a:rPr>
              <a:t>Reflection</a:t>
            </a:r>
            <a:endParaRPr b="1" sz="4800">
              <a:solidFill>
                <a:srgbClr val="000000"/>
              </a:solidFill>
              <a:latin typeface="Helvetica Neue"/>
              <a:ea typeface="Helvetica Neue"/>
              <a:cs typeface="Helvetica Neue"/>
              <a:sym typeface="Helvetica Neue"/>
            </a:endParaRPr>
          </a:p>
        </p:txBody>
      </p:sp>
      <p:sp>
        <p:nvSpPr>
          <p:cNvPr id="563" name="Google Shape;563;g31e3dac571a_0_448"/>
          <p:cNvSpPr txBox="1"/>
          <p:nvPr/>
        </p:nvSpPr>
        <p:spPr>
          <a:xfrm>
            <a:off x="1192800" y="1834275"/>
            <a:ext cx="9669000" cy="4347300"/>
          </a:xfrm>
          <a:prstGeom prst="rect">
            <a:avLst/>
          </a:prstGeom>
          <a:noFill/>
          <a:ln>
            <a:noFill/>
          </a:ln>
        </p:spPr>
        <p:txBody>
          <a:bodyPr anchorCtr="0" anchor="t" bIns="45700" lIns="91425" spcFirstLastPara="1" rIns="91425" wrap="square" tIns="45700">
            <a:normAutofit fontScale="25000" lnSpcReduction="20000"/>
          </a:bodyPr>
          <a:lstStyle/>
          <a:p>
            <a:pPr indent="-368883" lvl="0" marL="457200" rtl="0" algn="just">
              <a:lnSpc>
                <a:spcPct val="115833"/>
              </a:lnSpc>
              <a:spcBef>
                <a:spcPts val="1200"/>
              </a:spcBef>
              <a:spcAft>
                <a:spcPts val="0"/>
              </a:spcAft>
              <a:buSzPct val="100000"/>
              <a:buFont typeface="Open Sans"/>
              <a:buChar char="•"/>
            </a:pPr>
            <a:r>
              <a:rPr lang="en-US" sz="8836">
                <a:latin typeface="Open Sans"/>
                <a:ea typeface="Open Sans"/>
                <a:cs typeface="Open Sans"/>
                <a:sym typeface="Open Sans"/>
              </a:rPr>
              <a:t>How did you feel during this exercise?</a:t>
            </a:r>
            <a:endParaRPr sz="8836">
              <a:latin typeface="Open Sans"/>
              <a:ea typeface="Open Sans"/>
              <a:cs typeface="Open Sans"/>
              <a:sym typeface="Open Sans"/>
            </a:endParaRPr>
          </a:p>
          <a:p>
            <a:pPr indent="-368883" lvl="0" marL="457200" rtl="0" algn="just">
              <a:lnSpc>
                <a:spcPct val="115833"/>
              </a:lnSpc>
              <a:spcBef>
                <a:spcPts val="1200"/>
              </a:spcBef>
              <a:spcAft>
                <a:spcPts val="0"/>
              </a:spcAft>
              <a:buSzPct val="100000"/>
              <a:buFont typeface="Open Sans"/>
              <a:buChar char="•"/>
            </a:pPr>
            <a:r>
              <a:rPr lang="en-US" sz="8836">
                <a:latin typeface="Open Sans"/>
                <a:ea typeface="Open Sans"/>
                <a:cs typeface="Open Sans"/>
                <a:sym typeface="Open Sans"/>
              </a:rPr>
              <a:t>At the end of the exercise, how well did you remember what was said?</a:t>
            </a:r>
            <a:endParaRPr sz="8836">
              <a:latin typeface="Open Sans"/>
              <a:ea typeface="Open Sans"/>
              <a:cs typeface="Open Sans"/>
              <a:sym typeface="Open Sans"/>
            </a:endParaRPr>
          </a:p>
          <a:p>
            <a:pPr indent="-368883" lvl="0" marL="457200" rtl="0" algn="just">
              <a:lnSpc>
                <a:spcPct val="115833"/>
              </a:lnSpc>
              <a:spcBef>
                <a:spcPts val="1200"/>
              </a:spcBef>
              <a:spcAft>
                <a:spcPts val="0"/>
              </a:spcAft>
              <a:buSzPct val="100000"/>
              <a:buFont typeface="Open Sans"/>
              <a:buChar char="•"/>
            </a:pPr>
            <a:r>
              <a:rPr lang="en-US" sz="8836">
                <a:latin typeface="Open Sans"/>
                <a:ea typeface="Open Sans"/>
                <a:cs typeface="Open Sans"/>
                <a:sym typeface="Open Sans"/>
              </a:rPr>
              <a:t>What was easy? Difficult?</a:t>
            </a:r>
            <a:endParaRPr sz="8836">
              <a:latin typeface="Open Sans"/>
              <a:ea typeface="Open Sans"/>
              <a:cs typeface="Open Sans"/>
              <a:sym typeface="Open Sans"/>
            </a:endParaRPr>
          </a:p>
          <a:p>
            <a:pPr indent="-368883" lvl="0" marL="457200" rtl="0" algn="just">
              <a:lnSpc>
                <a:spcPct val="115833"/>
              </a:lnSpc>
              <a:spcBef>
                <a:spcPts val="1200"/>
              </a:spcBef>
              <a:spcAft>
                <a:spcPts val="0"/>
              </a:spcAft>
              <a:buSzPct val="100000"/>
              <a:buFont typeface="Open Sans"/>
              <a:buChar char="•"/>
            </a:pPr>
            <a:r>
              <a:rPr lang="en-US" sz="8836">
                <a:latin typeface="Open Sans"/>
                <a:ea typeface="Open Sans"/>
                <a:cs typeface="Open Sans"/>
                <a:sym typeface="Open Sans"/>
              </a:rPr>
              <a:t>Were there any thoughts that came to mind or anything that interfered with your ability to listen?</a:t>
            </a:r>
            <a:endParaRPr sz="8836">
              <a:latin typeface="Open Sans"/>
              <a:ea typeface="Open Sans"/>
              <a:cs typeface="Open Sans"/>
              <a:sym typeface="Open Sans"/>
            </a:endParaRPr>
          </a:p>
          <a:p>
            <a:pPr indent="-368883" lvl="0" marL="457200" rtl="0" algn="just">
              <a:lnSpc>
                <a:spcPct val="115833"/>
              </a:lnSpc>
              <a:spcBef>
                <a:spcPts val="1200"/>
              </a:spcBef>
              <a:spcAft>
                <a:spcPts val="0"/>
              </a:spcAft>
              <a:buSzPct val="100000"/>
              <a:buFont typeface="Open Sans"/>
              <a:buChar char="•"/>
            </a:pPr>
            <a:r>
              <a:rPr lang="en-US" sz="8836">
                <a:latin typeface="Open Sans"/>
                <a:ea typeface="Open Sans"/>
                <a:cs typeface="Open Sans"/>
                <a:sym typeface="Open Sans"/>
              </a:rPr>
              <a:t>What would help you to improve your listening skills?</a:t>
            </a:r>
            <a:endParaRPr sz="8836">
              <a:latin typeface="Open Sans"/>
              <a:ea typeface="Open Sans"/>
              <a:cs typeface="Open Sans"/>
              <a:sym typeface="Open Sans"/>
            </a:endParaRPr>
          </a:p>
          <a:p>
            <a:pPr indent="-368883" lvl="0" marL="457200" rtl="0" algn="just">
              <a:lnSpc>
                <a:spcPct val="115833"/>
              </a:lnSpc>
              <a:spcBef>
                <a:spcPts val="1200"/>
              </a:spcBef>
              <a:spcAft>
                <a:spcPts val="0"/>
              </a:spcAft>
              <a:buSzPct val="100000"/>
              <a:buFont typeface="Open Sans"/>
              <a:buChar char="•"/>
            </a:pPr>
            <a:r>
              <a:rPr lang="en-US" sz="8836">
                <a:latin typeface="Open Sans"/>
                <a:ea typeface="Open Sans"/>
                <a:cs typeface="Open Sans"/>
                <a:sym typeface="Open Sans"/>
              </a:rPr>
              <a:t>Do you have any additional questions?</a:t>
            </a:r>
            <a:endParaRPr sz="8836">
              <a:latin typeface="Open Sans"/>
              <a:ea typeface="Open Sans"/>
              <a:cs typeface="Open Sans"/>
              <a:sym typeface="Open Sans"/>
            </a:endParaRPr>
          </a:p>
          <a:p>
            <a:pPr indent="0" lvl="0" marL="0" rtl="0" algn="l">
              <a:lnSpc>
                <a:spcPct val="115833"/>
              </a:lnSpc>
              <a:spcBef>
                <a:spcPts val="800"/>
              </a:spcBef>
              <a:spcAft>
                <a:spcPts val="0"/>
              </a:spcAft>
              <a:buNone/>
            </a:pPr>
            <a:r>
              <a:t/>
            </a:r>
            <a:endParaRPr sz="6723">
              <a:latin typeface="Open Sans"/>
              <a:ea typeface="Open Sans"/>
              <a:cs typeface="Open Sans"/>
              <a:sym typeface="Open Sans"/>
            </a:endParaRPr>
          </a:p>
          <a:p>
            <a:pPr indent="0" lvl="0" marL="0" rtl="0" algn="just">
              <a:lnSpc>
                <a:spcPct val="115833"/>
              </a:lnSpc>
              <a:spcBef>
                <a:spcPts val="1200"/>
              </a:spcBef>
              <a:spcAft>
                <a:spcPts val="0"/>
              </a:spcAft>
              <a:buNone/>
            </a:pPr>
            <a:r>
              <a:t/>
            </a:r>
            <a:endParaRPr sz="2400">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latin typeface="Open Sans"/>
              <a:ea typeface="Open Sans"/>
              <a:cs typeface="Open Sans"/>
              <a:sym typeface="Open Sans"/>
            </a:endParaRPr>
          </a:p>
          <a:p>
            <a:pPr indent="0" lvl="0" marL="0" rtl="0" algn="just">
              <a:lnSpc>
                <a:spcPct val="115000"/>
              </a:lnSpc>
              <a:spcBef>
                <a:spcPts val="1200"/>
              </a:spcBef>
              <a:spcAft>
                <a:spcPts val="0"/>
              </a:spcAft>
              <a:buNone/>
            </a:pPr>
            <a:r>
              <a:t/>
            </a:r>
            <a:endParaRPr sz="2400">
              <a:latin typeface="Open Sans"/>
              <a:ea typeface="Open Sans"/>
              <a:cs typeface="Open Sans"/>
              <a:sym typeface="Open Sans"/>
            </a:endParaRPr>
          </a:p>
          <a:p>
            <a:pPr indent="0" lvl="0" marL="0" rtl="0" algn="just">
              <a:lnSpc>
                <a:spcPct val="115833"/>
              </a:lnSpc>
              <a:spcBef>
                <a:spcPts val="1200"/>
              </a:spcBef>
              <a:spcAft>
                <a:spcPts val="0"/>
              </a:spcAft>
              <a:buNone/>
            </a:pPr>
            <a:r>
              <a:t/>
            </a:r>
            <a:endParaRPr sz="2200">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8" name="Shape 568"/>
        <p:cNvGrpSpPr/>
        <p:nvPr/>
      </p:nvGrpSpPr>
      <p:grpSpPr>
        <a:xfrm>
          <a:off x="0" y="0"/>
          <a:ext cx="0" cy="0"/>
          <a:chOff x="0" y="0"/>
          <a:chExt cx="0" cy="0"/>
        </a:xfrm>
      </p:grpSpPr>
      <p:pic>
        <p:nvPicPr>
          <p:cNvPr id="569" name="Google Shape;569;g31e3dac571a_0_455"/>
          <p:cNvPicPr preferRelativeResize="0"/>
          <p:nvPr/>
        </p:nvPicPr>
        <p:blipFill rotWithShape="1">
          <a:blip r:embed="rId3">
            <a:alphaModFix/>
          </a:blip>
          <a:srcRect b="0" l="0" r="0" t="0"/>
          <a:stretch/>
        </p:blipFill>
        <p:spPr>
          <a:xfrm>
            <a:off x="10064026" y="4673147"/>
            <a:ext cx="2127975" cy="2127975"/>
          </a:xfrm>
          <a:prstGeom prst="rect">
            <a:avLst/>
          </a:prstGeom>
          <a:noFill/>
          <a:ln>
            <a:noFill/>
          </a:ln>
        </p:spPr>
      </p:pic>
      <p:sp>
        <p:nvSpPr>
          <p:cNvPr id="570" name="Google Shape;570;g31e3dac571a_0_455"/>
          <p:cNvSpPr txBox="1"/>
          <p:nvPr/>
        </p:nvSpPr>
        <p:spPr>
          <a:xfrm>
            <a:off x="925900" y="3821563"/>
            <a:ext cx="8692200" cy="10566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Session 3.3: </a:t>
            </a:r>
            <a:r>
              <a:rPr b="1" lang="en-US" sz="4400">
                <a:solidFill>
                  <a:schemeClr val="dk1"/>
                </a:solidFill>
                <a:latin typeface="Open Sans"/>
                <a:ea typeface="Open Sans"/>
                <a:cs typeface="Open Sans"/>
                <a:sym typeface="Open Sans"/>
              </a:rPr>
              <a:t>Non-Violent Communication</a:t>
            </a:r>
            <a:endParaRPr b="1" sz="4400">
              <a:solidFill>
                <a:schemeClr val="dk1"/>
              </a:solidFill>
              <a:latin typeface="Open Sans"/>
              <a:ea typeface="Open Sans"/>
              <a:cs typeface="Open Sans"/>
              <a:sym typeface="Open Sans"/>
            </a:endParaRPr>
          </a:p>
        </p:txBody>
      </p:sp>
      <p:sp>
        <p:nvSpPr>
          <p:cNvPr id="571" name="Google Shape;571;g31e3dac571a_0_455"/>
          <p:cNvSpPr txBox="1"/>
          <p:nvPr/>
        </p:nvSpPr>
        <p:spPr>
          <a:xfrm>
            <a:off x="925900" y="5259825"/>
            <a:ext cx="8848200" cy="12225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100">
                <a:solidFill>
                  <a:schemeClr val="dk1"/>
                </a:solidFill>
                <a:latin typeface="Open Sans"/>
                <a:ea typeface="Open Sans"/>
                <a:cs typeface="Open Sans"/>
                <a:sym typeface="Open Sans"/>
              </a:rPr>
              <a:t>Session Objectives:</a:t>
            </a:r>
            <a:endParaRPr b="1" sz="2100">
              <a:solidFill>
                <a:schemeClr val="dk1"/>
              </a:solidFill>
              <a:latin typeface="Open Sans"/>
              <a:ea typeface="Open Sans"/>
              <a:cs typeface="Open Sans"/>
              <a:sym typeface="Open Sans"/>
            </a:endParaRPr>
          </a:p>
          <a:p>
            <a:pPr indent="-361950" lvl="0" marL="457200" rtl="0" algn="just">
              <a:lnSpc>
                <a:spcPct val="115833"/>
              </a:lnSpc>
              <a:spcBef>
                <a:spcPts val="800"/>
              </a:spcBef>
              <a:spcAft>
                <a:spcPts val="0"/>
              </a:spcAft>
              <a:buClr>
                <a:schemeClr val="dk1"/>
              </a:buClr>
              <a:buSzPts val="2100"/>
              <a:buFont typeface="Open Sans"/>
              <a:buChar char="●"/>
            </a:pPr>
            <a:r>
              <a:rPr lang="en-US" sz="1900">
                <a:solidFill>
                  <a:schemeClr val="dk1"/>
                </a:solidFill>
                <a:latin typeface="Open Sans"/>
                <a:ea typeface="Open Sans"/>
                <a:cs typeface="Open Sans"/>
                <a:sym typeface="Open Sans"/>
              </a:rPr>
              <a:t>Learn what Non-Violent Communication is, understand the NVC process, and be able to apply this approach as Insider Mediators.</a:t>
            </a:r>
            <a:endParaRPr sz="19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2300">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572" name="Google Shape;572;g31e3dac571a_0_455"/>
          <p:cNvPicPr preferRelativeResize="0"/>
          <p:nvPr>
            <p:ph idx="2" type="pic"/>
          </p:nvPr>
        </p:nvPicPr>
        <p:blipFill rotWithShape="1">
          <a:blip r:embed="rId4">
            <a:alphaModFix/>
          </a:blip>
          <a:srcRect b="34505" l="0" r="0" t="15276"/>
          <a:stretch/>
        </p:blipFill>
        <p:spPr>
          <a:xfrm>
            <a:off x="3950" y="0"/>
            <a:ext cx="12192000" cy="3441001"/>
          </a:xfrm>
          <a:prstGeom prst="rect">
            <a:avLst/>
          </a:prstGeom>
          <a:noFill/>
        </p:spPr>
      </p:pic>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7" name="Shape 577"/>
        <p:cNvGrpSpPr/>
        <p:nvPr/>
      </p:nvGrpSpPr>
      <p:grpSpPr>
        <a:xfrm>
          <a:off x="0" y="0"/>
          <a:ext cx="0" cy="0"/>
          <a:chOff x="0" y="0"/>
          <a:chExt cx="0" cy="0"/>
        </a:xfrm>
      </p:grpSpPr>
      <p:pic>
        <p:nvPicPr>
          <p:cNvPr id="578" name="Google Shape;578;g31e3dac571a_0_462"/>
          <p:cNvPicPr preferRelativeResize="0"/>
          <p:nvPr/>
        </p:nvPicPr>
        <p:blipFill rotWithShape="1">
          <a:blip r:embed="rId3">
            <a:alphaModFix/>
          </a:blip>
          <a:srcRect b="0" l="0" r="0" t="0"/>
          <a:stretch/>
        </p:blipFill>
        <p:spPr>
          <a:xfrm>
            <a:off x="10711325" y="-1"/>
            <a:ext cx="1462350" cy="1462350"/>
          </a:xfrm>
          <a:prstGeom prst="rect">
            <a:avLst/>
          </a:prstGeom>
          <a:noFill/>
          <a:ln>
            <a:noFill/>
          </a:ln>
        </p:spPr>
      </p:pic>
      <p:sp>
        <p:nvSpPr>
          <p:cNvPr id="579" name="Google Shape;579;g31e3dac571a_0_462"/>
          <p:cNvSpPr txBox="1"/>
          <p:nvPr/>
        </p:nvSpPr>
        <p:spPr>
          <a:xfrm>
            <a:off x="921625" y="516300"/>
            <a:ext cx="9724500" cy="10971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b="1" lang="en-US" sz="4020">
                <a:solidFill>
                  <a:srgbClr val="000000"/>
                </a:solidFill>
                <a:latin typeface="Helvetica Neue"/>
                <a:ea typeface="Helvetica Neue"/>
                <a:cs typeface="Helvetica Neue"/>
                <a:sym typeface="Helvetica Neue"/>
              </a:rPr>
              <a:t>What is Non-Violent Communication?</a:t>
            </a:r>
            <a:endParaRPr b="1" sz="4020">
              <a:solidFill>
                <a:srgbClr val="000000"/>
              </a:solidFill>
              <a:latin typeface="Helvetica Neue"/>
              <a:ea typeface="Helvetica Neue"/>
              <a:cs typeface="Helvetica Neue"/>
              <a:sym typeface="Helvetica Neue"/>
            </a:endParaRPr>
          </a:p>
        </p:txBody>
      </p:sp>
      <p:sp>
        <p:nvSpPr>
          <p:cNvPr id="580" name="Google Shape;580;g31e3dac571a_0_462"/>
          <p:cNvSpPr txBox="1"/>
          <p:nvPr/>
        </p:nvSpPr>
        <p:spPr>
          <a:xfrm>
            <a:off x="932700" y="1773600"/>
            <a:ext cx="9669000" cy="4347300"/>
          </a:xfrm>
          <a:prstGeom prst="rect">
            <a:avLst/>
          </a:prstGeom>
          <a:noFill/>
          <a:ln>
            <a:noFill/>
          </a:ln>
        </p:spPr>
        <p:txBody>
          <a:bodyPr anchorCtr="0" anchor="t" bIns="45700" lIns="91425" spcFirstLastPara="1" rIns="91425" wrap="square" tIns="45700">
            <a:normAutofit/>
          </a:bodyPr>
          <a:lstStyle/>
          <a:p>
            <a:pPr indent="0" lvl="0" marL="0" rtl="0" algn="l">
              <a:lnSpc>
                <a:spcPct val="115833"/>
              </a:lnSpc>
              <a:spcBef>
                <a:spcPts val="1200"/>
              </a:spcBef>
              <a:spcAft>
                <a:spcPts val="0"/>
              </a:spcAft>
              <a:buNone/>
            </a:pPr>
            <a:r>
              <a:rPr b="1" lang="en-US" sz="1800">
                <a:solidFill>
                  <a:srgbClr val="000000"/>
                </a:solidFill>
                <a:latin typeface="Open Sans"/>
                <a:ea typeface="Open Sans"/>
                <a:cs typeface="Open Sans"/>
                <a:sym typeface="Open Sans"/>
              </a:rPr>
              <a:t>Non-Violent Communication</a:t>
            </a:r>
            <a:r>
              <a:rPr lang="en-US" sz="1800">
                <a:solidFill>
                  <a:srgbClr val="000000"/>
                </a:solidFill>
                <a:latin typeface="Open Sans"/>
                <a:ea typeface="Open Sans"/>
                <a:cs typeface="Open Sans"/>
                <a:sym typeface="Open Sans"/>
              </a:rPr>
              <a:t> (NVC) is a method of communication which aims to prevent and manage violence and the breakdown of dialogue with oneself and with others. </a:t>
            </a:r>
            <a:endParaRPr sz="1800">
              <a:solidFill>
                <a:srgbClr val="000000"/>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sz="1800">
              <a:solidFill>
                <a:srgbClr val="000000"/>
              </a:solidFill>
              <a:latin typeface="Open Sans"/>
              <a:ea typeface="Open Sans"/>
              <a:cs typeface="Open Sans"/>
              <a:sym typeface="Open Sans"/>
            </a:endParaRPr>
          </a:p>
          <a:p>
            <a:pPr indent="0" lvl="0" marL="0" rtl="0" algn="l">
              <a:lnSpc>
                <a:spcPct val="115833"/>
              </a:lnSpc>
              <a:spcBef>
                <a:spcPts val="1200"/>
              </a:spcBef>
              <a:spcAft>
                <a:spcPts val="0"/>
              </a:spcAft>
              <a:buNone/>
            </a:pPr>
            <a:r>
              <a:rPr lang="en-US" sz="1800">
                <a:solidFill>
                  <a:srgbClr val="000000"/>
                </a:solidFill>
                <a:latin typeface="Open Sans"/>
                <a:ea typeface="Open Sans"/>
                <a:cs typeface="Open Sans"/>
                <a:sym typeface="Open Sans"/>
              </a:rPr>
              <a:t>NVC is a form of communication that focuses on compassion, common ground, and resolving conflicts. </a:t>
            </a:r>
            <a:endParaRPr sz="1800">
              <a:solidFill>
                <a:srgbClr val="000000"/>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sz="1800">
              <a:solidFill>
                <a:srgbClr val="000000"/>
              </a:solidFill>
              <a:latin typeface="Open Sans"/>
              <a:ea typeface="Open Sans"/>
              <a:cs typeface="Open Sans"/>
              <a:sym typeface="Open Sans"/>
            </a:endParaRPr>
          </a:p>
          <a:p>
            <a:pPr indent="0" lvl="0" marL="0" rtl="0" algn="l">
              <a:lnSpc>
                <a:spcPct val="115833"/>
              </a:lnSpc>
              <a:spcBef>
                <a:spcPts val="1200"/>
              </a:spcBef>
              <a:spcAft>
                <a:spcPts val="800"/>
              </a:spcAft>
              <a:buNone/>
            </a:pPr>
            <a:r>
              <a:rPr lang="en-US" sz="1800">
                <a:solidFill>
                  <a:srgbClr val="000000"/>
                </a:solidFill>
                <a:latin typeface="Open Sans"/>
                <a:ea typeface="Open Sans"/>
                <a:cs typeface="Open Sans"/>
                <a:sym typeface="Open Sans"/>
              </a:rPr>
              <a:t>NVC is a skill we can develop so that how we speak to others and share our feelings and interpretations </a:t>
            </a:r>
            <a:r>
              <a:rPr i="1" lang="en-US" sz="1800">
                <a:solidFill>
                  <a:srgbClr val="000000"/>
                </a:solidFill>
                <a:latin typeface="Open Sans"/>
                <a:ea typeface="Open Sans"/>
                <a:cs typeface="Open Sans"/>
                <a:sym typeface="Open Sans"/>
              </a:rPr>
              <a:t>repairs </a:t>
            </a:r>
            <a:r>
              <a:rPr lang="en-US" sz="1800">
                <a:solidFill>
                  <a:srgbClr val="000000"/>
                </a:solidFill>
                <a:latin typeface="Open Sans"/>
                <a:ea typeface="Open Sans"/>
                <a:cs typeface="Open Sans"/>
                <a:sym typeface="Open Sans"/>
              </a:rPr>
              <a:t>and </a:t>
            </a:r>
            <a:r>
              <a:rPr i="1" lang="en-US" sz="1800">
                <a:solidFill>
                  <a:srgbClr val="000000"/>
                </a:solidFill>
                <a:latin typeface="Open Sans"/>
                <a:ea typeface="Open Sans"/>
                <a:cs typeface="Open Sans"/>
                <a:sym typeface="Open Sans"/>
              </a:rPr>
              <a:t>builds </a:t>
            </a:r>
            <a:r>
              <a:rPr lang="en-US" sz="1800">
                <a:solidFill>
                  <a:srgbClr val="000000"/>
                </a:solidFill>
                <a:latin typeface="Open Sans"/>
                <a:ea typeface="Open Sans"/>
                <a:cs typeface="Open Sans"/>
                <a:sym typeface="Open Sans"/>
              </a:rPr>
              <a:t>relationships rather than fracturing relationships with blame or resentment.</a:t>
            </a:r>
            <a:endParaRPr sz="2400">
              <a:solidFill>
                <a:srgbClr val="000000"/>
              </a:solidFill>
              <a:latin typeface="Open Sans"/>
              <a:ea typeface="Open Sans"/>
              <a:cs typeface="Open Sans"/>
              <a:sym typeface="Open Sans"/>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5" name="Shape 585"/>
        <p:cNvGrpSpPr/>
        <p:nvPr/>
      </p:nvGrpSpPr>
      <p:grpSpPr>
        <a:xfrm>
          <a:off x="0" y="0"/>
          <a:ext cx="0" cy="0"/>
          <a:chOff x="0" y="0"/>
          <a:chExt cx="0" cy="0"/>
        </a:xfrm>
      </p:grpSpPr>
      <p:pic>
        <p:nvPicPr>
          <p:cNvPr id="586" name="Google Shape;586;g31e3dac571a_0_362"/>
          <p:cNvPicPr preferRelativeResize="0"/>
          <p:nvPr/>
        </p:nvPicPr>
        <p:blipFill rotWithShape="1">
          <a:blip r:embed="rId3">
            <a:alphaModFix/>
          </a:blip>
          <a:srcRect b="0" l="0" r="0" t="0"/>
          <a:stretch/>
        </p:blipFill>
        <p:spPr>
          <a:xfrm>
            <a:off x="10737350" y="-1"/>
            <a:ext cx="1436325" cy="1436325"/>
          </a:xfrm>
          <a:prstGeom prst="rect">
            <a:avLst/>
          </a:prstGeom>
          <a:noFill/>
          <a:ln>
            <a:noFill/>
          </a:ln>
        </p:spPr>
      </p:pic>
      <p:sp>
        <p:nvSpPr>
          <p:cNvPr id="587" name="Google Shape;587;g31e3dac571a_0_362"/>
          <p:cNvSpPr txBox="1"/>
          <p:nvPr/>
        </p:nvSpPr>
        <p:spPr>
          <a:xfrm>
            <a:off x="1023050" y="1583725"/>
            <a:ext cx="9982200" cy="4434900"/>
          </a:xfrm>
          <a:prstGeom prst="rect">
            <a:avLst/>
          </a:prstGeom>
          <a:noFill/>
          <a:ln>
            <a:noFill/>
          </a:ln>
        </p:spPr>
        <p:txBody>
          <a:bodyPr anchorCtr="0" anchor="t" bIns="91425" lIns="91425" spcFirstLastPara="1" rIns="91425" wrap="square" tIns="91425">
            <a:spAutoFit/>
          </a:bodyPr>
          <a:lstStyle/>
          <a:p>
            <a:pPr indent="-323850" lvl="0" marL="457200" rtl="0" algn="just">
              <a:lnSpc>
                <a:spcPct val="115833"/>
              </a:lnSpc>
              <a:spcBef>
                <a:spcPts val="1200"/>
              </a:spcBef>
              <a:spcAft>
                <a:spcPts val="0"/>
              </a:spcAft>
              <a:buClr>
                <a:schemeClr val="dk1"/>
              </a:buClr>
              <a:buSzPts val="1500"/>
              <a:buFont typeface="Neue Haas Grotesk Text Pro"/>
              <a:buChar char="●"/>
            </a:pPr>
            <a:r>
              <a:rPr b="1" lang="en-US" sz="1500">
                <a:solidFill>
                  <a:schemeClr val="dk1"/>
                </a:solidFill>
                <a:latin typeface="Open Sans"/>
                <a:ea typeface="Open Sans"/>
                <a:cs typeface="Open Sans"/>
                <a:sym typeface="Open Sans"/>
              </a:rPr>
              <a:t>O for Observation: </a:t>
            </a:r>
            <a:r>
              <a:rPr lang="en-US" sz="1500">
                <a:solidFill>
                  <a:schemeClr val="dk1"/>
                </a:solidFill>
                <a:latin typeface="Open Sans"/>
                <a:ea typeface="Open Sans"/>
                <a:cs typeface="Open Sans"/>
                <a:sym typeface="Open Sans"/>
              </a:rPr>
              <a:t>O</a:t>
            </a:r>
            <a:r>
              <a:rPr lang="en-US" sz="1500">
                <a:solidFill>
                  <a:schemeClr val="dk1"/>
                </a:solidFill>
                <a:latin typeface="Open Sans"/>
                <a:ea typeface="Open Sans"/>
                <a:cs typeface="Open Sans"/>
                <a:sym typeface="Open Sans"/>
              </a:rPr>
              <a:t>bserve what just happened and express this observation.</a:t>
            </a:r>
            <a:endParaRPr sz="1500">
              <a:solidFill>
                <a:schemeClr val="dk1"/>
              </a:solidFill>
              <a:latin typeface="Open Sans"/>
              <a:ea typeface="Open Sans"/>
              <a:cs typeface="Open Sans"/>
              <a:sym typeface="Open Sans"/>
            </a:endParaRPr>
          </a:p>
          <a:p>
            <a:pPr indent="-323850" lvl="2" marL="1143000" rtl="0" algn="just">
              <a:lnSpc>
                <a:spcPct val="115833"/>
              </a:lnSpc>
              <a:spcBef>
                <a:spcPts val="1200"/>
              </a:spcBef>
              <a:spcAft>
                <a:spcPts val="0"/>
              </a:spcAft>
              <a:buClr>
                <a:schemeClr val="dk1"/>
              </a:buClr>
              <a:buSzPts val="1500"/>
              <a:buFont typeface="Open Sans"/>
              <a:buChar char="■"/>
            </a:pPr>
            <a:r>
              <a:rPr i="1" lang="en-US" sz="1500">
                <a:solidFill>
                  <a:schemeClr val="dk1"/>
                </a:solidFill>
                <a:latin typeface="Open Sans"/>
                <a:ea typeface="Open Sans"/>
                <a:cs typeface="Open Sans"/>
                <a:sym typeface="Open Sans"/>
              </a:rPr>
              <a:t>For example: </a:t>
            </a:r>
            <a:r>
              <a:rPr lang="en-US" sz="1500">
                <a:solidFill>
                  <a:schemeClr val="dk1"/>
                </a:solidFill>
                <a:latin typeface="Open Sans"/>
                <a:ea typeface="Open Sans"/>
                <a:cs typeface="Open Sans"/>
                <a:sym typeface="Open Sans"/>
              </a:rPr>
              <a:t>Avoid saying: "You are always late/unpleasant/sad!" Instead, one would say what they observe: "We had an appointment at 6pm. It's 6:15pm.”</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Neue Haas Grotesk Text Pro"/>
              <a:buChar char="●"/>
            </a:pPr>
            <a:r>
              <a:rPr b="1" lang="en-US" sz="1500">
                <a:solidFill>
                  <a:schemeClr val="dk1"/>
                </a:solidFill>
                <a:latin typeface="Open Sans"/>
                <a:ea typeface="Open Sans"/>
                <a:cs typeface="Open Sans"/>
                <a:sym typeface="Open Sans"/>
              </a:rPr>
              <a:t>F for Feeling:</a:t>
            </a:r>
            <a:r>
              <a:rPr lang="en-US" sz="1500">
                <a:solidFill>
                  <a:schemeClr val="dk1"/>
                </a:solidFill>
                <a:latin typeface="Open Sans"/>
                <a:ea typeface="Open Sans"/>
                <a:cs typeface="Open Sans"/>
                <a:sym typeface="Open Sans"/>
              </a:rPr>
              <a:t> Express how the situation or observation made us feel. </a:t>
            </a:r>
            <a:endParaRPr sz="1500">
              <a:solidFill>
                <a:schemeClr val="dk1"/>
              </a:solidFill>
              <a:latin typeface="Open Sans"/>
              <a:ea typeface="Open Sans"/>
              <a:cs typeface="Open Sans"/>
              <a:sym typeface="Open Sans"/>
            </a:endParaRPr>
          </a:p>
          <a:p>
            <a:pPr indent="-323850" lvl="2" marL="1143000" rtl="0" algn="just">
              <a:lnSpc>
                <a:spcPct val="115833"/>
              </a:lnSpc>
              <a:spcBef>
                <a:spcPts val="1200"/>
              </a:spcBef>
              <a:spcAft>
                <a:spcPts val="0"/>
              </a:spcAft>
              <a:buClr>
                <a:schemeClr val="dk1"/>
              </a:buClr>
              <a:buSzPts val="1500"/>
              <a:buFont typeface="Open Sans"/>
              <a:buChar char="■"/>
            </a:pPr>
            <a:r>
              <a:rPr i="1" lang="en-US" sz="1500">
                <a:solidFill>
                  <a:schemeClr val="dk1"/>
                </a:solidFill>
                <a:latin typeface="Open Sans"/>
                <a:ea typeface="Open Sans"/>
                <a:cs typeface="Open Sans"/>
                <a:sym typeface="Open Sans"/>
              </a:rPr>
              <a:t>For example: </a:t>
            </a:r>
            <a:r>
              <a:rPr lang="en-US" sz="1500">
                <a:solidFill>
                  <a:schemeClr val="dk1"/>
                </a:solidFill>
                <a:latin typeface="Open Sans"/>
                <a:ea typeface="Open Sans"/>
                <a:cs typeface="Open Sans"/>
                <a:sym typeface="Open Sans"/>
              </a:rPr>
              <a:t>"When I hear these words, I feel belittled and sad. How do you feel?" or “When you arrive 15 minutes late, it makes me feel upset and I perceive this as not being cared for.”</a:t>
            </a:r>
            <a:endParaRPr i="1"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Neue Haas Grotesk Text Pro"/>
              <a:buChar char="●"/>
            </a:pPr>
            <a:r>
              <a:rPr b="1" lang="en-US" sz="1500">
                <a:solidFill>
                  <a:schemeClr val="dk1"/>
                </a:solidFill>
                <a:latin typeface="Open Sans"/>
                <a:ea typeface="Open Sans"/>
                <a:cs typeface="Open Sans"/>
                <a:sym typeface="Open Sans"/>
              </a:rPr>
              <a:t>N is for Need: </a:t>
            </a:r>
            <a:r>
              <a:rPr lang="en-US" sz="1500">
                <a:solidFill>
                  <a:schemeClr val="dk1"/>
                </a:solidFill>
                <a:latin typeface="Open Sans"/>
                <a:ea typeface="Open Sans"/>
                <a:cs typeface="Open Sans"/>
                <a:sym typeface="Open Sans"/>
              </a:rPr>
              <a:t>Behind every emotion is a need that is either satisfied or unsatisfied.</a:t>
            </a:r>
            <a:endParaRPr i="1" sz="1500">
              <a:solidFill>
                <a:schemeClr val="dk1"/>
              </a:solidFill>
              <a:latin typeface="Open Sans"/>
              <a:ea typeface="Open Sans"/>
              <a:cs typeface="Open Sans"/>
              <a:sym typeface="Open Sans"/>
            </a:endParaRPr>
          </a:p>
          <a:p>
            <a:pPr indent="-323850" lvl="2" marL="1143000" rtl="0" algn="just">
              <a:lnSpc>
                <a:spcPct val="115833"/>
              </a:lnSpc>
              <a:spcBef>
                <a:spcPts val="1200"/>
              </a:spcBef>
              <a:spcAft>
                <a:spcPts val="0"/>
              </a:spcAft>
              <a:buClr>
                <a:schemeClr val="dk1"/>
              </a:buClr>
              <a:buSzPts val="1500"/>
              <a:buFont typeface="Open Sans"/>
              <a:buChar char="■"/>
            </a:pPr>
            <a:r>
              <a:rPr i="1" lang="en-US" sz="1500">
                <a:solidFill>
                  <a:schemeClr val="dk1"/>
                </a:solidFill>
                <a:latin typeface="Open Sans"/>
                <a:ea typeface="Open Sans"/>
                <a:cs typeface="Open Sans"/>
                <a:sym typeface="Open Sans"/>
              </a:rPr>
              <a:t>For example,</a:t>
            </a:r>
            <a:r>
              <a:rPr lang="en-US" sz="1500">
                <a:solidFill>
                  <a:schemeClr val="dk1"/>
                </a:solidFill>
                <a:latin typeface="Open Sans"/>
                <a:ea typeface="Open Sans"/>
                <a:cs typeface="Open Sans"/>
                <a:sym typeface="Open Sans"/>
              </a:rPr>
              <a:t> “I am feeling like my time isn’t being valued and I need to feel a sense of respect and consideration.”</a:t>
            </a:r>
            <a:endParaRPr i="1"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Neue Haas Grotesk Text Pro"/>
              <a:buChar char="●"/>
            </a:pPr>
            <a:r>
              <a:rPr b="1" lang="en-US" sz="1500">
                <a:solidFill>
                  <a:schemeClr val="dk1"/>
                </a:solidFill>
                <a:latin typeface="Open Sans"/>
                <a:ea typeface="Open Sans"/>
                <a:cs typeface="Open Sans"/>
                <a:sym typeface="Open Sans"/>
              </a:rPr>
              <a:t>R for Requests: </a:t>
            </a:r>
            <a:r>
              <a:rPr lang="en-US" sz="1500">
                <a:solidFill>
                  <a:schemeClr val="dk1"/>
                </a:solidFill>
                <a:latin typeface="Open Sans"/>
                <a:ea typeface="Open Sans"/>
                <a:cs typeface="Open Sans"/>
                <a:sym typeface="Open Sans"/>
              </a:rPr>
              <a:t>Express </a:t>
            </a:r>
            <a:r>
              <a:rPr lang="en-US" sz="1500">
                <a:solidFill>
                  <a:schemeClr val="dk1"/>
                </a:solidFill>
                <a:latin typeface="Open Sans"/>
                <a:ea typeface="Open Sans"/>
                <a:cs typeface="Open Sans"/>
                <a:sym typeface="Open Sans"/>
              </a:rPr>
              <a:t>what we’d like to experience moving forward.</a:t>
            </a:r>
            <a:endParaRPr i="1" sz="1500">
              <a:solidFill>
                <a:schemeClr val="dk1"/>
              </a:solidFill>
              <a:latin typeface="Open Sans"/>
              <a:ea typeface="Open Sans"/>
              <a:cs typeface="Open Sans"/>
              <a:sym typeface="Open Sans"/>
            </a:endParaRPr>
          </a:p>
          <a:p>
            <a:pPr indent="-323850" lvl="2" marL="1143000" rtl="0" algn="just">
              <a:lnSpc>
                <a:spcPct val="115833"/>
              </a:lnSpc>
              <a:spcBef>
                <a:spcPts val="1200"/>
              </a:spcBef>
              <a:spcAft>
                <a:spcPts val="800"/>
              </a:spcAft>
              <a:buClr>
                <a:schemeClr val="dk1"/>
              </a:buClr>
              <a:buSzPts val="1500"/>
              <a:buFont typeface="Open Sans"/>
              <a:buChar char="■"/>
            </a:pPr>
            <a:r>
              <a:rPr i="1" lang="en-US" sz="1500">
                <a:solidFill>
                  <a:schemeClr val="dk1"/>
                </a:solidFill>
                <a:latin typeface="Open Sans"/>
                <a:ea typeface="Open Sans"/>
                <a:cs typeface="Open Sans"/>
                <a:sym typeface="Open Sans"/>
              </a:rPr>
              <a:t>For example,</a:t>
            </a:r>
            <a:r>
              <a:rPr lang="en-US" sz="1500">
                <a:solidFill>
                  <a:schemeClr val="dk1"/>
                </a:solidFill>
                <a:latin typeface="Open Sans"/>
                <a:ea typeface="Open Sans"/>
                <a:cs typeface="Open Sans"/>
                <a:sym typeface="Open Sans"/>
              </a:rPr>
              <a:t> “In order for me to feel respected and valued, can you inform me ahead of time if you will be arriving late?”</a:t>
            </a:r>
            <a:endParaRPr i="1" sz="1500">
              <a:solidFill>
                <a:schemeClr val="dk1"/>
              </a:solidFill>
              <a:latin typeface="Open Sans"/>
              <a:ea typeface="Open Sans"/>
              <a:cs typeface="Open Sans"/>
              <a:sym typeface="Open Sans"/>
            </a:endParaRPr>
          </a:p>
        </p:txBody>
      </p:sp>
      <p:sp>
        <p:nvSpPr>
          <p:cNvPr id="588" name="Google Shape;588;g31e3dac571a_0_362"/>
          <p:cNvSpPr txBox="1"/>
          <p:nvPr/>
        </p:nvSpPr>
        <p:spPr>
          <a:xfrm>
            <a:off x="921625" y="516300"/>
            <a:ext cx="9724500" cy="10971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b="1" lang="en-US" sz="4020">
                <a:latin typeface="Helvetica Neue"/>
                <a:ea typeface="Helvetica Neue"/>
                <a:cs typeface="Helvetica Neue"/>
                <a:sym typeface="Helvetica Neue"/>
              </a:rPr>
              <a:t>The ONFR Model</a:t>
            </a:r>
            <a:endParaRPr b="1" sz="4020">
              <a:solidFill>
                <a:srgbClr val="000000"/>
              </a:solidFill>
              <a:latin typeface="Helvetica Neue"/>
              <a:ea typeface="Helvetica Neue"/>
              <a:cs typeface="Helvetica Neue"/>
              <a:sym typeface="Helvetica Neue"/>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3" name="Shape 593"/>
        <p:cNvGrpSpPr/>
        <p:nvPr/>
      </p:nvGrpSpPr>
      <p:grpSpPr>
        <a:xfrm>
          <a:off x="0" y="0"/>
          <a:ext cx="0" cy="0"/>
          <a:chOff x="0" y="0"/>
          <a:chExt cx="0" cy="0"/>
        </a:xfrm>
      </p:grpSpPr>
      <p:sp>
        <p:nvSpPr>
          <p:cNvPr id="594" name="Google Shape;594;g31e3dac571a_0_477"/>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595" name="Google Shape;595;g31e3dac571a_0_47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596" name="Google Shape;596;g31e3dac571a_0_477"/>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
        <p:nvSpPr>
          <p:cNvPr id="597" name="Google Shape;597;g31e3dac571a_0_477"/>
          <p:cNvSpPr txBox="1"/>
          <p:nvPr/>
        </p:nvSpPr>
        <p:spPr>
          <a:xfrm>
            <a:off x="1012600" y="1939225"/>
            <a:ext cx="9246000" cy="2861100"/>
          </a:xfrm>
          <a:prstGeom prst="rect">
            <a:avLst/>
          </a:prstGeom>
          <a:noFill/>
          <a:ln>
            <a:noFill/>
          </a:ln>
        </p:spPr>
        <p:txBody>
          <a:bodyPr anchorCtr="0" anchor="t" bIns="0" lIns="0" spcFirstLastPara="1" rIns="0" wrap="square" tIns="0">
            <a:noAutofit/>
          </a:bodyPr>
          <a:lstStyle/>
          <a:p>
            <a:pPr indent="0" lvl="0" marL="0" rtl="0" algn="just">
              <a:lnSpc>
                <a:spcPct val="150000"/>
              </a:lnSpc>
              <a:spcBef>
                <a:spcPts val="1200"/>
              </a:spcBef>
              <a:spcAft>
                <a:spcPts val="0"/>
              </a:spcAft>
              <a:buNone/>
            </a:pPr>
            <a:r>
              <a:rPr lang="en-US" sz="2100">
                <a:solidFill>
                  <a:schemeClr val="dk1"/>
                </a:solidFill>
                <a:latin typeface="Open Sans"/>
                <a:ea typeface="Open Sans"/>
                <a:cs typeface="Open Sans"/>
                <a:sym typeface="Open Sans"/>
              </a:rPr>
              <a:t>You will engage in a </a:t>
            </a:r>
            <a:r>
              <a:rPr b="1" lang="en-US" sz="2100">
                <a:solidFill>
                  <a:schemeClr val="dk1"/>
                </a:solidFill>
                <a:latin typeface="Open Sans"/>
                <a:ea typeface="Open Sans"/>
                <a:cs typeface="Open Sans"/>
                <a:sym typeface="Open Sans"/>
              </a:rPr>
              <a:t>pair activity</a:t>
            </a:r>
            <a:r>
              <a:rPr lang="en-US" sz="2100">
                <a:solidFill>
                  <a:schemeClr val="dk1"/>
                </a:solidFill>
                <a:latin typeface="Open Sans"/>
                <a:ea typeface="Open Sans"/>
                <a:cs typeface="Open Sans"/>
                <a:sym typeface="Open Sans"/>
              </a:rPr>
              <a:t> to practice NVC.</a:t>
            </a:r>
            <a:endParaRPr sz="2100">
              <a:solidFill>
                <a:schemeClr val="dk1"/>
              </a:solidFill>
              <a:latin typeface="Open Sans"/>
              <a:ea typeface="Open Sans"/>
              <a:cs typeface="Open Sans"/>
              <a:sym typeface="Open Sans"/>
            </a:endParaRPr>
          </a:p>
          <a:p>
            <a:pPr indent="0" lvl="0" marL="0" rtl="0" algn="just">
              <a:lnSpc>
                <a:spcPct val="115000"/>
              </a:lnSpc>
              <a:spcBef>
                <a:spcPts val="1200"/>
              </a:spcBef>
              <a:spcAft>
                <a:spcPts val="0"/>
              </a:spcAft>
              <a:buNone/>
            </a:pPr>
            <a:r>
              <a:rPr lang="en-US" sz="2100">
                <a:solidFill>
                  <a:schemeClr val="dk1"/>
                </a:solidFill>
                <a:latin typeface="Open Sans"/>
                <a:ea typeface="Open Sans"/>
                <a:cs typeface="Open Sans"/>
                <a:sym typeface="Open Sans"/>
              </a:rPr>
              <a:t>In each round, </a:t>
            </a:r>
            <a:r>
              <a:rPr b="1" lang="en-US" sz="2100">
                <a:solidFill>
                  <a:schemeClr val="dk1"/>
                </a:solidFill>
                <a:latin typeface="Open Sans"/>
                <a:ea typeface="Open Sans"/>
                <a:cs typeface="Open Sans"/>
                <a:sym typeface="Open Sans"/>
              </a:rPr>
              <a:t>one person will express a situation or issue </a:t>
            </a:r>
            <a:r>
              <a:rPr lang="en-US" sz="2100">
                <a:solidFill>
                  <a:schemeClr val="dk1"/>
                </a:solidFill>
                <a:latin typeface="Open Sans"/>
                <a:ea typeface="Open Sans"/>
                <a:cs typeface="Open Sans"/>
                <a:sym typeface="Open Sans"/>
              </a:rPr>
              <a:t>that they are struggling with, and </a:t>
            </a:r>
            <a:r>
              <a:rPr b="1" lang="en-US" sz="2100">
                <a:solidFill>
                  <a:schemeClr val="dk1"/>
                </a:solidFill>
                <a:latin typeface="Open Sans"/>
                <a:ea typeface="Open Sans"/>
                <a:cs typeface="Open Sans"/>
                <a:sym typeface="Open Sans"/>
              </a:rPr>
              <a:t>the other person will practice responding with NVC. </a:t>
            </a:r>
            <a:endParaRPr b="1" sz="2100">
              <a:solidFill>
                <a:schemeClr val="dk1"/>
              </a:solidFill>
              <a:latin typeface="Open Sans"/>
              <a:ea typeface="Open Sans"/>
              <a:cs typeface="Open Sans"/>
              <a:sym typeface="Open Sans"/>
            </a:endParaRPr>
          </a:p>
          <a:p>
            <a:pPr indent="0" lvl="0" marL="0" rtl="0" algn="just">
              <a:lnSpc>
                <a:spcPct val="115000"/>
              </a:lnSpc>
              <a:spcBef>
                <a:spcPts val="1200"/>
              </a:spcBef>
              <a:spcAft>
                <a:spcPts val="0"/>
              </a:spcAft>
              <a:buNone/>
            </a:pPr>
            <a:r>
              <a:rPr lang="en-US" sz="2100">
                <a:solidFill>
                  <a:schemeClr val="dk1"/>
                </a:solidFill>
                <a:latin typeface="Open Sans"/>
                <a:ea typeface="Open Sans"/>
                <a:cs typeface="Open Sans"/>
                <a:sym typeface="Open Sans"/>
              </a:rPr>
              <a:t>The </a:t>
            </a:r>
            <a:r>
              <a:rPr b="1" lang="en-US" sz="2100">
                <a:solidFill>
                  <a:schemeClr val="dk1"/>
                </a:solidFill>
                <a:latin typeface="Open Sans"/>
                <a:ea typeface="Open Sans"/>
                <a:cs typeface="Open Sans"/>
                <a:sym typeface="Open Sans"/>
              </a:rPr>
              <a:t>person responding should use the OFNR model</a:t>
            </a:r>
            <a:r>
              <a:rPr lang="en-US" sz="2100">
                <a:solidFill>
                  <a:schemeClr val="dk1"/>
                </a:solidFill>
                <a:latin typeface="Open Sans"/>
                <a:ea typeface="Open Sans"/>
                <a:cs typeface="Open Sans"/>
                <a:sym typeface="Open Sans"/>
              </a:rPr>
              <a:t> to express what they observed, how it made them feel, what needs were not being met, and then make a request for how the situation could be improved. </a:t>
            </a:r>
            <a:endParaRPr sz="2100">
              <a:solidFill>
                <a:schemeClr val="dk1"/>
              </a:solidFill>
              <a:latin typeface="Open Sans"/>
              <a:ea typeface="Open Sans"/>
              <a:cs typeface="Open Sans"/>
              <a:sym typeface="Open Sans"/>
            </a:endParaRPr>
          </a:p>
          <a:p>
            <a:pPr indent="0" lvl="0" marL="0" rtl="0" algn="just">
              <a:lnSpc>
                <a:spcPct val="150000"/>
              </a:lnSpc>
              <a:spcBef>
                <a:spcPts val="1200"/>
              </a:spcBef>
              <a:spcAft>
                <a:spcPts val="0"/>
              </a:spcAft>
              <a:buNone/>
            </a:pPr>
            <a:r>
              <a:rPr lang="en-US" sz="2100">
                <a:solidFill>
                  <a:schemeClr val="dk1"/>
                </a:solidFill>
                <a:latin typeface="Open Sans"/>
                <a:ea typeface="Open Sans"/>
                <a:cs typeface="Open Sans"/>
                <a:sym typeface="Open Sans"/>
              </a:rPr>
              <a:t>Each person will have a chance to be the speaker and the listener.</a:t>
            </a:r>
            <a:endParaRPr sz="2800">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rgbClr val="000000"/>
              </a:solidFill>
              <a:latin typeface="Open Sans"/>
              <a:ea typeface="Open Sans"/>
              <a:cs typeface="Open Sans"/>
              <a:sym typeface="Open Sans"/>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pic>
        <p:nvPicPr>
          <p:cNvPr id="603" name="Google Shape;603;g31e3dac571a_0_48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04" name="Google Shape;604;g31e3dac571a_0_485"/>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800">
                <a:solidFill>
                  <a:srgbClr val="000000"/>
                </a:solidFill>
                <a:latin typeface="Helvetica Neue"/>
                <a:ea typeface="Helvetica Neue"/>
                <a:cs typeface="Helvetica Neue"/>
                <a:sym typeface="Helvetica Neue"/>
              </a:rPr>
              <a:t>Reflection</a:t>
            </a:r>
            <a:endParaRPr b="1" sz="4800">
              <a:solidFill>
                <a:srgbClr val="000000"/>
              </a:solidFill>
              <a:latin typeface="Helvetica Neue"/>
              <a:ea typeface="Helvetica Neue"/>
              <a:cs typeface="Helvetica Neue"/>
              <a:sym typeface="Helvetica Neue"/>
            </a:endParaRPr>
          </a:p>
        </p:txBody>
      </p:sp>
      <p:sp>
        <p:nvSpPr>
          <p:cNvPr id="605" name="Google Shape;605;g31e3dac571a_0_485"/>
          <p:cNvSpPr txBox="1"/>
          <p:nvPr/>
        </p:nvSpPr>
        <p:spPr>
          <a:xfrm>
            <a:off x="1192800" y="2520100"/>
            <a:ext cx="9669000" cy="3661500"/>
          </a:xfrm>
          <a:prstGeom prst="rect">
            <a:avLst/>
          </a:prstGeom>
          <a:noFill/>
          <a:ln>
            <a:noFill/>
          </a:ln>
        </p:spPr>
        <p:txBody>
          <a:bodyPr anchorCtr="0" anchor="t" bIns="45700" lIns="91425" spcFirstLastPara="1" rIns="91425" wrap="square" tIns="45700">
            <a:normAutofit fontScale="70000" lnSpcReduction="10000"/>
          </a:bodyPr>
          <a:lstStyle/>
          <a:p>
            <a:pPr indent="-364172" lvl="0" marL="457200" rtl="0" algn="just">
              <a:lnSpc>
                <a:spcPct val="115000"/>
              </a:lnSpc>
              <a:spcBef>
                <a:spcPts val="1200"/>
              </a:spcBef>
              <a:spcAft>
                <a:spcPts val="0"/>
              </a:spcAft>
              <a:buClr>
                <a:schemeClr val="dk1"/>
              </a:buClr>
              <a:buSzPct val="100000"/>
              <a:buFont typeface="Open Sans"/>
              <a:buChar char="•"/>
            </a:pPr>
            <a:r>
              <a:rPr lang="en-US" sz="3050">
                <a:solidFill>
                  <a:schemeClr val="dk1"/>
                </a:solidFill>
                <a:latin typeface="Open Sans"/>
                <a:ea typeface="Open Sans"/>
                <a:cs typeface="Open Sans"/>
                <a:sym typeface="Open Sans"/>
              </a:rPr>
              <a:t>How was that activity for you? How did you feel practicing NVC?</a:t>
            </a:r>
            <a:endParaRPr sz="3050">
              <a:solidFill>
                <a:schemeClr val="dk1"/>
              </a:solidFill>
              <a:latin typeface="Open Sans"/>
              <a:ea typeface="Open Sans"/>
              <a:cs typeface="Open Sans"/>
              <a:sym typeface="Open Sans"/>
            </a:endParaRPr>
          </a:p>
          <a:p>
            <a:pPr indent="0" lvl="0" marL="457200" rtl="0" algn="just">
              <a:lnSpc>
                <a:spcPct val="115000"/>
              </a:lnSpc>
              <a:spcBef>
                <a:spcPts val="1200"/>
              </a:spcBef>
              <a:spcAft>
                <a:spcPts val="0"/>
              </a:spcAft>
              <a:buNone/>
            </a:pPr>
            <a:r>
              <a:t/>
            </a:r>
            <a:endParaRPr sz="3050">
              <a:solidFill>
                <a:schemeClr val="dk1"/>
              </a:solidFill>
              <a:latin typeface="Open Sans"/>
              <a:ea typeface="Open Sans"/>
              <a:cs typeface="Open Sans"/>
              <a:sym typeface="Open Sans"/>
            </a:endParaRPr>
          </a:p>
          <a:p>
            <a:pPr indent="-364172" lvl="0" marL="457200" rtl="0" algn="just">
              <a:lnSpc>
                <a:spcPct val="115000"/>
              </a:lnSpc>
              <a:spcBef>
                <a:spcPts val="1200"/>
              </a:spcBef>
              <a:spcAft>
                <a:spcPts val="0"/>
              </a:spcAft>
              <a:buClr>
                <a:schemeClr val="dk1"/>
              </a:buClr>
              <a:buSzPct val="100000"/>
              <a:buFont typeface="Open Sans"/>
              <a:buChar char="•"/>
            </a:pPr>
            <a:r>
              <a:rPr lang="en-US" sz="3050">
                <a:solidFill>
                  <a:schemeClr val="dk1"/>
                </a:solidFill>
                <a:latin typeface="Open Sans"/>
                <a:ea typeface="Open Sans"/>
                <a:cs typeface="Open Sans"/>
                <a:sym typeface="Open Sans"/>
              </a:rPr>
              <a:t>How can NVC be applied in various personal and professional contexts?</a:t>
            </a:r>
            <a:endParaRPr sz="3050">
              <a:solidFill>
                <a:schemeClr val="dk1"/>
              </a:solidFill>
              <a:latin typeface="Open Sans"/>
              <a:ea typeface="Open Sans"/>
              <a:cs typeface="Open Sans"/>
              <a:sym typeface="Open Sans"/>
            </a:endParaRPr>
          </a:p>
          <a:p>
            <a:pPr indent="0" lvl="0" marL="457200" rtl="0" algn="just">
              <a:lnSpc>
                <a:spcPct val="115000"/>
              </a:lnSpc>
              <a:spcBef>
                <a:spcPts val="1200"/>
              </a:spcBef>
              <a:spcAft>
                <a:spcPts val="0"/>
              </a:spcAft>
              <a:buNone/>
            </a:pPr>
            <a:r>
              <a:t/>
            </a:r>
            <a:endParaRPr sz="3050">
              <a:solidFill>
                <a:schemeClr val="dk1"/>
              </a:solidFill>
              <a:latin typeface="Open Sans"/>
              <a:ea typeface="Open Sans"/>
              <a:cs typeface="Open Sans"/>
              <a:sym typeface="Open Sans"/>
            </a:endParaRPr>
          </a:p>
          <a:p>
            <a:pPr indent="-364172" lvl="0" marL="457200" rtl="0" algn="just">
              <a:lnSpc>
                <a:spcPct val="115000"/>
              </a:lnSpc>
              <a:spcBef>
                <a:spcPts val="1200"/>
              </a:spcBef>
              <a:spcAft>
                <a:spcPts val="0"/>
              </a:spcAft>
              <a:buClr>
                <a:schemeClr val="dk1"/>
              </a:buClr>
              <a:buSzPct val="100000"/>
              <a:buFont typeface="Open Sans"/>
              <a:buChar char="•"/>
            </a:pPr>
            <a:r>
              <a:rPr lang="en-US" sz="3050">
                <a:solidFill>
                  <a:schemeClr val="dk1"/>
                </a:solidFill>
                <a:latin typeface="Open Sans"/>
                <a:ea typeface="Open Sans"/>
                <a:cs typeface="Open Sans"/>
                <a:sym typeface="Open Sans"/>
              </a:rPr>
              <a:t>How can NVC improve relationships and promote mutual understanding? </a:t>
            </a:r>
            <a:endParaRPr sz="3050">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1" name="Shape 131"/>
        <p:cNvGrpSpPr/>
        <p:nvPr/>
      </p:nvGrpSpPr>
      <p:grpSpPr>
        <a:xfrm>
          <a:off x="0" y="0"/>
          <a:ext cx="0" cy="0"/>
          <a:chOff x="0" y="0"/>
          <a:chExt cx="0" cy="0"/>
        </a:xfrm>
      </p:grpSpPr>
      <p:pic>
        <p:nvPicPr>
          <p:cNvPr id="132" name="Google Shape;132;g31e3dac571a_0_48"/>
          <p:cNvPicPr preferRelativeResize="0"/>
          <p:nvPr/>
        </p:nvPicPr>
        <p:blipFill rotWithShape="1">
          <a:blip r:embed="rId3">
            <a:alphaModFix/>
          </a:blip>
          <a:srcRect b="0" l="0" r="0" t="0"/>
          <a:stretch/>
        </p:blipFill>
        <p:spPr>
          <a:xfrm>
            <a:off x="10432950" y="-1"/>
            <a:ext cx="1740725" cy="1740725"/>
          </a:xfrm>
          <a:prstGeom prst="rect">
            <a:avLst/>
          </a:prstGeom>
          <a:noFill/>
          <a:ln>
            <a:noFill/>
          </a:ln>
        </p:spPr>
      </p:pic>
      <p:sp>
        <p:nvSpPr>
          <p:cNvPr id="133" name="Google Shape;133;g31e3dac571a_0_48"/>
          <p:cNvSpPr txBox="1"/>
          <p:nvPr/>
        </p:nvSpPr>
        <p:spPr>
          <a:xfrm>
            <a:off x="925899" y="602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Violent</a:t>
            </a:r>
            <a:r>
              <a:rPr b="1" lang="en-US" sz="4400">
                <a:latin typeface="Open Sans"/>
                <a:ea typeface="Open Sans"/>
                <a:cs typeface="Open Sans"/>
                <a:sym typeface="Open Sans"/>
              </a:rPr>
              <a:t> Conflict</a:t>
            </a:r>
            <a:endParaRPr b="1" i="0" sz="4400" u="none" cap="none" strike="noStrike">
              <a:solidFill>
                <a:srgbClr val="000000"/>
              </a:solidFill>
              <a:latin typeface="Open Sans"/>
              <a:ea typeface="Open Sans"/>
              <a:cs typeface="Open Sans"/>
              <a:sym typeface="Open Sans"/>
            </a:endParaRPr>
          </a:p>
        </p:txBody>
      </p:sp>
      <p:sp>
        <p:nvSpPr>
          <p:cNvPr id="134" name="Google Shape;134;g31e3dac571a_0_48"/>
          <p:cNvSpPr txBox="1"/>
          <p:nvPr/>
        </p:nvSpPr>
        <p:spPr>
          <a:xfrm>
            <a:off x="454900" y="1825625"/>
            <a:ext cx="5142300" cy="4351200"/>
          </a:xfrm>
          <a:prstGeom prst="rect">
            <a:avLst/>
          </a:prstGeom>
          <a:noFill/>
          <a:ln>
            <a:noFill/>
          </a:ln>
        </p:spPr>
        <p:txBody>
          <a:bodyPr anchorCtr="0" anchor="t" bIns="45700" lIns="91425" spcFirstLastPara="1" rIns="91425" wrap="square" tIns="45700">
            <a:normAutofit/>
          </a:bodyPr>
          <a:lstStyle/>
          <a:p>
            <a:pPr indent="0" lvl="0" marL="0" rtl="0" algn="ctr">
              <a:lnSpc>
                <a:spcPct val="115000"/>
              </a:lnSpc>
              <a:spcBef>
                <a:spcPts val="1200"/>
              </a:spcBef>
              <a:spcAft>
                <a:spcPts val="0"/>
              </a:spcAft>
              <a:buNone/>
            </a:pPr>
            <a:r>
              <a:rPr b="1" lang="en-US" sz="2200">
                <a:solidFill>
                  <a:srgbClr val="000000"/>
                </a:solidFill>
                <a:latin typeface="Open Sans"/>
                <a:ea typeface="Open Sans"/>
                <a:cs typeface="Open Sans"/>
                <a:sym typeface="Open Sans"/>
              </a:rPr>
              <a:t>Direct Violence</a:t>
            </a:r>
            <a:endParaRPr b="1" sz="2200">
              <a:solidFill>
                <a:srgbClr val="000000"/>
              </a:solidFill>
              <a:latin typeface="Open Sans"/>
              <a:ea typeface="Open Sans"/>
              <a:cs typeface="Open Sans"/>
              <a:sym typeface="Open Sans"/>
            </a:endParaRPr>
          </a:p>
          <a:p>
            <a:pPr indent="0" lvl="0" marL="0" rtl="0" algn="ctr">
              <a:lnSpc>
                <a:spcPct val="115000"/>
              </a:lnSpc>
              <a:spcBef>
                <a:spcPts val="1200"/>
              </a:spcBef>
              <a:spcAft>
                <a:spcPts val="800"/>
              </a:spcAft>
              <a:buNone/>
            </a:pPr>
            <a:r>
              <a:rPr lang="en-US" sz="2200">
                <a:solidFill>
                  <a:srgbClr val="000000"/>
                </a:solidFill>
                <a:latin typeface="Open Sans"/>
                <a:ea typeface="Open Sans"/>
                <a:cs typeface="Open Sans"/>
                <a:sym typeface="Open Sans"/>
              </a:rPr>
              <a:t>Activities carried out with the intention of causing harm to a person’s physical existence or property: beatings, murder, assault, and damage or destruction of property.</a:t>
            </a:r>
            <a:endParaRPr sz="3400">
              <a:solidFill>
                <a:srgbClr val="000000"/>
              </a:solidFill>
              <a:latin typeface="Helvetica Neue"/>
              <a:ea typeface="Helvetica Neue"/>
              <a:cs typeface="Helvetica Neue"/>
              <a:sym typeface="Helvetica Neue"/>
            </a:endParaRPr>
          </a:p>
        </p:txBody>
      </p:sp>
      <p:sp>
        <p:nvSpPr>
          <p:cNvPr id="135" name="Google Shape;135;g31e3dac571a_0_48"/>
          <p:cNvSpPr txBox="1"/>
          <p:nvPr/>
        </p:nvSpPr>
        <p:spPr>
          <a:xfrm>
            <a:off x="6598355" y="1825625"/>
            <a:ext cx="4758900" cy="4351200"/>
          </a:xfrm>
          <a:prstGeom prst="rect">
            <a:avLst/>
          </a:prstGeom>
          <a:noFill/>
          <a:ln>
            <a:noFill/>
          </a:ln>
        </p:spPr>
        <p:txBody>
          <a:bodyPr anchorCtr="0" anchor="t" bIns="45700" lIns="91425" spcFirstLastPara="1" rIns="91425" wrap="square" tIns="45700">
            <a:noAutofit/>
          </a:bodyPr>
          <a:lstStyle/>
          <a:p>
            <a:pPr indent="0" lvl="0" marL="0" rtl="0" algn="ctr">
              <a:lnSpc>
                <a:spcPct val="115000"/>
              </a:lnSpc>
              <a:spcBef>
                <a:spcPts val="1200"/>
              </a:spcBef>
              <a:spcAft>
                <a:spcPts val="0"/>
              </a:spcAft>
              <a:buNone/>
            </a:pPr>
            <a:r>
              <a:rPr b="1" lang="en-US" sz="2200">
                <a:solidFill>
                  <a:srgbClr val="000000"/>
                </a:solidFill>
                <a:latin typeface="Open Sans"/>
                <a:ea typeface="Open Sans"/>
                <a:cs typeface="Open Sans"/>
                <a:sym typeface="Open Sans"/>
              </a:rPr>
              <a:t>Indirect Violence</a:t>
            </a:r>
            <a:endParaRPr b="1" sz="2200">
              <a:solidFill>
                <a:srgbClr val="000000"/>
              </a:solidFill>
              <a:latin typeface="Open Sans"/>
              <a:ea typeface="Open Sans"/>
              <a:cs typeface="Open Sans"/>
              <a:sym typeface="Open Sans"/>
            </a:endParaRPr>
          </a:p>
          <a:p>
            <a:pPr indent="0" lvl="0" marL="0" rtl="0" algn="ctr">
              <a:lnSpc>
                <a:spcPct val="115000"/>
              </a:lnSpc>
              <a:spcBef>
                <a:spcPts val="1200"/>
              </a:spcBef>
              <a:spcAft>
                <a:spcPts val="0"/>
              </a:spcAft>
              <a:buNone/>
            </a:pPr>
            <a:r>
              <a:rPr lang="en-US" sz="2200">
                <a:solidFill>
                  <a:srgbClr val="000000"/>
                </a:solidFill>
                <a:latin typeface="Open Sans"/>
                <a:ea typeface="Open Sans"/>
                <a:cs typeface="Open Sans"/>
                <a:sym typeface="Open Sans"/>
              </a:rPr>
              <a:t>Refers to activities carried out with the intention of damaging or psychologically affecting someone’s dignity, self-respect, and socio-cultural identity. Structural violence, which occurs when systems and institutions are unjust and do not provide all groups equal rights, is also a form of indirect violence.​</a:t>
            </a:r>
            <a:endParaRPr sz="2200">
              <a:solidFill>
                <a:srgbClr val="000000"/>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sz="2200">
              <a:solidFill>
                <a:srgbClr val="000000"/>
              </a:solidFill>
              <a:latin typeface="Open Sans"/>
              <a:ea typeface="Open Sans"/>
              <a:cs typeface="Open Sans"/>
              <a:sym typeface="Open Sans"/>
            </a:endParaRPr>
          </a:p>
          <a:p>
            <a:pPr indent="0" lvl="0" marL="0" rtl="0" algn="l">
              <a:lnSpc>
                <a:spcPct val="115000"/>
              </a:lnSpc>
              <a:spcBef>
                <a:spcPts val="1000"/>
              </a:spcBef>
              <a:spcAft>
                <a:spcPts val="0"/>
              </a:spcAft>
              <a:buNone/>
            </a:pPr>
            <a:r>
              <a:t/>
            </a:r>
            <a:endParaRPr sz="2200">
              <a:solidFill>
                <a:srgbClr val="000000"/>
              </a:solidFill>
              <a:latin typeface="Helvetica Neue"/>
              <a:ea typeface="Helvetica Neue"/>
              <a:cs typeface="Helvetica Neue"/>
              <a:sym typeface="Helvetica Neue"/>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0" name="Shape 610"/>
        <p:cNvGrpSpPr/>
        <p:nvPr/>
      </p:nvGrpSpPr>
      <p:grpSpPr>
        <a:xfrm>
          <a:off x="0" y="0"/>
          <a:ext cx="0" cy="0"/>
          <a:chOff x="0" y="0"/>
          <a:chExt cx="0" cy="0"/>
        </a:xfrm>
      </p:grpSpPr>
      <p:pic>
        <p:nvPicPr>
          <p:cNvPr id="611" name="Google Shape;611;g31e3dac571a_0_492"/>
          <p:cNvPicPr preferRelativeResize="0"/>
          <p:nvPr/>
        </p:nvPicPr>
        <p:blipFill rotWithShape="1">
          <a:blip r:embed="rId3">
            <a:alphaModFix/>
          </a:blip>
          <a:srcRect b="0" l="0" r="0" t="0"/>
          <a:stretch/>
        </p:blipFill>
        <p:spPr>
          <a:xfrm>
            <a:off x="10064026" y="4704897"/>
            <a:ext cx="2127975" cy="2127975"/>
          </a:xfrm>
          <a:prstGeom prst="rect">
            <a:avLst/>
          </a:prstGeom>
          <a:noFill/>
          <a:ln>
            <a:noFill/>
          </a:ln>
        </p:spPr>
      </p:pic>
      <p:sp>
        <p:nvSpPr>
          <p:cNvPr id="612" name="Google Shape;612;g31e3dac571a_0_492"/>
          <p:cNvSpPr txBox="1"/>
          <p:nvPr/>
        </p:nvSpPr>
        <p:spPr>
          <a:xfrm>
            <a:off x="847900" y="3428700"/>
            <a:ext cx="9609900" cy="1449600"/>
          </a:xfrm>
          <a:prstGeom prst="rect">
            <a:avLst/>
          </a:prstGeom>
          <a:noFill/>
          <a:ln>
            <a:noFill/>
          </a:ln>
        </p:spPr>
        <p:txBody>
          <a:bodyPr anchorCtr="0" anchor="ctr" bIns="45700" lIns="91425" spcFirstLastPara="1" rIns="91425" wrap="square" tIns="45700">
            <a:normAutofit fontScale="92500"/>
          </a:bodyPr>
          <a:lstStyle/>
          <a:p>
            <a:pPr indent="0" lvl="0" marL="0" marR="0" rtl="0" algn="l">
              <a:lnSpc>
                <a:spcPct val="90000"/>
              </a:lnSpc>
              <a:spcBef>
                <a:spcPts val="0"/>
              </a:spcBef>
              <a:spcAft>
                <a:spcPts val="0"/>
              </a:spcAft>
              <a:buClr>
                <a:srgbClr val="000000"/>
              </a:buClr>
              <a:buSzPct val="100000"/>
              <a:buFont typeface="Arial"/>
              <a:buNone/>
            </a:pPr>
            <a:r>
              <a:rPr b="1" lang="en-US" sz="4400">
                <a:latin typeface="Open Sans"/>
                <a:ea typeface="Open Sans"/>
                <a:cs typeface="Open Sans"/>
                <a:sym typeface="Open Sans"/>
              </a:rPr>
              <a:t>Session 3.4: </a:t>
            </a:r>
            <a:r>
              <a:rPr b="1" lang="en-US" sz="4400">
                <a:solidFill>
                  <a:schemeClr val="dk1"/>
                </a:solidFill>
                <a:latin typeface="Open Sans"/>
                <a:ea typeface="Open Sans"/>
                <a:cs typeface="Open Sans"/>
                <a:sym typeface="Open Sans"/>
              </a:rPr>
              <a:t>Conflict</a:t>
            </a:r>
            <a:r>
              <a:rPr b="1" lang="en-US" sz="4400">
                <a:solidFill>
                  <a:schemeClr val="dk1"/>
                </a:solidFill>
                <a:latin typeface="Open Sans"/>
                <a:ea typeface="Open Sans"/>
                <a:cs typeface="Open Sans"/>
                <a:sym typeface="Open Sans"/>
              </a:rPr>
              <a:t> Transformation  Methods Overview</a:t>
            </a:r>
            <a:endParaRPr b="1" sz="4400">
              <a:solidFill>
                <a:schemeClr val="dk1"/>
              </a:solidFill>
              <a:latin typeface="Open Sans"/>
              <a:ea typeface="Open Sans"/>
              <a:cs typeface="Open Sans"/>
              <a:sym typeface="Open Sans"/>
            </a:endParaRPr>
          </a:p>
        </p:txBody>
      </p:sp>
      <p:sp>
        <p:nvSpPr>
          <p:cNvPr id="613" name="Google Shape;613;g31e3dac571a_0_492"/>
          <p:cNvSpPr txBox="1"/>
          <p:nvPr/>
        </p:nvSpPr>
        <p:spPr>
          <a:xfrm>
            <a:off x="847900" y="5285850"/>
            <a:ext cx="8848200" cy="4854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300">
                <a:solidFill>
                  <a:schemeClr val="dk1"/>
                </a:solidFill>
                <a:latin typeface="Open Sans"/>
                <a:ea typeface="Open Sans"/>
                <a:cs typeface="Open Sans"/>
                <a:sym typeface="Open Sans"/>
              </a:rPr>
              <a:t>S</a:t>
            </a:r>
            <a:r>
              <a:rPr b="1" lang="en-US" sz="2100">
                <a:solidFill>
                  <a:schemeClr val="dk1"/>
                </a:solidFill>
                <a:latin typeface="Open Sans"/>
                <a:ea typeface="Open Sans"/>
                <a:cs typeface="Open Sans"/>
                <a:sym typeface="Open Sans"/>
              </a:rPr>
              <a:t>ession Objectives:</a:t>
            </a:r>
            <a:endParaRPr b="1" sz="2100">
              <a:solidFill>
                <a:schemeClr val="dk1"/>
              </a:solidFill>
              <a:latin typeface="Open Sans"/>
              <a:ea typeface="Open Sans"/>
              <a:cs typeface="Open Sans"/>
              <a:sym typeface="Open Sans"/>
            </a:endParaRPr>
          </a:p>
          <a:p>
            <a:pPr indent="-349250" lvl="0" marL="457200" rtl="0" algn="just">
              <a:lnSpc>
                <a:spcPct val="115833"/>
              </a:lnSpc>
              <a:spcBef>
                <a:spcPts val="800"/>
              </a:spcBef>
              <a:spcAft>
                <a:spcPts val="0"/>
              </a:spcAft>
              <a:buClr>
                <a:schemeClr val="dk1"/>
              </a:buClr>
              <a:buSzPts val="1900"/>
              <a:buFont typeface="Open Sans"/>
              <a:buChar char="●"/>
            </a:pPr>
            <a:r>
              <a:rPr lang="en-US" sz="2000">
                <a:solidFill>
                  <a:schemeClr val="dk1"/>
                </a:solidFill>
                <a:latin typeface="Open Sans"/>
                <a:ea typeface="Open Sans"/>
                <a:cs typeface="Open Sans"/>
                <a:sym typeface="Open Sans"/>
              </a:rPr>
              <a:t>Understand the different methods of conflict transformation and identify when to select which method.</a:t>
            </a:r>
            <a:endParaRPr sz="33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2300">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614" name="Google Shape;614;g31e3dac571a_0_492"/>
          <p:cNvPicPr preferRelativeResize="0"/>
          <p:nvPr>
            <p:ph idx="2" type="pic"/>
          </p:nvPr>
        </p:nvPicPr>
        <p:blipFill rotWithShape="1">
          <a:blip r:embed="rId4">
            <a:alphaModFix/>
          </a:blip>
          <a:srcRect b="33041" l="0" r="0" t="10898"/>
          <a:stretch/>
        </p:blipFill>
        <p:spPr>
          <a:xfrm>
            <a:off x="0" y="0"/>
            <a:ext cx="12262200" cy="3214800"/>
          </a:xfrm>
          <a:prstGeom prst="rect">
            <a:avLst/>
          </a:prstGeom>
          <a:noFill/>
          <a:ln>
            <a:noFill/>
          </a:ln>
          <a:effectLst>
            <a:outerShdw blurRad="200025" rotWithShape="0" algn="bl" dir="5400000" dist="114300">
              <a:srgbClr val="000000">
                <a:alpha val="50000"/>
              </a:srgbClr>
            </a:outerShdw>
          </a:effectLst>
        </p:spPr>
      </p:pic>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9" name="Shape 619"/>
        <p:cNvGrpSpPr/>
        <p:nvPr/>
      </p:nvGrpSpPr>
      <p:grpSpPr>
        <a:xfrm>
          <a:off x="0" y="0"/>
          <a:ext cx="0" cy="0"/>
          <a:chOff x="0" y="0"/>
          <a:chExt cx="0" cy="0"/>
        </a:xfrm>
      </p:grpSpPr>
      <p:pic>
        <p:nvPicPr>
          <p:cNvPr id="620" name="Google Shape;620;g31e3dac571a_0_46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21" name="Google Shape;621;g31e3dac571a_0_469"/>
          <p:cNvSpPr txBox="1"/>
          <p:nvPr/>
        </p:nvSpPr>
        <p:spPr>
          <a:xfrm>
            <a:off x="3635100" y="2698500"/>
            <a:ext cx="5211600" cy="1665300"/>
          </a:xfrm>
          <a:prstGeom prst="rect">
            <a:avLst/>
          </a:prstGeom>
          <a:noFill/>
          <a:ln>
            <a:noFill/>
          </a:ln>
        </p:spPr>
        <p:txBody>
          <a:bodyPr anchorCtr="0" anchor="t" bIns="91425" lIns="91425" spcFirstLastPara="1" rIns="91425" wrap="square" tIns="91425">
            <a:spAutoFit/>
          </a:bodyPr>
          <a:lstStyle/>
          <a:p>
            <a:pPr indent="0" lvl="0" marL="0" rtl="0" algn="ctr">
              <a:lnSpc>
                <a:spcPct val="115833"/>
              </a:lnSpc>
              <a:spcBef>
                <a:spcPts val="1200"/>
              </a:spcBef>
              <a:spcAft>
                <a:spcPts val="0"/>
              </a:spcAft>
              <a:buNone/>
            </a:pPr>
            <a:r>
              <a:rPr b="1" lang="en-US" sz="2900">
                <a:solidFill>
                  <a:schemeClr val="dk1"/>
                </a:solidFill>
                <a:latin typeface="Open Sans"/>
                <a:ea typeface="Open Sans"/>
                <a:cs typeface="Open Sans"/>
                <a:sym typeface="Open Sans"/>
              </a:rPr>
              <a:t>W</a:t>
            </a:r>
            <a:r>
              <a:rPr b="1" lang="en-US" sz="2900">
                <a:solidFill>
                  <a:schemeClr val="dk1"/>
                </a:solidFill>
                <a:latin typeface="Open Sans"/>
                <a:ea typeface="Open Sans"/>
                <a:cs typeface="Open Sans"/>
                <a:sym typeface="Open Sans"/>
              </a:rPr>
              <a:t>hat different methods of conflict transformation are you aware of?</a:t>
            </a:r>
            <a:endParaRPr b="1" sz="3300"/>
          </a:p>
        </p:txBody>
      </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6" name="Shape 626"/>
        <p:cNvGrpSpPr/>
        <p:nvPr/>
      </p:nvGrpSpPr>
      <p:grpSpPr>
        <a:xfrm>
          <a:off x="0" y="0"/>
          <a:ext cx="0" cy="0"/>
          <a:chOff x="0" y="0"/>
          <a:chExt cx="0" cy="0"/>
        </a:xfrm>
      </p:grpSpPr>
      <p:pic>
        <p:nvPicPr>
          <p:cNvPr id="627" name="Google Shape;627;g31e3dac571a_0_51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28" name="Google Shape;628;g31e3dac571a_0_511"/>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Advocacy</a:t>
            </a:r>
            <a:endParaRPr b="1" sz="4200">
              <a:solidFill>
                <a:srgbClr val="000000"/>
              </a:solidFill>
              <a:latin typeface="Helvetica Neue"/>
              <a:ea typeface="Helvetica Neue"/>
              <a:cs typeface="Helvetica Neue"/>
              <a:sym typeface="Helvetica Neue"/>
            </a:endParaRPr>
          </a:p>
        </p:txBody>
      </p:sp>
      <p:sp>
        <p:nvSpPr>
          <p:cNvPr id="629" name="Google Shape;629;g31e3dac571a_0_511"/>
          <p:cNvSpPr txBox="1"/>
          <p:nvPr/>
        </p:nvSpPr>
        <p:spPr>
          <a:xfrm>
            <a:off x="1192800" y="1834275"/>
            <a:ext cx="9669000" cy="4347300"/>
          </a:xfrm>
          <a:prstGeom prst="rect">
            <a:avLst/>
          </a:prstGeom>
          <a:noFill/>
          <a:ln>
            <a:noFill/>
          </a:ln>
        </p:spPr>
        <p:txBody>
          <a:bodyPr anchorCtr="0" anchor="t" bIns="45700" lIns="91425" spcFirstLastPara="1" rIns="91425" wrap="square" tIns="45700">
            <a:normAutofit/>
          </a:bodyPr>
          <a:lstStyle/>
          <a:p>
            <a:pPr indent="-374650" lvl="0" marL="457200" rtl="0" algn="l">
              <a:lnSpc>
                <a:spcPct val="115000"/>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A deliberate process aimed at </a:t>
            </a:r>
            <a:r>
              <a:rPr b="1" lang="en-US" sz="2300">
                <a:solidFill>
                  <a:schemeClr val="dk1"/>
                </a:solidFill>
                <a:latin typeface="Open Sans"/>
                <a:ea typeface="Open Sans"/>
                <a:cs typeface="Open Sans"/>
                <a:sym typeface="Open Sans"/>
              </a:rPr>
              <a:t>influencing decision-makers</a:t>
            </a:r>
            <a:r>
              <a:rPr lang="en-US" sz="2300">
                <a:solidFill>
                  <a:schemeClr val="dk1"/>
                </a:solidFill>
                <a:latin typeface="Open Sans"/>
                <a:ea typeface="Open Sans"/>
                <a:cs typeface="Open Sans"/>
                <a:sym typeface="Open Sans"/>
              </a:rPr>
              <a:t> on the </a:t>
            </a:r>
            <a:r>
              <a:rPr b="1" lang="en-US" sz="2300">
                <a:solidFill>
                  <a:schemeClr val="dk1"/>
                </a:solidFill>
                <a:latin typeface="Open Sans"/>
                <a:ea typeface="Open Sans"/>
                <a:cs typeface="Open Sans"/>
                <a:sym typeface="Open Sans"/>
              </a:rPr>
              <a:t>development, change and implementation of policies or laws</a:t>
            </a:r>
            <a:r>
              <a:rPr lang="en-US" sz="2300">
                <a:solidFill>
                  <a:schemeClr val="dk1"/>
                </a:solidFill>
                <a:latin typeface="Open Sans"/>
                <a:ea typeface="Open Sans"/>
                <a:cs typeface="Open Sans"/>
                <a:sym typeface="Open Sans"/>
              </a:rPr>
              <a:t> in favor of people and/or communities affected by a given problem or situation. </a:t>
            </a:r>
            <a:endParaRPr sz="2300">
              <a:solidFill>
                <a:schemeClr val="dk1"/>
              </a:solidFill>
              <a:latin typeface="Open Sans"/>
              <a:ea typeface="Open Sans"/>
              <a:cs typeface="Open Sans"/>
              <a:sym typeface="Open Sans"/>
            </a:endParaRPr>
          </a:p>
          <a:p>
            <a:pPr indent="-374650" lvl="0" marL="457200" rtl="0" algn="l">
              <a:lnSpc>
                <a:spcPct val="115000"/>
              </a:lnSpc>
              <a:spcBef>
                <a:spcPts val="1200"/>
              </a:spcBef>
              <a:spcAft>
                <a:spcPts val="0"/>
              </a:spcAft>
              <a:buClr>
                <a:schemeClr val="dk1"/>
              </a:buClr>
              <a:buSzPts val="2300"/>
              <a:buFont typeface="Open Sans"/>
              <a:buChar char="●"/>
            </a:pPr>
            <a:r>
              <a:rPr lang="en-US" sz="2300">
                <a:solidFill>
                  <a:schemeClr val="dk1"/>
                </a:solidFill>
                <a:latin typeface="Open Sans"/>
                <a:ea typeface="Open Sans"/>
                <a:cs typeface="Open Sans"/>
                <a:sym typeface="Open Sans"/>
              </a:rPr>
              <a:t>Mainly used by civil society organizations (CSOs) and non-governmental organizations (NGOs) in the defense of a cause and to achieve a desired change. </a:t>
            </a:r>
            <a:endParaRPr sz="23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4" name="Shape 634"/>
        <p:cNvGrpSpPr/>
        <p:nvPr/>
      </p:nvGrpSpPr>
      <p:grpSpPr>
        <a:xfrm>
          <a:off x="0" y="0"/>
          <a:ext cx="0" cy="0"/>
          <a:chOff x="0" y="0"/>
          <a:chExt cx="0" cy="0"/>
        </a:xfrm>
      </p:grpSpPr>
      <p:pic>
        <p:nvPicPr>
          <p:cNvPr id="635" name="Google Shape;635;g31e3dac571a_0_51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36" name="Google Shape;636;g31e3dac571a_0_519"/>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500">
                <a:latin typeface="Helvetica Neue"/>
                <a:ea typeface="Helvetica Neue"/>
                <a:cs typeface="Helvetica Neue"/>
                <a:sym typeface="Helvetica Neue"/>
              </a:rPr>
              <a:t>Dialogue</a:t>
            </a:r>
            <a:endParaRPr b="1" sz="4500">
              <a:solidFill>
                <a:srgbClr val="000000"/>
              </a:solidFill>
              <a:latin typeface="Helvetica Neue"/>
              <a:ea typeface="Helvetica Neue"/>
              <a:cs typeface="Helvetica Neue"/>
              <a:sym typeface="Helvetica Neue"/>
            </a:endParaRPr>
          </a:p>
        </p:txBody>
      </p:sp>
      <p:sp>
        <p:nvSpPr>
          <p:cNvPr id="637" name="Google Shape;637;g31e3dac571a_0_519"/>
          <p:cNvSpPr txBox="1"/>
          <p:nvPr/>
        </p:nvSpPr>
        <p:spPr>
          <a:xfrm>
            <a:off x="1192800" y="1834275"/>
            <a:ext cx="9669000" cy="4347300"/>
          </a:xfrm>
          <a:prstGeom prst="rect">
            <a:avLst/>
          </a:prstGeom>
          <a:noFill/>
          <a:ln>
            <a:noFill/>
          </a:ln>
        </p:spPr>
        <p:txBody>
          <a:bodyPr anchorCtr="0" anchor="t" bIns="45700" lIns="91425" spcFirstLastPara="1" rIns="91425" wrap="square" tIns="45700">
            <a:normAutofit/>
          </a:bodyPr>
          <a:lstStyle/>
          <a:p>
            <a:pPr indent="-355600" lvl="0" marL="457200" rtl="0" algn="l">
              <a:lnSpc>
                <a:spcPct val="115000"/>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A face-to-face </a:t>
            </a:r>
            <a:r>
              <a:rPr b="1" lang="en-US" sz="2000">
                <a:solidFill>
                  <a:schemeClr val="dk1"/>
                </a:solidFill>
                <a:latin typeface="Open Sans"/>
                <a:ea typeface="Open Sans"/>
                <a:cs typeface="Open Sans"/>
                <a:sym typeface="Open Sans"/>
              </a:rPr>
              <a:t>interaction</a:t>
            </a:r>
            <a:r>
              <a:rPr lang="en-US" sz="2000">
                <a:solidFill>
                  <a:schemeClr val="dk1"/>
                </a:solidFill>
                <a:latin typeface="Open Sans"/>
                <a:ea typeface="Open Sans"/>
                <a:cs typeface="Open Sans"/>
                <a:sym typeface="Open Sans"/>
              </a:rPr>
              <a:t> between people with different backgrounds, convictions, and opinions, in which they </a:t>
            </a:r>
            <a:r>
              <a:rPr b="1" lang="en-US" sz="2000">
                <a:solidFill>
                  <a:schemeClr val="dk1"/>
                </a:solidFill>
                <a:latin typeface="Open Sans"/>
                <a:ea typeface="Open Sans"/>
                <a:cs typeface="Open Sans"/>
                <a:sym typeface="Open Sans"/>
              </a:rPr>
              <a:t>respect</a:t>
            </a:r>
            <a:r>
              <a:rPr lang="en-US" sz="2000">
                <a:solidFill>
                  <a:schemeClr val="dk1"/>
                </a:solidFill>
                <a:latin typeface="Open Sans"/>
                <a:ea typeface="Open Sans"/>
                <a:cs typeface="Open Sans"/>
                <a:sym typeface="Open Sans"/>
              </a:rPr>
              <a:t> each other as human beings and are prepared to </a:t>
            </a:r>
            <a:r>
              <a:rPr b="1" lang="en-US" sz="2000">
                <a:solidFill>
                  <a:schemeClr val="dk1"/>
                </a:solidFill>
                <a:latin typeface="Open Sans"/>
                <a:ea typeface="Open Sans"/>
                <a:cs typeface="Open Sans"/>
                <a:sym typeface="Open Sans"/>
              </a:rPr>
              <a:t>listen</a:t>
            </a:r>
            <a:r>
              <a:rPr lang="en-US" sz="2000">
                <a:solidFill>
                  <a:schemeClr val="dk1"/>
                </a:solidFill>
                <a:latin typeface="Open Sans"/>
                <a:ea typeface="Open Sans"/>
                <a:cs typeface="Open Sans"/>
                <a:sym typeface="Open Sans"/>
              </a:rPr>
              <a:t> to – and </a:t>
            </a:r>
            <a:r>
              <a:rPr b="1" lang="en-US" sz="2000">
                <a:solidFill>
                  <a:schemeClr val="dk1"/>
                </a:solidFill>
                <a:latin typeface="Open Sans"/>
                <a:ea typeface="Open Sans"/>
                <a:cs typeface="Open Sans"/>
                <a:sym typeface="Open Sans"/>
              </a:rPr>
              <a:t>learn</a:t>
            </a:r>
            <a:r>
              <a:rPr lang="en-US" sz="2000">
                <a:solidFill>
                  <a:schemeClr val="dk1"/>
                </a:solidFill>
                <a:latin typeface="Open Sans"/>
                <a:ea typeface="Open Sans"/>
                <a:cs typeface="Open Sans"/>
                <a:sym typeface="Open Sans"/>
              </a:rPr>
              <a:t> from – each other deeply enough to </a:t>
            </a:r>
            <a:r>
              <a:rPr b="1" lang="en-US" sz="2000">
                <a:solidFill>
                  <a:schemeClr val="dk1"/>
                </a:solidFill>
                <a:latin typeface="Open Sans"/>
                <a:ea typeface="Open Sans"/>
                <a:cs typeface="Open Sans"/>
                <a:sym typeface="Open Sans"/>
              </a:rPr>
              <a:t>inspire a change of attitudes</a:t>
            </a:r>
            <a:r>
              <a:rPr lang="en-US" sz="2000">
                <a:solidFill>
                  <a:schemeClr val="dk1"/>
                </a:solidFill>
                <a:latin typeface="Open Sans"/>
                <a:ea typeface="Open Sans"/>
                <a:cs typeface="Open Sans"/>
                <a:sym typeface="Open Sans"/>
              </a:rPr>
              <a:t>. </a:t>
            </a:r>
            <a:endParaRPr sz="2000">
              <a:solidFill>
                <a:schemeClr val="dk1"/>
              </a:solidFill>
              <a:latin typeface="Open Sans"/>
              <a:ea typeface="Open Sans"/>
              <a:cs typeface="Open Sans"/>
              <a:sym typeface="Open Sans"/>
            </a:endParaRPr>
          </a:p>
          <a:p>
            <a:pPr indent="-355600" lvl="0" marL="457200" rtl="0" algn="l">
              <a:lnSpc>
                <a:spcPct val="115000"/>
              </a:lnSpc>
              <a:spcBef>
                <a:spcPts val="10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Dialogue promotes a win-win, collaborative approach.</a:t>
            </a:r>
            <a:endParaRPr sz="2000">
              <a:solidFill>
                <a:schemeClr val="dk1"/>
              </a:solidFill>
              <a:latin typeface="Open Sans"/>
              <a:ea typeface="Open Sans"/>
              <a:cs typeface="Open Sans"/>
              <a:sym typeface="Open Sans"/>
            </a:endParaRPr>
          </a:p>
          <a:p>
            <a:pPr indent="-355600" lvl="0" marL="457200" rtl="0" algn="l">
              <a:lnSpc>
                <a:spcPct val="115000"/>
              </a:lnSpc>
              <a:spcBef>
                <a:spcPts val="1200"/>
              </a:spcBef>
              <a:spcAft>
                <a:spcPts val="0"/>
              </a:spcAft>
              <a:buClr>
                <a:schemeClr val="dk1"/>
              </a:buClr>
              <a:buSzPts val="2000"/>
              <a:buFont typeface="Open Sans"/>
              <a:buChar char="●"/>
            </a:pPr>
            <a:r>
              <a:rPr lang="en-US" sz="2000">
                <a:solidFill>
                  <a:schemeClr val="dk1"/>
                </a:solidFill>
                <a:latin typeface="Open Sans"/>
                <a:ea typeface="Open Sans"/>
                <a:cs typeface="Open Sans"/>
                <a:sym typeface="Open Sans"/>
              </a:rPr>
              <a:t>Dialogue can be a more time consuming process and is best implemented over a series of phases and time.</a:t>
            </a:r>
            <a:endParaRPr sz="34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2" name="Shape 642"/>
        <p:cNvGrpSpPr/>
        <p:nvPr/>
      </p:nvGrpSpPr>
      <p:grpSpPr>
        <a:xfrm>
          <a:off x="0" y="0"/>
          <a:ext cx="0" cy="0"/>
          <a:chOff x="0" y="0"/>
          <a:chExt cx="0" cy="0"/>
        </a:xfrm>
      </p:grpSpPr>
      <p:pic>
        <p:nvPicPr>
          <p:cNvPr id="643" name="Google Shape;643;g31e3dac571a_0_532"/>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44" name="Google Shape;644;g31e3dac571a_0_532"/>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Negotiation</a:t>
            </a:r>
            <a:endParaRPr b="1" sz="4200">
              <a:solidFill>
                <a:srgbClr val="000000"/>
              </a:solidFill>
              <a:latin typeface="Helvetica Neue"/>
              <a:ea typeface="Helvetica Neue"/>
              <a:cs typeface="Helvetica Neue"/>
              <a:sym typeface="Helvetica Neue"/>
            </a:endParaRPr>
          </a:p>
        </p:txBody>
      </p:sp>
      <p:sp>
        <p:nvSpPr>
          <p:cNvPr id="645" name="Google Shape;645;g31e3dac571a_0_532"/>
          <p:cNvSpPr txBox="1"/>
          <p:nvPr/>
        </p:nvSpPr>
        <p:spPr>
          <a:xfrm>
            <a:off x="1192800" y="1834275"/>
            <a:ext cx="9669000" cy="4347300"/>
          </a:xfrm>
          <a:prstGeom prst="rect">
            <a:avLst/>
          </a:prstGeom>
          <a:noFill/>
          <a:ln>
            <a:noFill/>
          </a:ln>
        </p:spPr>
        <p:txBody>
          <a:bodyPr anchorCtr="0" anchor="t" bIns="45700" lIns="91425" spcFirstLastPara="1" rIns="91425" wrap="square" tIns="45700">
            <a:normAutofit fontScale="85000" lnSpcReduction="10000"/>
          </a:bodyPr>
          <a:lstStyle/>
          <a:p>
            <a:pPr indent="-358140" lvl="0" marL="457200" rtl="0" algn="l">
              <a:lnSpc>
                <a:spcPct val="115000"/>
              </a:lnSpc>
              <a:spcBef>
                <a:spcPts val="1200"/>
              </a:spcBef>
              <a:spcAft>
                <a:spcPts val="0"/>
              </a:spcAft>
              <a:buClr>
                <a:schemeClr val="dk1"/>
              </a:buClr>
              <a:buSzPct val="100000"/>
              <a:buFont typeface="Open Sans"/>
              <a:buChar char="●"/>
            </a:pPr>
            <a:r>
              <a:rPr lang="en-US" sz="2400">
                <a:solidFill>
                  <a:schemeClr val="dk1"/>
                </a:solidFill>
                <a:latin typeface="Open Sans"/>
                <a:ea typeface="Open Sans"/>
                <a:cs typeface="Open Sans"/>
                <a:sym typeface="Open Sans"/>
              </a:rPr>
              <a:t>A means of communication designed to reach an agreement when you and the other side have</a:t>
            </a:r>
            <a:r>
              <a:rPr b="1" lang="en-US" sz="2400">
                <a:solidFill>
                  <a:schemeClr val="dk1"/>
                </a:solidFill>
                <a:latin typeface="Open Sans"/>
                <a:ea typeface="Open Sans"/>
                <a:cs typeface="Open Sans"/>
                <a:sym typeface="Open Sans"/>
              </a:rPr>
              <a:t> some shared and some opposing </a:t>
            </a:r>
            <a:r>
              <a:rPr b="1" lang="en-US" sz="2400" u="sng">
                <a:solidFill>
                  <a:schemeClr val="dk1"/>
                </a:solidFill>
                <a:latin typeface="Open Sans"/>
                <a:ea typeface="Open Sans"/>
                <a:cs typeface="Open Sans"/>
                <a:sym typeface="Open Sans"/>
              </a:rPr>
              <a:t>interests</a:t>
            </a:r>
            <a:r>
              <a:rPr b="1" lang="en-US" sz="2400">
                <a:solidFill>
                  <a:schemeClr val="dk1"/>
                </a:solidFill>
                <a:latin typeface="Open Sans"/>
                <a:ea typeface="Open Sans"/>
                <a:cs typeface="Open Sans"/>
                <a:sym typeface="Open Sans"/>
              </a:rPr>
              <a:t>.</a:t>
            </a:r>
            <a:r>
              <a:rPr lang="en-US" sz="2400">
                <a:solidFill>
                  <a:schemeClr val="dk1"/>
                </a:solidFill>
                <a:latin typeface="Open Sans"/>
                <a:ea typeface="Open Sans"/>
                <a:cs typeface="Open Sans"/>
                <a:sym typeface="Open Sans"/>
              </a:rPr>
              <a:t> </a:t>
            </a:r>
            <a:endParaRPr sz="2400">
              <a:solidFill>
                <a:schemeClr val="dk1"/>
              </a:solidFill>
              <a:latin typeface="Open Sans"/>
              <a:ea typeface="Open Sans"/>
              <a:cs typeface="Open Sans"/>
              <a:sym typeface="Open Sans"/>
            </a:endParaRPr>
          </a:p>
          <a:p>
            <a:pPr indent="-358140" lvl="0" marL="457200" rtl="0" algn="l">
              <a:lnSpc>
                <a:spcPct val="115000"/>
              </a:lnSpc>
              <a:spcBef>
                <a:spcPts val="1200"/>
              </a:spcBef>
              <a:spcAft>
                <a:spcPts val="0"/>
              </a:spcAft>
              <a:buClr>
                <a:schemeClr val="dk1"/>
              </a:buClr>
              <a:buSzPct val="100000"/>
              <a:buFont typeface="Open Sans"/>
              <a:buChar char="●"/>
            </a:pPr>
            <a:r>
              <a:rPr lang="en-US" sz="2400">
                <a:solidFill>
                  <a:schemeClr val="dk1"/>
                </a:solidFill>
                <a:latin typeface="Open Sans"/>
                <a:ea typeface="Open Sans"/>
                <a:cs typeface="Open Sans"/>
                <a:sym typeface="Open Sans"/>
              </a:rPr>
              <a:t>It can also be an intervention strategy for the </a:t>
            </a:r>
            <a:r>
              <a:rPr lang="en-US" sz="2400">
                <a:solidFill>
                  <a:schemeClr val="dk1"/>
                </a:solidFill>
                <a:latin typeface="Open Sans"/>
                <a:ea typeface="Open Sans"/>
                <a:cs typeface="Open Sans"/>
                <a:sym typeface="Open Sans"/>
              </a:rPr>
              <a:t>resolution </a:t>
            </a:r>
            <a:r>
              <a:rPr lang="en-US" sz="2400">
                <a:solidFill>
                  <a:schemeClr val="dk1"/>
                </a:solidFill>
                <a:latin typeface="Open Sans"/>
                <a:ea typeface="Open Sans"/>
                <a:cs typeface="Open Sans"/>
                <a:sym typeface="Open Sans"/>
              </a:rPr>
              <a:t>of a larger conflict through a process of talks between conflicting parties without the support of a third party. </a:t>
            </a:r>
            <a:endParaRPr sz="2400">
              <a:solidFill>
                <a:schemeClr val="dk1"/>
              </a:solidFill>
              <a:latin typeface="Open Sans"/>
              <a:ea typeface="Open Sans"/>
              <a:cs typeface="Open Sans"/>
              <a:sym typeface="Open Sans"/>
            </a:endParaRPr>
          </a:p>
          <a:p>
            <a:pPr indent="-358140" lvl="0" marL="457200" rtl="0" algn="l">
              <a:lnSpc>
                <a:spcPct val="115000"/>
              </a:lnSpc>
              <a:spcBef>
                <a:spcPts val="1000"/>
              </a:spcBef>
              <a:spcAft>
                <a:spcPts val="0"/>
              </a:spcAft>
              <a:buClr>
                <a:schemeClr val="dk1"/>
              </a:buClr>
              <a:buSzPct val="100000"/>
              <a:buFont typeface="Open Sans"/>
              <a:buChar char="●"/>
            </a:pPr>
            <a:r>
              <a:rPr lang="en-US" sz="2400">
                <a:solidFill>
                  <a:schemeClr val="dk1"/>
                </a:solidFill>
                <a:latin typeface="Open Sans"/>
                <a:ea typeface="Open Sans"/>
                <a:cs typeface="Open Sans"/>
                <a:sym typeface="Open Sans"/>
              </a:rPr>
              <a:t>Negotiation often requires</a:t>
            </a:r>
            <a:r>
              <a:rPr b="1" lang="en-US" sz="2400">
                <a:solidFill>
                  <a:schemeClr val="dk1"/>
                </a:solidFill>
                <a:latin typeface="Open Sans"/>
                <a:ea typeface="Open Sans"/>
                <a:cs typeface="Open Sans"/>
                <a:sym typeface="Open Sans"/>
              </a:rPr>
              <a:t> compromise.</a:t>
            </a:r>
            <a:r>
              <a:rPr lang="en-US" sz="2400">
                <a:solidFill>
                  <a:schemeClr val="dk1"/>
                </a:solidFill>
                <a:latin typeface="Open Sans"/>
                <a:ea typeface="Open Sans"/>
                <a:cs typeface="Open Sans"/>
                <a:sym typeface="Open Sans"/>
              </a:rPr>
              <a:t> </a:t>
            </a:r>
            <a:endParaRPr sz="2400">
              <a:solidFill>
                <a:schemeClr val="dk1"/>
              </a:solidFill>
              <a:latin typeface="Open Sans"/>
              <a:ea typeface="Open Sans"/>
              <a:cs typeface="Open Sans"/>
              <a:sym typeface="Open Sans"/>
            </a:endParaRPr>
          </a:p>
          <a:p>
            <a:pPr indent="-358140" lvl="0" marL="457200" rtl="0" algn="l">
              <a:lnSpc>
                <a:spcPct val="115000"/>
              </a:lnSpc>
              <a:spcBef>
                <a:spcPts val="1200"/>
              </a:spcBef>
              <a:spcAft>
                <a:spcPts val="0"/>
              </a:spcAft>
              <a:buClr>
                <a:schemeClr val="dk1"/>
              </a:buClr>
              <a:buSzPct val="100000"/>
              <a:buFont typeface="Open Sans"/>
              <a:buChar char="●"/>
            </a:pPr>
            <a:r>
              <a:rPr lang="en-US" sz="2400">
                <a:solidFill>
                  <a:schemeClr val="dk1"/>
                </a:solidFill>
                <a:latin typeface="Open Sans"/>
                <a:ea typeface="Open Sans"/>
                <a:cs typeface="Open Sans"/>
                <a:sym typeface="Open Sans"/>
              </a:rPr>
              <a:t>The result of this approach remains in the hands of the conflicting parties, not an external party.</a:t>
            </a:r>
            <a:endParaRPr sz="24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sz="2500">
              <a:solidFill>
                <a:srgbClr val="000000"/>
              </a:solidFill>
              <a:latin typeface="Open Sans"/>
              <a:ea typeface="Open Sans"/>
              <a:cs typeface="Open Sans"/>
              <a:sym typeface="Open Sans"/>
            </a:endParaRPr>
          </a:p>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0" name="Shape 650"/>
        <p:cNvGrpSpPr/>
        <p:nvPr/>
      </p:nvGrpSpPr>
      <p:grpSpPr>
        <a:xfrm>
          <a:off x="0" y="0"/>
          <a:ext cx="0" cy="0"/>
          <a:chOff x="0" y="0"/>
          <a:chExt cx="0" cy="0"/>
        </a:xfrm>
      </p:grpSpPr>
      <p:pic>
        <p:nvPicPr>
          <p:cNvPr id="651" name="Google Shape;651;g31e3dac571a_0_54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52" name="Google Shape;652;g31e3dac571a_0_540"/>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a:t>
            </a:r>
            <a:endParaRPr b="1" sz="4200">
              <a:solidFill>
                <a:srgbClr val="000000"/>
              </a:solidFill>
              <a:latin typeface="Helvetica Neue"/>
              <a:ea typeface="Helvetica Neue"/>
              <a:cs typeface="Helvetica Neue"/>
              <a:sym typeface="Helvetica Neue"/>
            </a:endParaRPr>
          </a:p>
        </p:txBody>
      </p:sp>
      <p:sp>
        <p:nvSpPr>
          <p:cNvPr id="653" name="Google Shape;653;g31e3dac571a_0_540"/>
          <p:cNvSpPr txBox="1"/>
          <p:nvPr/>
        </p:nvSpPr>
        <p:spPr>
          <a:xfrm>
            <a:off x="1192800" y="1834275"/>
            <a:ext cx="9669000" cy="3356100"/>
          </a:xfrm>
          <a:prstGeom prst="rect">
            <a:avLst/>
          </a:prstGeom>
          <a:noFill/>
          <a:ln>
            <a:noFill/>
          </a:ln>
        </p:spPr>
        <p:txBody>
          <a:bodyPr anchorCtr="0" anchor="t" bIns="45700" lIns="91425" spcFirstLastPara="1" rIns="91425" wrap="square" tIns="45700">
            <a:normAutofit/>
          </a:bodyPr>
          <a:lstStyle/>
          <a:p>
            <a:pPr indent="-361950" lvl="0" marL="457200" rtl="0" algn="l">
              <a:lnSpc>
                <a:spcPct val="115000"/>
              </a:lnSpc>
              <a:spcBef>
                <a:spcPts val="12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“A process whereby a </a:t>
            </a:r>
            <a:r>
              <a:rPr b="1" lang="en-US" sz="2100">
                <a:solidFill>
                  <a:schemeClr val="dk1"/>
                </a:solidFill>
                <a:latin typeface="Open Sans"/>
                <a:ea typeface="Open Sans"/>
                <a:cs typeface="Open Sans"/>
                <a:sym typeface="Open Sans"/>
              </a:rPr>
              <a:t>third party assists</a:t>
            </a:r>
            <a:r>
              <a:rPr lang="en-US" sz="2100">
                <a:solidFill>
                  <a:schemeClr val="dk1"/>
                </a:solidFill>
                <a:latin typeface="Open Sans"/>
                <a:ea typeface="Open Sans"/>
                <a:cs typeface="Open Sans"/>
                <a:sym typeface="Open Sans"/>
              </a:rPr>
              <a:t> two or more parties, with their consent, to prevent, manage or resolve a conflict by </a:t>
            </a:r>
            <a:r>
              <a:rPr b="1" lang="en-US" sz="2100">
                <a:solidFill>
                  <a:schemeClr val="dk1"/>
                </a:solidFill>
                <a:latin typeface="Open Sans"/>
                <a:ea typeface="Open Sans"/>
                <a:cs typeface="Open Sans"/>
                <a:sym typeface="Open Sans"/>
              </a:rPr>
              <a:t>helping them to develop mutually acceptable agreements.”*</a:t>
            </a:r>
            <a:endParaRPr sz="2100">
              <a:solidFill>
                <a:schemeClr val="dk1"/>
              </a:solidFill>
              <a:latin typeface="Open Sans"/>
              <a:ea typeface="Open Sans"/>
              <a:cs typeface="Open Sans"/>
              <a:sym typeface="Open Sans"/>
            </a:endParaRPr>
          </a:p>
          <a:p>
            <a:pPr indent="-361950" lvl="0" marL="457200" rtl="0" algn="l">
              <a:lnSpc>
                <a:spcPct val="115000"/>
              </a:lnSpc>
              <a:spcBef>
                <a:spcPts val="1000"/>
              </a:spcBef>
              <a:spcAft>
                <a:spcPts val="0"/>
              </a:spcAft>
              <a:buClr>
                <a:schemeClr val="dk1"/>
              </a:buClr>
              <a:buSzPts val="2100"/>
              <a:buFont typeface="Open Sans"/>
              <a:buChar char="●"/>
            </a:pPr>
            <a:r>
              <a:rPr lang="en-US" sz="2100">
                <a:solidFill>
                  <a:schemeClr val="dk1"/>
                </a:solidFill>
                <a:latin typeface="Open Sans"/>
                <a:ea typeface="Open Sans"/>
                <a:cs typeface="Open Sans"/>
                <a:sym typeface="Open Sans"/>
              </a:rPr>
              <a:t>Mediation promotes a win-win, collaborative approach.</a:t>
            </a:r>
            <a:endParaRPr sz="2100">
              <a:solidFill>
                <a:schemeClr val="dk1"/>
              </a:solidFill>
              <a:latin typeface="Open Sans"/>
              <a:ea typeface="Open Sans"/>
              <a:cs typeface="Open Sans"/>
              <a:sym typeface="Open Sans"/>
            </a:endParaRPr>
          </a:p>
          <a:p>
            <a:pPr indent="-361950" lvl="0" marL="457200" rtl="0" algn="l">
              <a:lnSpc>
                <a:spcPct val="115000"/>
              </a:lnSpc>
              <a:spcBef>
                <a:spcPts val="1200"/>
              </a:spcBef>
              <a:spcAft>
                <a:spcPts val="1000"/>
              </a:spcAft>
              <a:buClr>
                <a:schemeClr val="dk1"/>
              </a:buClr>
              <a:buSzPts val="2100"/>
              <a:buFont typeface="Open Sans"/>
              <a:buChar char="●"/>
            </a:pPr>
            <a:r>
              <a:rPr lang="en-US" sz="2100">
                <a:solidFill>
                  <a:schemeClr val="dk1"/>
                </a:solidFill>
                <a:latin typeface="Open Sans"/>
                <a:ea typeface="Open Sans"/>
                <a:cs typeface="Open Sans"/>
                <a:sym typeface="Open Sans"/>
              </a:rPr>
              <a:t>The result of this approach remains in the hands of the conflicting parties, not an external party.</a:t>
            </a:r>
            <a:endParaRPr sz="2600">
              <a:solidFill>
                <a:srgbClr val="000000"/>
              </a:solidFill>
              <a:latin typeface="Open Sans"/>
              <a:ea typeface="Open Sans"/>
              <a:cs typeface="Open Sans"/>
              <a:sym typeface="Open Sans"/>
            </a:endParaRPr>
          </a:p>
        </p:txBody>
      </p:sp>
      <p:sp>
        <p:nvSpPr>
          <p:cNvPr id="654" name="Google Shape;654;g31e3dac571a_0_540"/>
          <p:cNvSpPr txBox="1"/>
          <p:nvPr/>
        </p:nvSpPr>
        <p:spPr>
          <a:xfrm>
            <a:off x="1560600" y="5592175"/>
            <a:ext cx="7745400" cy="523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i="1" lang="en-US">
                <a:solidFill>
                  <a:schemeClr val="dk1"/>
                </a:solidFill>
                <a:latin typeface="Open Sans"/>
                <a:ea typeface="Open Sans"/>
                <a:cs typeface="Open Sans"/>
                <a:sym typeface="Open Sans"/>
              </a:rPr>
              <a:t>* </a:t>
            </a:r>
            <a:r>
              <a:rPr i="1" lang="en-US">
                <a:solidFill>
                  <a:schemeClr val="dk1"/>
                </a:solidFill>
                <a:latin typeface="Open Sans"/>
                <a:ea typeface="Open Sans"/>
                <a:cs typeface="Open Sans"/>
                <a:sym typeface="Open Sans"/>
              </a:rPr>
              <a:t>The United Nations Guidance for Effective Mediation (2012, p.4)</a:t>
            </a:r>
            <a:endParaRPr i="1">
              <a:solidFill>
                <a:schemeClr val="dk1"/>
              </a:solidFill>
              <a:latin typeface="Open Sans"/>
              <a:ea typeface="Open Sans"/>
              <a:cs typeface="Open Sans"/>
              <a:sym typeface="Open Sans"/>
            </a:endParaRPr>
          </a:p>
          <a:p>
            <a:pPr indent="0" lvl="0" marL="0" rtl="0" algn="l">
              <a:spcBef>
                <a:spcPts val="0"/>
              </a:spcBef>
              <a:spcAft>
                <a:spcPts val="0"/>
              </a:spcAft>
              <a:buNone/>
            </a:pPr>
            <a:r>
              <a:t/>
            </a:r>
            <a:endParaRPr sz="800">
              <a:solidFill>
                <a:schemeClr val="dk1"/>
              </a:solidFill>
              <a:latin typeface="Open Sans"/>
              <a:ea typeface="Open Sans"/>
              <a:cs typeface="Open Sans"/>
              <a:sym typeface="Open Sans"/>
            </a:endParaRPr>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pic>
        <p:nvPicPr>
          <p:cNvPr id="660" name="Google Shape;660;g31e3dac571a_0_55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61" name="Google Shape;661;g31e3dac571a_0_550"/>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Arbitration or Litigation</a:t>
            </a:r>
            <a:endParaRPr b="1" sz="4200">
              <a:solidFill>
                <a:srgbClr val="000000"/>
              </a:solidFill>
              <a:latin typeface="Helvetica Neue"/>
              <a:ea typeface="Helvetica Neue"/>
              <a:cs typeface="Helvetica Neue"/>
              <a:sym typeface="Helvetica Neue"/>
            </a:endParaRPr>
          </a:p>
        </p:txBody>
      </p:sp>
      <p:sp>
        <p:nvSpPr>
          <p:cNvPr id="662" name="Google Shape;662;g31e3dac571a_0_550"/>
          <p:cNvSpPr txBox="1"/>
          <p:nvPr/>
        </p:nvSpPr>
        <p:spPr>
          <a:xfrm>
            <a:off x="1192800" y="1834275"/>
            <a:ext cx="9669000" cy="3356100"/>
          </a:xfrm>
          <a:prstGeom prst="rect">
            <a:avLst/>
          </a:prstGeom>
          <a:noFill/>
          <a:ln>
            <a:noFill/>
          </a:ln>
        </p:spPr>
        <p:txBody>
          <a:bodyPr anchorCtr="0" anchor="t" bIns="45700" lIns="91425" spcFirstLastPara="1" rIns="91425" wrap="square" tIns="45700">
            <a:normAutofit/>
          </a:bodyPr>
          <a:lstStyle/>
          <a:p>
            <a:pPr indent="-381000" lvl="0" marL="457200" rtl="0" algn="l">
              <a:lnSpc>
                <a:spcPct val="115000"/>
              </a:lnSpc>
              <a:spcBef>
                <a:spcPts val="1200"/>
              </a:spcBef>
              <a:spcAft>
                <a:spcPts val="0"/>
              </a:spcAft>
              <a:buClr>
                <a:schemeClr val="dk1"/>
              </a:buClr>
              <a:buSzPts val="2400"/>
              <a:buFont typeface="Open Sans"/>
              <a:buChar char="●"/>
            </a:pPr>
            <a:r>
              <a:rPr lang="en-US" sz="2400">
                <a:solidFill>
                  <a:schemeClr val="dk1"/>
                </a:solidFill>
                <a:latin typeface="Open Sans"/>
                <a:ea typeface="Open Sans"/>
                <a:cs typeface="Open Sans"/>
                <a:sym typeface="Open Sans"/>
              </a:rPr>
              <a:t>A highly </a:t>
            </a:r>
            <a:r>
              <a:rPr b="1" lang="en-US" sz="2400">
                <a:solidFill>
                  <a:schemeClr val="dk1"/>
                </a:solidFill>
                <a:latin typeface="Open Sans"/>
                <a:ea typeface="Open Sans"/>
                <a:cs typeface="Open Sans"/>
                <a:sym typeface="Open Sans"/>
              </a:rPr>
              <a:t>formal process </a:t>
            </a:r>
            <a:r>
              <a:rPr lang="en-US" sz="2400">
                <a:solidFill>
                  <a:schemeClr val="dk1"/>
                </a:solidFill>
                <a:latin typeface="Open Sans"/>
                <a:ea typeface="Open Sans"/>
                <a:cs typeface="Open Sans"/>
                <a:sym typeface="Open Sans"/>
              </a:rPr>
              <a:t>requiring knowledge of the </a:t>
            </a:r>
            <a:r>
              <a:rPr b="1" lang="en-US" sz="2400">
                <a:solidFill>
                  <a:schemeClr val="dk1"/>
                </a:solidFill>
                <a:latin typeface="Open Sans"/>
                <a:ea typeface="Open Sans"/>
                <a:cs typeface="Open Sans"/>
                <a:sym typeface="Open Sans"/>
              </a:rPr>
              <a:t>legal system</a:t>
            </a:r>
            <a:r>
              <a:rPr lang="en-US" sz="2400">
                <a:solidFill>
                  <a:schemeClr val="dk1"/>
                </a:solidFill>
                <a:latin typeface="Open Sans"/>
                <a:ea typeface="Open Sans"/>
                <a:cs typeface="Open Sans"/>
                <a:sym typeface="Open Sans"/>
              </a:rPr>
              <a:t> and usually involves individuals with license to practice the law.</a:t>
            </a:r>
            <a:endParaRPr sz="2400">
              <a:solidFill>
                <a:schemeClr val="dk1"/>
              </a:solidFill>
              <a:latin typeface="Open Sans"/>
              <a:ea typeface="Open Sans"/>
              <a:cs typeface="Open Sans"/>
              <a:sym typeface="Open Sans"/>
            </a:endParaRPr>
          </a:p>
          <a:p>
            <a:pPr indent="-381000" lvl="0" marL="457200" rtl="0" algn="l">
              <a:lnSpc>
                <a:spcPct val="115000"/>
              </a:lnSpc>
              <a:spcBef>
                <a:spcPts val="1000"/>
              </a:spcBef>
              <a:spcAft>
                <a:spcPts val="0"/>
              </a:spcAft>
              <a:buClr>
                <a:schemeClr val="dk1"/>
              </a:buClr>
              <a:buSzPts val="2400"/>
              <a:buFont typeface="Open Sans"/>
              <a:buChar char="●"/>
            </a:pPr>
            <a:r>
              <a:rPr lang="en-US" sz="2400">
                <a:solidFill>
                  <a:schemeClr val="dk1"/>
                </a:solidFill>
                <a:latin typeface="Open Sans"/>
                <a:ea typeface="Open Sans"/>
                <a:cs typeface="Open Sans"/>
                <a:sym typeface="Open Sans"/>
              </a:rPr>
              <a:t>Promotes a </a:t>
            </a:r>
            <a:r>
              <a:rPr b="1" lang="en-US" sz="2400">
                <a:solidFill>
                  <a:schemeClr val="dk1"/>
                </a:solidFill>
                <a:latin typeface="Open Sans"/>
                <a:ea typeface="Open Sans"/>
                <a:cs typeface="Open Sans"/>
                <a:sym typeface="Open Sans"/>
              </a:rPr>
              <a:t>win-lose approach </a:t>
            </a:r>
            <a:r>
              <a:rPr lang="en-US" sz="2400">
                <a:solidFill>
                  <a:schemeClr val="dk1"/>
                </a:solidFill>
                <a:latin typeface="Open Sans"/>
                <a:ea typeface="Open Sans"/>
                <a:cs typeface="Open Sans"/>
                <a:sym typeface="Open Sans"/>
              </a:rPr>
              <a:t>because parties then have to “prove” they are “right” and the other side if “wrong.”</a:t>
            </a:r>
            <a:endParaRPr sz="2400">
              <a:solidFill>
                <a:schemeClr val="dk1"/>
              </a:solidFill>
              <a:latin typeface="Open Sans"/>
              <a:ea typeface="Open Sans"/>
              <a:cs typeface="Open Sans"/>
              <a:sym typeface="Open Sans"/>
            </a:endParaRPr>
          </a:p>
          <a:p>
            <a:pPr indent="-381000" lvl="0" marL="457200" rtl="0" algn="l">
              <a:lnSpc>
                <a:spcPct val="115000"/>
              </a:lnSpc>
              <a:spcBef>
                <a:spcPts val="1200"/>
              </a:spcBef>
              <a:spcAft>
                <a:spcPts val="1000"/>
              </a:spcAft>
              <a:buClr>
                <a:schemeClr val="dk1"/>
              </a:buClr>
              <a:buSzPts val="2400"/>
              <a:buFont typeface="Open Sans"/>
              <a:buChar char="●"/>
            </a:pPr>
            <a:r>
              <a:rPr lang="en-US" sz="2400">
                <a:solidFill>
                  <a:schemeClr val="dk1"/>
                </a:solidFill>
                <a:latin typeface="Open Sans"/>
                <a:ea typeface="Open Sans"/>
                <a:cs typeface="Open Sans"/>
                <a:sym typeface="Open Sans"/>
              </a:rPr>
              <a:t>The result of this approach remains in the hands of an external party, not the conflicting parties.</a:t>
            </a:r>
            <a:endParaRPr sz="3400">
              <a:solidFill>
                <a:schemeClr val="dk1"/>
              </a:solidFill>
              <a:latin typeface="Open Sans"/>
              <a:ea typeface="Open Sans"/>
              <a:cs typeface="Open Sans"/>
              <a:sym typeface="Open Sans"/>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7" name="Shape 667"/>
        <p:cNvGrpSpPr/>
        <p:nvPr/>
      </p:nvGrpSpPr>
      <p:grpSpPr>
        <a:xfrm>
          <a:off x="0" y="0"/>
          <a:ext cx="0" cy="0"/>
          <a:chOff x="0" y="0"/>
          <a:chExt cx="0" cy="0"/>
        </a:xfrm>
      </p:grpSpPr>
      <p:pic>
        <p:nvPicPr>
          <p:cNvPr id="668" name="Google Shape;668;g31e3dac571a_0_49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pic>
        <p:nvPicPr>
          <p:cNvPr descr="A diagram of a diagram of a business process&#10;&#10;Description automatically generated" id="669" name="Google Shape;669;g31e3dac571a_0_499"/>
          <p:cNvPicPr preferRelativeResize="0"/>
          <p:nvPr/>
        </p:nvPicPr>
        <p:blipFill rotWithShape="1">
          <a:blip r:embed="rId4">
            <a:alphaModFix/>
          </a:blip>
          <a:srcRect b="14302" l="0" r="0" t="0"/>
          <a:stretch/>
        </p:blipFill>
        <p:spPr>
          <a:xfrm>
            <a:off x="3133400" y="1288175"/>
            <a:ext cx="6189775" cy="4067000"/>
          </a:xfrm>
          <a:prstGeom prst="rect">
            <a:avLst/>
          </a:prstGeom>
          <a:noFill/>
          <a:ln>
            <a:noFill/>
          </a:ln>
        </p:spPr>
      </p:pic>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pic>
        <p:nvPicPr>
          <p:cNvPr id="675" name="Google Shape;675;g31e3dac571a_0_561"/>
          <p:cNvPicPr preferRelativeResize="0"/>
          <p:nvPr/>
        </p:nvPicPr>
        <p:blipFill rotWithShape="1">
          <a:blip r:embed="rId3">
            <a:alphaModFix/>
          </a:blip>
          <a:srcRect b="0" l="0" r="0" t="0"/>
          <a:stretch/>
        </p:blipFill>
        <p:spPr>
          <a:xfrm>
            <a:off x="10106401" y="4791597"/>
            <a:ext cx="2127975" cy="2127975"/>
          </a:xfrm>
          <a:prstGeom prst="rect">
            <a:avLst/>
          </a:prstGeom>
          <a:noFill/>
          <a:ln>
            <a:noFill/>
          </a:ln>
        </p:spPr>
      </p:pic>
      <p:sp>
        <p:nvSpPr>
          <p:cNvPr id="676" name="Google Shape;676;g31e3dac571a_0_561"/>
          <p:cNvSpPr txBox="1"/>
          <p:nvPr/>
        </p:nvSpPr>
        <p:spPr>
          <a:xfrm>
            <a:off x="847900" y="3342000"/>
            <a:ext cx="8692200" cy="14496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4400"/>
              <a:buFont typeface="Arial"/>
              <a:buNone/>
            </a:pPr>
            <a:r>
              <a:rPr b="1" lang="en-US" sz="4000">
                <a:latin typeface="Open Sans"/>
                <a:ea typeface="Open Sans"/>
                <a:cs typeface="Open Sans"/>
                <a:sym typeface="Open Sans"/>
              </a:rPr>
              <a:t>Session 3.5:</a:t>
            </a:r>
            <a:r>
              <a:rPr b="1" lang="en-US" sz="4000">
                <a:latin typeface="Open Sans"/>
                <a:ea typeface="Open Sans"/>
                <a:cs typeface="Open Sans"/>
                <a:sym typeface="Open Sans"/>
              </a:rPr>
              <a:t> Mediation Ethics and the Role of the Insider Mediator</a:t>
            </a:r>
            <a:endParaRPr b="1" sz="4000">
              <a:latin typeface="Open Sans"/>
              <a:ea typeface="Open Sans"/>
              <a:cs typeface="Open Sans"/>
              <a:sym typeface="Open Sans"/>
            </a:endParaRPr>
          </a:p>
        </p:txBody>
      </p:sp>
      <p:sp>
        <p:nvSpPr>
          <p:cNvPr id="677" name="Google Shape;677;g31e3dac571a_0_561"/>
          <p:cNvSpPr txBox="1"/>
          <p:nvPr/>
        </p:nvSpPr>
        <p:spPr>
          <a:xfrm>
            <a:off x="847900" y="5086400"/>
            <a:ext cx="88482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000">
                <a:solidFill>
                  <a:schemeClr val="dk1"/>
                </a:solidFill>
                <a:latin typeface="Open Sans"/>
                <a:ea typeface="Open Sans"/>
                <a:cs typeface="Open Sans"/>
                <a:sym typeface="Open Sans"/>
              </a:rPr>
              <a:t>Session Objectives:</a:t>
            </a:r>
            <a:endParaRPr b="1" sz="2000">
              <a:solidFill>
                <a:schemeClr val="dk1"/>
              </a:solidFill>
              <a:latin typeface="Open Sans"/>
              <a:ea typeface="Open Sans"/>
              <a:cs typeface="Open Sans"/>
              <a:sym typeface="Open Sans"/>
            </a:endParaRPr>
          </a:p>
          <a:p>
            <a:pPr indent="-342900" lvl="0" marL="457200" rtl="0" algn="just">
              <a:lnSpc>
                <a:spcPct val="115833"/>
              </a:lnSpc>
              <a:spcBef>
                <a:spcPts val="800"/>
              </a:spcBef>
              <a:spcAft>
                <a:spcPts val="0"/>
              </a:spcAft>
              <a:buClr>
                <a:schemeClr val="dk1"/>
              </a:buClr>
              <a:buSzPts val="1800"/>
              <a:buFont typeface="Open Sans"/>
              <a:buChar char="●"/>
            </a:pPr>
            <a:r>
              <a:rPr lang="en-US" sz="2000">
                <a:solidFill>
                  <a:schemeClr val="dk1"/>
                </a:solidFill>
                <a:latin typeface="Open Sans"/>
                <a:ea typeface="Open Sans"/>
                <a:cs typeface="Open Sans"/>
                <a:sym typeface="Open Sans"/>
              </a:rPr>
              <a:t>Understand what mediation is, how it can be applied, and understand the role, skills, and ethics needed for mediators.</a:t>
            </a:r>
            <a:endParaRPr sz="20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2300">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678" name="Google Shape;678;g31e3dac571a_0_561"/>
          <p:cNvPicPr preferRelativeResize="0"/>
          <p:nvPr>
            <p:ph idx="2" type="pic"/>
          </p:nvPr>
        </p:nvPicPr>
        <p:blipFill rotWithShape="1">
          <a:blip r:embed="rId4">
            <a:alphaModFix/>
          </a:blip>
          <a:srcRect b="34614" l="0" r="0" t="31470"/>
          <a:stretch/>
        </p:blipFill>
        <p:spPr>
          <a:xfrm>
            <a:off x="0" y="0"/>
            <a:ext cx="12192000" cy="3092325"/>
          </a:xfrm>
          <a:prstGeom prst="rect">
            <a:avLst/>
          </a:prstGeom>
          <a:noFill/>
          <a:ln>
            <a:noFill/>
          </a:ln>
          <a:effectLst>
            <a:outerShdw blurRad="50800" rotWithShape="0" algn="ctr" dir="5400000" dist="50800">
              <a:srgbClr val="000000">
                <a:alpha val="49800"/>
              </a:srgbClr>
            </a:outerShdw>
          </a:effectLst>
        </p:spPr>
      </p:pic>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3" name="Shape 683"/>
        <p:cNvGrpSpPr/>
        <p:nvPr/>
      </p:nvGrpSpPr>
      <p:grpSpPr>
        <a:xfrm>
          <a:off x="0" y="0"/>
          <a:ext cx="0" cy="0"/>
          <a:chOff x="0" y="0"/>
          <a:chExt cx="0" cy="0"/>
        </a:xfrm>
      </p:grpSpPr>
      <p:pic>
        <p:nvPicPr>
          <p:cNvPr id="684" name="Google Shape;684;g31e3dac571a_0_52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85" name="Google Shape;685;g31e3dac571a_0_527"/>
          <p:cNvSpPr txBox="1"/>
          <p:nvPr/>
        </p:nvSpPr>
        <p:spPr>
          <a:xfrm>
            <a:off x="1412700" y="2544600"/>
            <a:ext cx="9366600" cy="1768800"/>
          </a:xfrm>
          <a:prstGeom prst="rect">
            <a:avLst/>
          </a:prstGeom>
          <a:noFill/>
          <a:ln>
            <a:noFill/>
          </a:ln>
        </p:spPr>
        <p:txBody>
          <a:bodyPr anchorCtr="0" anchor="t" bIns="91425" lIns="91425" spcFirstLastPara="1" rIns="91425" wrap="square" tIns="91425">
            <a:spAutoFit/>
          </a:bodyPr>
          <a:lstStyle/>
          <a:p>
            <a:pPr indent="0" lvl="0" marL="0" rtl="0" algn="ctr">
              <a:lnSpc>
                <a:spcPct val="115833"/>
              </a:lnSpc>
              <a:spcBef>
                <a:spcPts val="1200"/>
              </a:spcBef>
              <a:spcAft>
                <a:spcPts val="800"/>
              </a:spcAft>
              <a:buNone/>
            </a:pPr>
            <a:r>
              <a:rPr lang="en-US" sz="2300">
                <a:solidFill>
                  <a:schemeClr val="dk1"/>
                </a:solidFill>
                <a:latin typeface="Open Sans"/>
                <a:ea typeface="Open Sans"/>
                <a:cs typeface="Open Sans"/>
                <a:sym typeface="Open Sans"/>
              </a:rPr>
              <a:t>According to the UN, mediation is “a process whereby </a:t>
            </a:r>
            <a:r>
              <a:rPr b="1" lang="en-US" sz="2300">
                <a:solidFill>
                  <a:schemeClr val="dk1"/>
                </a:solidFill>
                <a:latin typeface="Open Sans"/>
                <a:ea typeface="Open Sans"/>
                <a:cs typeface="Open Sans"/>
                <a:sym typeface="Open Sans"/>
              </a:rPr>
              <a:t>a third party assists two or more parties, with their consent</a:t>
            </a:r>
            <a:r>
              <a:rPr lang="en-US" sz="2300">
                <a:solidFill>
                  <a:schemeClr val="dk1"/>
                </a:solidFill>
                <a:latin typeface="Open Sans"/>
                <a:ea typeface="Open Sans"/>
                <a:cs typeface="Open Sans"/>
                <a:sym typeface="Open Sans"/>
              </a:rPr>
              <a:t>, to prevent, manage or resolve a conflict by helping them to </a:t>
            </a:r>
            <a:r>
              <a:rPr b="1" lang="en-US" sz="2300">
                <a:solidFill>
                  <a:schemeClr val="dk1"/>
                </a:solidFill>
                <a:latin typeface="Open Sans"/>
                <a:ea typeface="Open Sans"/>
                <a:cs typeface="Open Sans"/>
                <a:sym typeface="Open Sans"/>
              </a:rPr>
              <a:t>develop mutually acceptable agreements”. </a:t>
            </a:r>
            <a:endParaRPr b="1" sz="2700"/>
          </a:p>
        </p:txBody>
      </p:sp>
      <p:sp>
        <p:nvSpPr>
          <p:cNvPr id="686" name="Google Shape;686;g31e3dac571a_0_527"/>
          <p:cNvSpPr txBox="1"/>
          <p:nvPr/>
        </p:nvSpPr>
        <p:spPr>
          <a:xfrm>
            <a:off x="964975"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a:t>
            </a:r>
            <a:endParaRPr b="1" sz="4200">
              <a:solidFill>
                <a:srgbClr val="000000"/>
              </a:solidFill>
              <a:latin typeface="Helvetica Neue"/>
              <a:ea typeface="Helvetica Neue"/>
              <a:cs typeface="Helvetica Neue"/>
              <a:sym typeface="Helvetica Neue"/>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0" name="Shape 140"/>
        <p:cNvGrpSpPr/>
        <p:nvPr/>
      </p:nvGrpSpPr>
      <p:grpSpPr>
        <a:xfrm>
          <a:off x="0" y="0"/>
          <a:ext cx="0" cy="0"/>
          <a:chOff x="0" y="0"/>
          <a:chExt cx="0" cy="0"/>
        </a:xfrm>
      </p:grpSpPr>
      <p:pic>
        <p:nvPicPr>
          <p:cNvPr id="141" name="Google Shape;141;g31e3dac571a_0_57"/>
          <p:cNvPicPr preferRelativeResize="0"/>
          <p:nvPr/>
        </p:nvPicPr>
        <p:blipFill rotWithShape="1">
          <a:blip r:embed="rId3">
            <a:alphaModFix/>
          </a:blip>
          <a:srcRect b="0" l="0" r="0" t="0"/>
          <a:stretch/>
        </p:blipFill>
        <p:spPr>
          <a:xfrm>
            <a:off x="10432950" y="-1"/>
            <a:ext cx="1740725" cy="1740725"/>
          </a:xfrm>
          <a:prstGeom prst="rect">
            <a:avLst/>
          </a:prstGeom>
          <a:noFill/>
          <a:ln>
            <a:noFill/>
          </a:ln>
        </p:spPr>
      </p:pic>
      <p:sp>
        <p:nvSpPr>
          <p:cNvPr id="142" name="Google Shape;142;g31e3dac571a_0_57"/>
          <p:cNvSpPr txBox="1"/>
          <p:nvPr/>
        </p:nvSpPr>
        <p:spPr>
          <a:xfrm>
            <a:off x="925899" y="541564"/>
            <a:ext cx="9367200" cy="797700"/>
          </a:xfrm>
          <a:prstGeom prst="rect">
            <a:avLst/>
          </a:prstGeom>
          <a:noFill/>
          <a:ln>
            <a:noFill/>
          </a:ln>
        </p:spPr>
        <p:txBody>
          <a:bodyPr anchorCtr="0" anchor="ctr" bIns="45700" lIns="91425" spcFirstLastPara="1" rIns="91425" wrap="square" tIns="45700">
            <a:normAutofit fontScale="85000"/>
          </a:bodyPr>
          <a:lstStyle/>
          <a:p>
            <a:pPr indent="0" lvl="0" marL="0" marR="0" rtl="0" algn="l">
              <a:lnSpc>
                <a:spcPct val="90000"/>
              </a:lnSpc>
              <a:spcBef>
                <a:spcPts val="0"/>
              </a:spcBef>
              <a:spcAft>
                <a:spcPts val="0"/>
              </a:spcAft>
              <a:buClr>
                <a:srgbClr val="000000"/>
              </a:buClr>
              <a:buSzPct val="100000"/>
              <a:buFont typeface="Arial"/>
              <a:buNone/>
            </a:pPr>
            <a:r>
              <a:rPr b="1" lang="en-US" sz="4400">
                <a:latin typeface="Montserrat"/>
                <a:ea typeface="Montserrat"/>
                <a:cs typeface="Montserrat"/>
                <a:sym typeface="Montserrat"/>
              </a:rPr>
              <a:t>How do Conflicts Become Violent?</a:t>
            </a:r>
            <a:endParaRPr b="1" i="0" sz="4400" u="none" cap="none" strike="noStrike">
              <a:solidFill>
                <a:srgbClr val="000000"/>
              </a:solidFill>
              <a:latin typeface="Montserrat"/>
              <a:ea typeface="Montserrat"/>
              <a:cs typeface="Montserrat"/>
              <a:sym typeface="Montserrat"/>
            </a:endParaRPr>
          </a:p>
        </p:txBody>
      </p:sp>
      <p:sp>
        <p:nvSpPr>
          <p:cNvPr id="143" name="Google Shape;143;g31e3dac571a_0_57"/>
          <p:cNvSpPr txBox="1"/>
          <p:nvPr/>
        </p:nvSpPr>
        <p:spPr>
          <a:xfrm>
            <a:off x="2337124" y="2753700"/>
            <a:ext cx="3638100" cy="2727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1200"/>
              </a:spcBef>
              <a:spcAft>
                <a:spcPts val="800"/>
              </a:spcAft>
              <a:buNone/>
            </a:pPr>
            <a:r>
              <a:rPr lang="en-US" sz="1800">
                <a:solidFill>
                  <a:srgbClr val="000000"/>
                </a:solidFill>
                <a:latin typeface="Open Sans"/>
                <a:ea typeface="Open Sans"/>
                <a:cs typeface="Open Sans"/>
                <a:sym typeface="Open Sans"/>
              </a:rPr>
              <a:t>Historical, long-term grievances between different parties.</a:t>
            </a:r>
            <a:endParaRPr sz="1800">
              <a:solidFill>
                <a:srgbClr val="000000"/>
              </a:solidFill>
              <a:latin typeface="Open Sans"/>
              <a:ea typeface="Open Sans"/>
              <a:cs typeface="Open Sans"/>
              <a:sym typeface="Open Sans"/>
            </a:endParaRPr>
          </a:p>
        </p:txBody>
      </p:sp>
      <p:sp>
        <p:nvSpPr>
          <p:cNvPr id="144" name="Google Shape;144;g31e3dac571a_0_57"/>
          <p:cNvSpPr/>
          <p:nvPr/>
        </p:nvSpPr>
        <p:spPr>
          <a:xfrm>
            <a:off x="2337125" y="1697650"/>
            <a:ext cx="864900" cy="864900"/>
          </a:xfrm>
          <a:prstGeom prst="roundRect">
            <a:avLst>
              <a:gd fmla="val 33328" name="adj"/>
            </a:avLst>
          </a:prstGeom>
          <a:solidFill>
            <a:srgbClr val="FFFFFF"/>
          </a:solidFill>
          <a:ln>
            <a:noFill/>
          </a:ln>
          <a:effectLst>
            <a:outerShdw blurRad="71438" rotWithShape="0" algn="bl" dir="5400000" dist="38100">
              <a:srgbClr val="000000">
                <a:alpha val="40000"/>
              </a:srgbClr>
            </a:outerShdw>
          </a:effectLst>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1</a:t>
            </a:r>
            <a:endParaRPr b="1" sz="5000">
              <a:solidFill>
                <a:schemeClr val="dk1"/>
              </a:solidFill>
              <a:latin typeface="Helvetica Neue"/>
              <a:ea typeface="Helvetica Neue"/>
              <a:cs typeface="Helvetica Neue"/>
              <a:sym typeface="Helvetica Neue"/>
            </a:endParaRPr>
          </a:p>
        </p:txBody>
      </p:sp>
      <p:sp>
        <p:nvSpPr>
          <p:cNvPr id="145" name="Google Shape;145;g31e3dac571a_0_57"/>
          <p:cNvSpPr txBox="1"/>
          <p:nvPr/>
        </p:nvSpPr>
        <p:spPr>
          <a:xfrm>
            <a:off x="2337124" y="5037643"/>
            <a:ext cx="3638100" cy="2727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1200"/>
              </a:spcBef>
              <a:spcAft>
                <a:spcPts val="800"/>
              </a:spcAft>
              <a:buNone/>
            </a:pPr>
            <a:r>
              <a:rPr lang="en-US" sz="1800">
                <a:solidFill>
                  <a:srgbClr val="000000"/>
                </a:solidFill>
                <a:latin typeface="Open Sans"/>
                <a:ea typeface="Open Sans"/>
                <a:cs typeface="Open Sans"/>
                <a:sym typeface="Open Sans"/>
              </a:rPr>
              <a:t>Opposing, clashing, or contradicting values, ideas, and/or beliefs about each other held by different parties.</a:t>
            </a:r>
            <a:endParaRPr sz="1800">
              <a:solidFill>
                <a:srgbClr val="000000"/>
              </a:solidFill>
              <a:latin typeface="Open Sans"/>
              <a:ea typeface="Open Sans"/>
              <a:cs typeface="Open Sans"/>
              <a:sym typeface="Open Sans"/>
            </a:endParaRPr>
          </a:p>
        </p:txBody>
      </p:sp>
      <p:sp>
        <p:nvSpPr>
          <p:cNvPr id="146" name="Google Shape;146;g31e3dac571a_0_57"/>
          <p:cNvSpPr/>
          <p:nvPr/>
        </p:nvSpPr>
        <p:spPr>
          <a:xfrm>
            <a:off x="2337125" y="398160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3</a:t>
            </a:r>
            <a:endParaRPr b="1" sz="5000">
              <a:solidFill>
                <a:schemeClr val="dk1"/>
              </a:solidFill>
              <a:latin typeface="Helvetica Neue"/>
              <a:ea typeface="Helvetica Neue"/>
              <a:cs typeface="Helvetica Neue"/>
              <a:sym typeface="Helvetica Neue"/>
            </a:endParaRPr>
          </a:p>
        </p:txBody>
      </p:sp>
      <p:sp>
        <p:nvSpPr>
          <p:cNvPr id="147" name="Google Shape;147;g31e3dac571a_0_57"/>
          <p:cNvSpPr txBox="1"/>
          <p:nvPr/>
        </p:nvSpPr>
        <p:spPr>
          <a:xfrm>
            <a:off x="6842449" y="2753693"/>
            <a:ext cx="3638100" cy="2727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1200"/>
              </a:spcBef>
              <a:spcAft>
                <a:spcPts val="800"/>
              </a:spcAft>
              <a:buNone/>
            </a:pPr>
            <a:r>
              <a:rPr lang="en-US" sz="1800">
                <a:solidFill>
                  <a:srgbClr val="000000"/>
                </a:solidFill>
                <a:latin typeface="Open Sans"/>
                <a:ea typeface="Open Sans"/>
                <a:cs typeface="Open Sans"/>
                <a:sym typeface="Open Sans"/>
              </a:rPr>
              <a:t>Uneven distribution of power, and/or resources (such as food, housing, jobs, and land)​.</a:t>
            </a:r>
            <a:endParaRPr sz="1800">
              <a:solidFill>
                <a:srgbClr val="000000"/>
              </a:solidFill>
              <a:latin typeface="Open Sans"/>
              <a:ea typeface="Open Sans"/>
              <a:cs typeface="Open Sans"/>
              <a:sym typeface="Open Sans"/>
            </a:endParaRPr>
          </a:p>
        </p:txBody>
      </p:sp>
      <p:sp>
        <p:nvSpPr>
          <p:cNvPr id="148" name="Google Shape;148;g31e3dac571a_0_57"/>
          <p:cNvSpPr/>
          <p:nvPr/>
        </p:nvSpPr>
        <p:spPr>
          <a:xfrm>
            <a:off x="6842450" y="1697650"/>
            <a:ext cx="864900" cy="864900"/>
          </a:xfrm>
          <a:prstGeom prst="roundRect">
            <a:avLst>
              <a:gd fmla="val 33328" name="adj"/>
            </a:avLst>
          </a:prstGeom>
          <a:solidFill>
            <a:srgbClr val="F4F0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49" name="Google Shape;149;g31e3dac571a_0_57"/>
          <p:cNvSpPr txBox="1"/>
          <p:nvPr/>
        </p:nvSpPr>
        <p:spPr>
          <a:xfrm>
            <a:off x="6842436" y="5037643"/>
            <a:ext cx="3638100" cy="2727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1200"/>
              </a:spcBef>
              <a:spcAft>
                <a:spcPts val="0"/>
              </a:spcAft>
              <a:buNone/>
            </a:pPr>
            <a:r>
              <a:rPr lang="en-US" sz="1800">
                <a:solidFill>
                  <a:srgbClr val="000000"/>
                </a:solidFill>
                <a:latin typeface="Open Sans"/>
                <a:ea typeface="Open Sans"/>
                <a:cs typeface="Open Sans"/>
                <a:sym typeface="Open Sans"/>
              </a:rPr>
              <a:t>Little or no communication between two or more sides who disagree.</a:t>
            </a:r>
            <a:endParaRPr sz="1800">
              <a:solidFill>
                <a:srgbClr val="000000"/>
              </a:solidFill>
              <a:latin typeface="Helvetica Neue"/>
              <a:ea typeface="Helvetica Neue"/>
              <a:cs typeface="Helvetica Neue"/>
              <a:sym typeface="Helvetica Neue"/>
            </a:endParaRPr>
          </a:p>
        </p:txBody>
      </p:sp>
      <p:sp>
        <p:nvSpPr>
          <p:cNvPr id="150" name="Google Shape;150;g31e3dac571a_0_57"/>
          <p:cNvSpPr/>
          <p:nvPr/>
        </p:nvSpPr>
        <p:spPr>
          <a:xfrm>
            <a:off x="6842438" y="3981600"/>
            <a:ext cx="864900" cy="864900"/>
          </a:xfrm>
          <a:prstGeom prst="roundRect">
            <a:avLst>
              <a:gd fmla="val 33328" name="adj"/>
            </a:avLst>
          </a:prstGeom>
          <a:solidFill>
            <a:srgbClr val="F4F0EC"/>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Helvetica Neue"/>
              <a:ea typeface="Helvetica Neue"/>
              <a:cs typeface="Helvetica Neue"/>
              <a:sym typeface="Helvetica Neue"/>
            </a:endParaRPr>
          </a:p>
        </p:txBody>
      </p:sp>
      <p:sp>
        <p:nvSpPr>
          <p:cNvPr id="151" name="Google Shape;151;g31e3dac571a_0_57"/>
          <p:cNvSpPr/>
          <p:nvPr/>
        </p:nvSpPr>
        <p:spPr>
          <a:xfrm>
            <a:off x="6842450" y="398160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4</a:t>
            </a:r>
            <a:endParaRPr b="1" sz="5000">
              <a:solidFill>
                <a:schemeClr val="dk1"/>
              </a:solidFill>
              <a:latin typeface="Helvetica Neue"/>
              <a:ea typeface="Helvetica Neue"/>
              <a:cs typeface="Helvetica Neue"/>
              <a:sym typeface="Helvetica Neue"/>
            </a:endParaRPr>
          </a:p>
        </p:txBody>
      </p:sp>
      <p:sp>
        <p:nvSpPr>
          <p:cNvPr id="152" name="Google Shape;152;g31e3dac571a_0_57"/>
          <p:cNvSpPr/>
          <p:nvPr/>
        </p:nvSpPr>
        <p:spPr>
          <a:xfrm>
            <a:off x="6842450" y="1697650"/>
            <a:ext cx="864900" cy="864900"/>
          </a:xfrm>
          <a:prstGeom prst="roundRect">
            <a:avLst>
              <a:gd fmla="val 33328" name="adj"/>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rPr b="1" lang="en-US" sz="5000">
                <a:solidFill>
                  <a:schemeClr val="dk1"/>
                </a:solidFill>
                <a:latin typeface="Helvetica Neue"/>
                <a:ea typeface="Helvetica Neue"/>
                <a:cs typeface="Helvetica Neue"/>
                <a:sym typeface="Helvetica Neue"/>
              </a:rPr>
              <a:t>2</a:t>
            </a:r>
            <a:endParaRPr b="1" sz="5000">
              <a:solidFill>
                <a:schemeClr val="dk1"/>
              </a:solidFill>
              <a:latin typeface="Helvetica Neue"/>
              <a:ea typeface="Helvetica Neue"/>
              <a:cs typeface="Helvetica Neue"/>
              <a:sym typeface="Helvetica Neue"/>
            </a:endParaRPr>
          </a:p>
        </p:txBody>
      </p:sp>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pic>
        <p:nvPicPr>
          <p:cNvPr id="692" name="Google Shape;692;g31e3dac571a_0_57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693" name="Google Shape;693;g31e3dac571a_0_571"/>
          <p:cNvSpPr txBox="1"/>
          <p:nvPr/>
        </p:nvSpPr>
        <p:spPr>
          <a:xfrm>
            <a:off x="1109225" y="4443325"/>
            <a:ext cx="9366600" cy="1359000"/>
          </a:xfrm>
          <a:prstGeom prst="rect">
            <a:avLst/>
          </a:prstGeom>
          <a:noFill/>
          <a:ln>
            <a:noFill/>
          </a:ln>
        </p:spPr>
        <p:txBody>
          <a:bodyPr anchorCtr="0" anchor="t" bIns="91425" lIns="91425" spcFirstLastPara="1" rIns="91425" wrap="square" tIns="91425">
            <a:spAutoFit/>
          </a:bodyPr>
          <a:lstStyle/>
          <a:p>
            <a:pPr indent="0" lvl="0" marL="457200" rtl="0" algn="ctr">
              <a:lnSpc>
                <a:spcPct val="115833"/>
              </a:lnSpc>
              <a:spcBef>
                <a:spcPts val="1200"/>
              </a:spcBef>
              <a:spcAft>
                <a:spcPts val="800"/>
              </a:spcAft>
              <a:buNone/>
            </a:pPr>
            <a:r>
              <a:rPr lang="en-US" sz="2300">
                <a:solidFill>
                  <a:schemeClr val="dk1"/>
                </a:solidFill>
                <a:latin typeface="Open Sans"/>
                <a:ea typeface="Open Sans"/>
                <a:cs typeface="Open Sans"/>
                <a:sym typeface="Open Sans"/>
              </a:rPr>
              <a:t>The EU describes mediation as, “a way of assisting negotiations between conflict parties and </a:t>
            </a:r>
            <a:r>
              <a:rPr b="1" lang="en-US" sz="2300">
                <a:solidFill>
                  <a:schemeClr val="dk1"/>
                </a:solidFill>
                <a:latin typeface="Open Sans"/>
                <a:ea typeface="Open Sans"/>
                <a:cs typeface="Open Sans"/>
                <a:sym typeface="Open Sans"/>
              </a:rPr>
              <a:t>transforming conflicts with the support of an acceptable third party</a:t>
            </a:r>
            <a:r>
              <a:rPr lang="en-US" sz="2300">
                <a:solidFill>
                  <a:schemeClr val="dk1"/>
                </a:solidFill>
                <a:latin typeface="Open Sans"/>
                <a:ea typeface="Open Sans"/>
                <a:cs typeface="Open Sans"/>
                <a:sym typeface="Open Sans"/>
              </a:rPr>
              <a:t>. </a:t>
            </a:r>
            <a:endParaRPr b="1" sz="4000"/>
          </a:p>
        </p:txBody>
      </p:sp>
      <p:sp>
        <p:nvSpPr>
          <p:cNvPr id="694" name="Google Shape;694;g31e3dac571a_0_571"/>
          <p:cNvSpPr txBox="1"/>
          <p:nvPr/>
        </p:nvSpPr>
        <p:spPr>
          <a:xfrm>
            <a:off x="964975"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a:t>
            </a:r>
            <a:endParaRPr b="1" sz="4200">
              <a:solidFill>
                <a:srgbClr val="000000"/>
              </a:solidFill>
              <a:latin typeface="Helvetica Neue"/>
              <a:ea typeface="Helvetica Neue"/>
              <a:cs typeface="Helvetica Neue"/>
              <a:sym typeface="Helvetica Neue"/>
            </a:endParaRPr>
          </a:p>
        </p:txBody>
      </p:sp>
      <p:pic>
        <p:nvPicPr>
          <p:cNvPr id="695" name="Google Shape;695;g31e3dac571a_0_571"/>
          <p:cNvPicPr preferRelativeResize="0"/>
          <p:nvPr/>
        </p:nvPicPr>
        <p:blipFill>
          <a:blip r:embed="rId4">
            <a:alphaModFix/>
          </a:blip>
          <a:stretch>
            <a:fillRect/>
          </a:stretch>
        </p:blipFill>
        <p:spPr>
          <a:xfrm>
            <a:off x="4320800" y="1522300"/>
            <a:ext cx="3550375" cy="2454825"/>
          </a:xfrm>
          <a:prstGeom prst="rect">
            <a:avLst/>
          </a:prstGeom>
          <a:noFill/>
          <a:ln>
            <a:noFill/>
          </a:ln>
        </p:spPr>
      </p:pic>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pic>
        <p:nvPicPr>
          <p:cNvPr id="701" name="Google Shape;701;g31e3dac571a_0_58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702" name="Google Shape;702;g31e3dac571a_0_580"/>
          <p:cNvSpPr txBox="1"/>
          <p:nvPr/>
        </p:nvSpPr>
        <p:spPr>
          <a:xfrm>
            <a:off x="1013875" y="2622625"/>
            <a:ext cx="9366600" cy="9819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800"/>
              </a:spcAft>
              <a:buNone/>
            </a:pPr>
            <a:r>
              <a:rPr lang="en-US" sz="2400">
                <a:solidFill>
                  <a:schemeClr val="dk1"/>
                </a:solidFill>
                <a:latin typeface="Open Sans"/>
                <a:ea typeface="Open Sans"/>
                <a:cs typeface="Open Sans"/>
                <a:sym typeface="Open Sans"/>
              </a:rPr>
              <a:t>A set of general and ethical principles in mediation practices at both national and international levels. </a:t>
            </a:r>
            <a:endParaRPr b="1" sz="4100">
              <a:latin typeface="Open Sans"/>
              <a:ea typeface="Open Sans"/>
              <a:cs typeface="Open Sans"/>
              <a:sym typeface="Open Sans"/>
            </a:endParaRPr>
          </a:p>
        </p:txBody>
      </p:sp>
      <p:sp>
        <p:nvSpPr>
          <p:cNvPr id="703" name="Google Shape;703;g31e3dac571a_0_580"/>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a:t>
            </a:r>
            <a:endParaRPr b="1" sz="4200">
              <a:solidFill>
                <a:srgbClr val="000000"/>
              </a:solidFill>
              <a:latin typeface="Helvetica Neue"/>
              <a:ea typeface="Helvetica Neue"/>
              <a:cs typeface="Helvetica Neue"/>
              <a:sym typeface="Helvetica Neue"/>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pic>
        <p:nvPicPr>
          <p:cNvPr id="709" name="Google Shape;709;g31e3dac571a_0_58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710" name="Google Shape;710;g31e3dac571a_0_587"/>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Consent</a:t>
            </a:r>
            <a:endParaRPr b="1" sz="4200">
              <a:solidFill>
                <a:srgbClr val="000000"/>
              </a:solidFill>
              <a:latin typeface="Helvetica Neue"/>
              <a:ea typeface="Helvetica Neue"/>
              <a:cs typeface="Helvetica Neue"/>
              <a:sym typeface="Helvetica Neue"/>
            </a:endParaRPr>
          </a:p>
        </p:txBody>
      </p:sp>
      <p:sp>
        <p:nvSpPr>
          <p:cNvPr id="711" name="Google Shape;711;g31e3dac571a_0_587"/>
          <p:cNvSpPr txBox="1"/>
          <p:nvPr/>
        </p:nvSpPr>
        <p:spPr>
          <a:xfrm>
            <a:off x="904300" y="2757075"/>
            <a:ext cx="9580800" cy="9489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800"/>
              </a:spcAft>
              <a:buNone/>
            </a:pPr>
            <a:r>
              <a:rPr b="1" lang="en-US" sz="2300">
                <a:solidFill>
                  <a:schemeClr val="dk1"/>
                </a:solidFill>
                <a:latin typeface="Open Sans"/>
                <a:ea typeface="Open Sans"/>
                <a:cs typeface="Open Sans"/>
                <a:sym typeface="Open Sans"/>
              </a:rPr>
              <a:t>Consent: </a:t>
            </a:r>
            <a:r>
              <a:rPr lang="en-US" sz="2300">
                <a:solidFill>
                  <a:schemeClr val="dk1"/>
                </a:solidFill>
                <a:latin typeface="Open Sans"/>
                <a:ea typeface="Open Sans"/>
                <a:cs typeface="Open Sans"/>
                <a:sym typeface="Open Sans"/>
              </a:rPr>
              <a:t>Mediation is a voluntary process in which parties approve to participate, as opposed to court trials that oblige parties to attend.</a:t>
            </a:r>
            <a:endParaRPr sz="2300">
              <a:solidFill>
                <a:schemeClr val="dk1"/>
              </a:solidFill>
              <a:latin typeface="Open Sans"/>
              <a:ea typeface="Open Sans"/>
              <a:cs typeface="Open Sans"/>
              <a:sym typeface="Open Sans"/>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pic>
        <p:nvPicPr>
          <p:cNvPr id="717" name="Google Shape;717;g31e3dac571a_0_596"/>
          <p:cNvPicPr preferRelativeResize="0"/>
          <p:nvPr/>
        </p:nvPicPr>
        <p:blipFill rotWithShape="1">
          <a:blip r:embed="rId3">
            <a:alphaModFix/>
          </a:blip>
          <a:srcRect b="0" l="0" r="0" t="0"/>
          <a:stretch/>
        </p:blipFill>
        <p:spPr>
          <a:xfrm>
            <a:off x="10684375" y="0"/>
            <a:ext cx="1489300" cy="1489300"/>
          </a:xfrm>
          <a:prstGeom prst="rect">
            <a:avLst/>
          </a:prstGeom>
          <a:noFill/>
          <a:ln>
            <a:noFill/>
          </a:ln>
        </p:spPr>
      </p:pic>
      <p:sp>
        <p:nvSpPr>
          <p:cNvPr id="718" name="Google Shape;718;g31e3dac571a_0_596"/>
          <p:cNvSpPr txBox="1"/>
          <p:nvPr/>
        </p:nvSpPr>
        <p:spPr>
          <a:xfrm>
            <a:off x="904300" y="724375"/>
            <a:ext cx="9724500" cy="1097100"/>
          </a:xfrm>
          <a:prstGeom prst="rect">
            <a:avLst/>
          </a:prstGeom>
          <a:noFill/>
          <a:ln>
            <a:noFill/>
          </a:ln>
        </p:spPr>
        <p:txBody>
          <a:bodyPr anchorCtr="0" anchor="t" bIns="45700" lIns="91425" spcFirstLastPara="1" rIns="91425" wrap="square" tIns="45700">
            <a:normAutofit fontScale="92500"/>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a:t>
            </a:r>
            <a:r>
              <a:rPr b="1" lang="en-US" sz="4200">
                <a:latin typeface="Helvetica Neue"/>
                <a:ea typeface="Helvetica Neue"/>
                <a:cs typeface="Helvetica Neue"/>
                <a:sym typeface="Helvetica Neue"/>
              </a:rPr>
              <a:t> Impartiality/Inclusivity</a:t>
            </a:r>
            <a:endParaRPr b="1" sz="4200">
              <a:latin typeface="Helvetica Neue"/>
              <a:ea typeface="Helvetica Neue"/>
              <a:cs typeface="Helvetica Neue"/>
              <a:sym typeface="Helvetica Neue"/>
            </a:endParaRPr>
          </a:p>
        </p:txBody>
      </p:sp>
      <p:sp>
        <p:nvSpPr>
          <p:cNvPr id="719" name="Google Shape;719;g31e3dac571a_0_596"/>
          <p:cNvSpPr txBox="1"/>
          <p:nvPr/>
        </p:nvSpPr>
        <p:spPr>
          <a:xfrm>
            <a:off x="834950" y="1821475"/>
            <a:ext cx="9580800" cy="3889200"/>
          </a:xfrm>
          <a:prstGeom prst="rect">
            <a:avLst/>
          </a:prstGeom>
          <a:noFill/>
          <a:ln>
            <a:noFill/>
          </a:ln>
        </p:spPr>
        <p:txBody>
          <a:bodyPr anchorCtr="0" anchor="t" bIns="91425" lIns="91425" spcFirstLastPara="1" rIns="91425" wrap="square" tIns="91425">
            <a:spAutoFit/>
          </a:bodyPr>
          <a:lstStyle/>
          <a:p>
            <a:pPr indent="-330200" lvl="0" marL="457200" rtl="0" algn="just">
              <a:lnSpc>
                <a:spcPct val="115000"/>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Mediation should be a </a:t>
            </a:r>
            <a:r>
              <a:rPr b="1" lang="en-US" sz="1600">
                <a:solidFill>
                  <a:schemeClr val="dk1"/>
                </a:solidFill>
                <a:latin typeface="Open Sans"/>
                <a:ea typeface="Open Sans"/>
                <a:cs typeface="Open Sans"/>
                <a:sym typeface="Open Sans"/>
              </a:rPr>
              <a:t>balanced process</a:t>
            </a:r>
            <a:r>
              <a:rPr lang="en-US" sz="1600">
                <a:solidFill>
                  <a:schemeClr val="dk1"/>
                </a:solidFill>
                <a:latin typeface="Open Sans"/>
                <a:ea typeface="Open Sans"/>
                <a:cs typeface="Open Sans"/>
                <a:sym typeface="Open Sans"/>
              </a:rPr>
              <a:t> in which parties are </a:t>
            </a:r>
            <a:r>
              <a:rPr b="1" lang="en-US" sz="1600">
                <a:solidFill>
                  <a:schemeClr val="dk1"/>
                </a:solidFill>
                <a:latin typeface="Open Sans"/>
                <a:ea typeface="Open Sans"/>
                <a:cs typeface="Open Sans"/>
                <a:sym typeface="Open Sans"/>
              </a:rPr>
              <a:t>treated fairly</a:t>
            </a:r>
            <a:r>
              <a:rPr lang="en-US" sz="1600">
                <a:solidFill>
                  <a:schemeClr val="dk1"/>
                </a:solidFill>
                <a:latin typeface="Open Sans"/>
                <a:ea typeface="Open Sans"/>
                <a:cs typeface="Open Sans"/>
                <a:sym typeface="Open Sans"/>
              </a:rPr>
              <a:t> and whose perspectives are respectfully integrated. </a:t>
            </a:r>
            <a:endParaRPr sz="1600">
              <a:solidFill>
                <a:schemeClr val="dk1"/>
              </a:solidFill>
              <a:latin typeface="Open Sans"/>
              <a:ea typeface="Open Sans"/>
              <a:cs typeface="Open Sans"/>
              <a:sym typeface="Open Sans"/>
            </a:endParaRPr>
          </a:p>
          <a:p>
            <a:pPr indent="-330200" lvl="0" marL="457200" rtl="0" algn="just">
              <a:lnSpc>
                <a:spcPct val="115000"/>
              </a:lnSpc>
              <a:spcBef>
                <a:spcPts val="12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Avoid favoritism, bias, or judgment towards one party.</a:t>
            </a:r>
            <a:endParaRPr sz="1600">
              <a:solidFill>
                <a:schemeClr val="dk1"/>
              </a:solidFill>
              <a:latin typeface="Open Sans"/>
              <a:ea typeface="Open Sans"/>
              <a:cs typeface="Open Sans"/>
              <a:sym typeface="Open Sans"/>
            </a:endParaRPr>
          </a:p>
          <a:p>
            <a:pPr indent="-330200" lvl="1" marL="914400" rtl="0" algn="just">
              <a:lnSpc>
                <a:spcPct val="115000"/>
              </a:lnSpc>
              <a:spcBef>
                <a:spcPts val="1000"/>
              </a:spcBef>
              <a:spcAft>
                <a:spcPts val="0"/>
              </a:spcAft>
              <a:buClr>
                <a:schemeClr val="dk1"/>
              </a:buClr>
              <a:buSzPts val="1600"/>
              <a:buFont typeface="Open Sans"/>
              <a:buChar char="○"/>
            </a:pPr>
            <a:r>
              <a:rPr b="1" lang="en-US" sz="1600">
                <a:solidFill>
                  <a:schemeClr val="dk1"/>
                </a:solidFill>
                <a:latin typeface="Open Sans"/>
                <a:ea typeface="Open Sans"/>
                <a:cs typeface="Open Sans"/>
                <a:sym typeface="Open Sans"/>
              </a:rPr>
              <a:t>Bias</a:t>
            </a:r>
            <a:r>
              <a:rPr lang="en-US" sz="1600">
                <a:solidFill>
                  <a:schemeClr val="dk1"/>
                </a:solidFill>
                <a:latin typeface="Open Sans"/>
                <a:ea typeface="Open Sans"/>
                <a:cs typeface="Open Sans"/>
                <a:sym typeface="Open Sans"/>
              </a:rPr>
              <a:t> is </a:t>
            </a:r>
            <a:r>
              <a:rPr b="1" lang="en-US" sz="1600">
                <a:solidFill>
                  <a:schemeClr val="dk1"/>
                </a:solidFill>
                <a:latin typeface="Open Sans"/>
                <a:ea typeface="Open Sans"/>
                <a:cs typeface="Open Sans"/>
                <a:sym typeface="Open Sans"/>
              </a:rPr>
              <a:t>preconceived prejudice or favoritism </a:t>
            </a:r>
            <a:r>
              <a:rPr lang="en-US" sz="1600">
                <a:solidFill>
                  <a:schemeClr val="dk1"/>
                </a:solidFill>
                <a:latin typeface="Open Sans"/>
                <a:ea typeface="Open Sans"/>
                <a:cs typeface="Open Sans"/>
                <a:sym typeface="Open Sans"/>
              </a:rPr>
              <a:t>towards one group over another. We can have explicit or implicit bias – biases we are aware of or biases that are subconscious. </a:t>
            </a:r>
            <a:endParaRPr sz="1600">
              <a:solidFill>
                <a:schemeClr val="dk1"/>
              </a:solidFill>
              <a:latin typeface="Open Sans"/>
              <a:ea typeface="Open Sans"/>
              <a:cs typeface="Open Sans"/>
              <a:sym typeface="Open Sans"/>
            </a:endParaRPr>
          </a:p>
          <a:p>
            <a:pPr indent="-330200" lvl="1" marL="914400" rtl="0" algn="just">
              <a:lnSpc>
                <a:spcPct val="115000"/>
              </a:lnSpc>
              <a:spcBef>
                <a:spcPts val="10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Inclusivity is the </a:t>
            </a:r>
            <a:r>
              <a:rPr b="1" lang="en-US" sz="1600">
                <a:solidFill>
                  <a:schemeClr val="dk1"/>
                </a:solidFill>
                <a:latin typeface="Open Sans"/>
                <a:ea typeface="Open Sans"/>
                <a:cs typeface="Open Sans"/>
                <a:sym typeface="Open Sans"/>
              </a:rPr>
              <a:t>process of improving the terms of participation, representation, and decision making</a:t>
            </a:r>
            <a:r>
              <a:rPr lang="en-US" sz="1600">
                <a:solidFill>
                  <a:schemeClr val="dk1"/>
                </a:solidFill>
                <a:latin typeface="Open Sans"/>
                <a:ea typeface="Open Sans"/>
                <a:cs typeface="Open Sans"/>
                <a:sym typeface="Open Sans"/>
              </a:rPr>
              <a:t>.</a:t>
            </a:r>
            <a:endParaRPr b="1" sz="1600">
              <a:solidFill>
                <a:schemeClr val="dk1"/>
              </a:solidFill>
              <a:latin typeface="Open Sans"/>
              <a:ea typeface="Open Sans"/>
              <a:cs typeface="Open Sans"/>
              <a:sym typeface="Open Sans"/>
            </a:endParaRPr>
          </a:p>
          <a:p>
            <a:pPr indent="-330200" lvl="0" marL="457200" rtl="0" algn="just">
              <a:lnSpc>
                <a:spcPct val="115000"/>
              </a:lnSpc>
              <a:spcBef>
                <a:spcPts val="1200"/>
              </a:spcBef>
              <a:spcAft>
                <a:spcPts val="0"/>
              </a:spcAft>
              <a:buClr>
                <a:schemeClr val="dk1"/>
              </a:buClr>
              <a:buSzPts val="1600"/>
              <a:buFont typeface="Open Sans"/>
              <a:buChar char="●"/>
            </a:pPr>
            <a:r>
              <a:rPr lang="en-US" sz="1600">
                <a:solidFill>
                  <a:schemeClr val="dk1"/>
                </a:solidFill>
                <a:latin typeface="Open Sans"/>
                <a:ea typeface="Open Sans"/>
                <a:cs typeface="Open Sans"/>
                <a:sym typeface="Open Sans"/>
              </a:rPr>
              <a:t>The </a:t>
            </a:r>
            <a:r>
              <a:rPr b="1" lang="en-US" sz="1600">
                <a:solidFill>
                  <a:schemeClr val="dk1"/>
                </a:solidFill>
                <a:latin typeface="Open Sans"/>
                <a:ea typeface="Open Sans"/>
                <a:cs typeface="Open Sans"/>
                <a:sym typeface="Open Sans"/>
              </a:rPr>
              <a:t>UN defines inclusion in peace processes</a:t>
            </a:r>
            <a:r>
              <a:rPr lang="en-US" sz="1600">
                <a:solidFill>
                  <a:schemeClr val="dk1"/>
                </a:solidFill>
                <a:latin typeface="Open Sans"/>
                <a:ea typeface="Open Sans"/>
                <a:cs typeface="Open Sans"/>
                <a:sym typeface="Open Sans"/>
              </a:rPr>
              <a:t> as “the extent and manner in which the views and needs of parties to conflict and other stakeholders are represented, heard and integrated into a peace process”.</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sz="1000">
              <a:solidFill>
                <a:schemeClr val="dk1"/>
              </a:solidFill>
              <a:latin typeface="Open Sans"/>
              <a:ea typeface="Open Sans"/>
              <a:cs typeface="Open Sans"/>
              <a:sym typeface="Open Sans"/>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4" name="Shape 724"/>
        <p:cNvGrpSpPr/>
        <p:nvPr/>
      </p:nvGrpSpPr>
      <p:grpSpPr>
        <a:xfrm>
          <a:off x="0" y="0"/>
          <a:ext cx="0" cy="0"/>
          <a:chOff x="0" y="0"/>
          <a:chExt cx="0" cy="0"/>
        </a:xfrm>
      </p:grpSpPr>
      <p:pic>
        <p:nvPicPr>
          <p:cNvPr id="725" name="Google Shape;725;g31e3dac571a_0_603"/>
          <p:cNvPicPr preferRelativeResize="0"/>
          <p:nvPr/>
        </p:nvPicPr>
        <p:blipFill rotWithShape="1">
          <a:blip r:embed="rId3">
            <a:alphaModFix/>
          </a:blip>
          <a:srcRect b="0" l="0" r="0" t="0"/>
          <a:stretch/>
        </p:blipFill>
        <p:spPr>
          <a:xfrm>
            <a:off x="10684375" y="0"/>
            <a:ext cx="1489300" cy="1489300"/>
          </a:xfrm>
          <a:prstGeom prst="rect">
            <a:avLst/>
          </a:prstGeom>
          <a:noFill/>
          <a:ln>
            <a:noFill/>
          </a:ln>
        </p:spPr>
      </p:pic>
      <p:sp>
        <p:nvSpPr>
          <p:cNvPr id="726" name="Google Shape;726;g31e3dac571a_0_603"/>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Inclusion</a:t>
            </a:r>
            <a:endParaRPr b="1" sz="4200">
              <a:latin typeface="Helvetica Neue"/>
              <a:ea typeface="Helvetica Neue"/>
              <a:cs typeface="Helvetica Neue"/>
              <a:sym typeface="Helvetica Neue"/>
            </a:endParaRPr>
          </a:p>
        </p:txBody>
      </p:sp>
      <p:sp>
        <p:nvSpPr>
          <p:cNvPr id="727" name="Google Shape;727;g31e3dac571a_0_603"/>
          <p:cNvSpPr txBox="1"/>
          <p:nvPr/>
        </p:nvSpPr>
        <p:spPr>
          <a:xfrm>
            <a:off x="904300" y="1666750"/>
            <a:ext cx="9580800" cy="4311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800"/>
              </a:spcAft>
              <a:buNone/>
            </a:pPr>
            <a:r>
              <a:rPr b="1" lang="en-US" sz="1600">
                <a:solidFill>
                  <a:schemeClr val="dk1"/>
                </a:solidFill>
                <a:latin typeface="Open Sans"/>
                <a:ea typeface="Open Sans"/>
                <a:cs typeface="Open Sans"/>
                <a:sym typeface="Open Sans"/>
              </a:rPr>
              <a:t>Why is inclusion so important? What are the benefits of inclusion?</a:t>
            </a:r>
            <a:endParaRPr b="1" sz="1600">
              <a:solidFill>
                <a:schemeClr val="dk1"/>
              </a:solidFill>
              <a:latin typeface="Open Sans"/>
              <a:ea typeface="Open Sans"/>
              <a:cs typeface="Open Sans"/>
              <a:sym typeface="Open Sans"/>
            </a:endParaRPr>
          </a:p>
        </p:txBody>
      </p:sp>
      <p:sp>
        <p:nvSpPr>
          <p:cNvPr id="728" name="Google Shape;728;g31e3dac571a_0_603"/>
          <p:cNvSpPr txBox="1"/>
          <p:nvPr/>
        </p:nvSpPr>
        <p:spPr>
          <a:xfrm>
            <a:off x="791925" y="2236975"/>
            <a:ext cx="10392600" cy="4207800"/>
          </a:xfrm>
          <a:prstGeom prst="rect">
            <a:avLst/>
          </a:prstGeom>
          <a:noFill/>
          <a:ln>
            <a:noFill/>
          </a:ln>
        </p:spPr>
        <p:txBody>
          <a:bodyPr anchorCtr="0" anchor="t" bIns="91425" lIns="91425" spcFirstLastPara="1" rIns="91425" wrap="square" tIns="91425">
            <a:spAutoFit/>
          </a:bodyPr>
          <a:lstStyle/>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Empower people’s investment in peace;</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Ensure that current power dynamics are not perpetuated;</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Reduce grievances;</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Overcome prejudice and stereotypes;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Foster peaceful relations across differences;</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Find strength in diversity;</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Strengthen social responsibility and commitment;</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Heighten legitimacy and garner support of the process;</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0"/>
              </a:spcAft>
              <a:buClr>
                <a:schemeClr val="dk1"/>
              </a:buClr>
              <a:buSzPts val="1500"/>
              <a:buFont typeface="Open Sans"/>
              <a:buChar char="●"/>
            </a:pPr>
            <a:r>
              <a:rPr lang="en-US" sz="1500">
                <a:solidFill>
                  <a:schemeClr val="dk1"/>
                </a:solidFill>
                <a:latin typeface="Open Sans"/>
                <a:ea typeface="Open Sans"/>
                <a:cs typeface="Open Sans"/>
                <a:sym typeface="Open Sans"/>
              </a:rPr>
              <a:t>Mobilize resources for creativity and co-creation of society; </a:t>
            </a:r>
            <a:endParaRPr sz="1500">
              <a:solidFill>
                <a:schemeClr val="dk1"/>
              </a:solidFill>
              <a:latin typeface="Open Sans"/>
              <a:ea typeface="Open Sans"/>
              <a:cs typeface="Open Sans"/>
              <a:sym typeface="Open Sans"/>
            </a:endParaRPr>
          </a:p>
          <a:p>
            <a:pPr indent="-323850" lvl="0" marL="457200" rtl="0" algn="just">
              <a:lnSpc>
                <a:spcPct val="115833"/>
              </a:lnSpc>
              <a:spcBef>
                <a:spcPts val="1200"/>
              </a:spcBef>
              <a:spcAft>
                <a:spcPts val="800"/>
              </a:spcAft>
              <a:buClr>
                <a:schemeClr val="dk1"/>
              </a:buClr>
              <a:buSzPts val="1500"/>
              <a:buFont typeface="Open Sans"/>
              <a:buChar char="●"/>
            </a:pPr>
            <a:r>
              <a:rPr lang="en-US" sz="1500">
                <a:solidFill>
                  <a:schemeClr val="dk1"/>
                </a:solidFill>
                <a:latin typeface="Open Sans"/>
                <a:ea typeface="Open Sans"/>
                <a:cs typeface="Open Sans"/>
                <a:sym typeface="Open Sans"/>
              </a:rPr>
              <a:t>Create a cohesive societal web as a collaborative support system.</a:t>
            </a:r>
            <a:endParaRPr b="1" sz="1500">
              <a:solidFill>
                <a:schemeClr val="dk1"/>
              </a:solidFill>
              <a:latin typeface="Open Sans"/>
              <a:ea typeface="Open Sans"/>
              <a:cs typeface="Open Sans"/>
              <a:sym typeface="Open Sans"/>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72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3" name="Shape 733"/>
        <p:cNvGrpSpPr/>
        <p:nvPr/>
      </p:nvGrpSpPr>
      <p:grpSpPr>
        <a:xfrm>
          <a:off x="0" y="0"/>
          <a:ext cx="0" cy="0"/>
          <a:chOff x="0" y="0"/>
          <a:chExt cx="0" cy="0"/>
        </a:xfrm>
      </p:grpSpPr>
      <p:pic>
        <p:nvPicPr>
          <p:cNvPr id="734" name="Google Shape;734;g31e3dac571a_0_61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735" name="Google Shape;735;g31e3dac571a_0_617"/>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Confidentiality</a:t>
            </a:r>
            <a:endParaRPr b="1" sz="4200">
              <a:solidFill>
                <a:srgbClr val="000000"/>
              </a:solidFill>
              <a:latin typeface="Helvetica Neue"/>
              <a:ea typeface="Helvetica Neue"/>
              <a:cs typeface="Helvetica Neue"/>
              <a:sym typeface="Helvetica Neue"/>
            </a:endParaRPr>
          </a:p>
        </p:txBody>
      </p:sp>
      <p:sp>
        <p:nvSpPr>
          <p:cNvPr id="736" name="Google Shape;736;g31e3dac571a_0_617"/>
          <p:cNvSpPr txBox="1"/>
          <p:nvPr/>
        </p:nvSpPr>
        <p:spPr>
          <a:xfrm>
            <a:off x="976150" y="2767400"/>
            <a:ext cx="9580800" cy="9156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1200"/>
              </a:spcBef>
              <a:spcAft>
                <a:spcPts val="800"/>
              </a:spcAft>
              <a:buNone/>
            </a:pPr>
            <a:r>
              <a:rPr b="1" lang="en-US" sz="2200">
                <a:solidFill>
                  <a:schemeClr val="dk1"/>
                </a:solidFill>
                <a:latin typeface="Open Sans"/>
                <a:ea typeface="Open Sans"/>
                <a:cs typeface="Open Sans"/>
                <a:sym typeface="Open Sans"/>
              </a:rPr>
              <a:t>Confidentiality: </a:t>
            </a:r>
            <a:r>
              <a:rPr lang="en-US" sz="2200">
                <a:solidFill>
                  <a:schemeClr val="dk1"/>
                </a:solidFill>
                <a:latin typeface="Open Sans"/>
                <a:ea typeface="Open Sans"/>
                <a:cs typeface="Open Sans"/>
                <a:sym typeface="Open Sans"/>
              </a:rPr>
              <a:t>The mediator is bound not to disclose any information s/he/they have become aware of during the mediation.</a:t>
            </a:r>
            <a:endParaRPr sz="3500">
              <a:solidFill>
                <a:schemeClr val="dk1"/>
              </a:solidFill>
              <a:latin typeface="Open Sans"/>
              <a:ea typeface="Open Sans"/>
              <a:cs typeface="Open Sans"/>
              <a:sym typeface="Open Sans"/>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1" name="Shape 741"/>
        <p:cNvGrpSpPr/>
        <p:nvPr/>
      </p:nvGrpSpPr>
      <p:grpSpPr>
        <a:xfrm>
          <a:off x="0" y="0"/>
          <a:ext cx="0" cy="0"/>
          <a:chOff x="0" y="0"/>
          <a:chExt cx="0" cy="0"/>
        </a:xfrm>
      </p:grpSpPr>
      <p:pic>
        <p:nvPicPr>
          <p:cNvPr id="742" name="Google Shape;742;g31e3dac571a_0_624"/>
          <p:cNvPicPr preferRelativeResize="0"/>
          <p:nvPr/>
        </p:nvPicPr>
        <p:blipFill rotWithShape="1">
          <a:blip r:embed="rId3">
            <a:alphaModFix/>
          </a:blip>
          <a:srcRect b="0" l="0" r="0" t="0"/>
          <a:stretch/>
        </p:blipFill>
        <p:spPr>
          <a:xfrm>
            <a:off x="10824050" y="-1"/>
            <a:ext cx="1349625" cy="1349625"/>
          </a:xfrm>
          <a:prstGeom prst="rect">
            <a:avLst/>
          </a:prstGeom>
          <a:noFill/>
          <a:ln>
            <a:noFill/>
          </a:ln>
        </p:spPr>
      </p:pic>
      <p:sp>
        <p:nvSpPr>
          <p:cNvPr id="743" name="Google Shape;743;g31e3dac571a_0_624"/>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Self-Determination</a:t>
            </a:r>
            <a:endParaRPr b="1" sz="4200">
              <a:solidFill>
                <a:srgbClr val="000000"/>
              </a:solidFill>
              <a:latin typeface="Helvetica Neue"/>
              <a:ea typeface="Helvetica Neue"/>
              <a:cs typeface="Helvetica Neue"/>
              <a:sym typeface="Helvetica Neue"/>
            </a:endParaRPr>
          </a:p>
        </p:txBody>
      </p:sp>
      <p:sp>
        <p:nvSpPr>
          <p:cNvPr id="744" name="Google Shape;744;g31e3dac571a_0_624"/>
          <p:cNvSpPr txBox="1"/>
          <p:nvPr/>
        </p:nvSpPr>
        <p:spPr>
          <a:xfrm>
            <a:off x="976150" y="2767400"/>
            <a:ext cx="9580800" cy="22617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1200"/>
              </a:spcBef>
              <a:spcAft>
                <a:spcPts val="0"/>
              </a:spcAft>
              <a:buNone/>
            </a:pPr>
            <a:r>
              <a:rPr b="1" lang="en-US" sz="2200">
                <a:solidFill>
                  <a:schemeClr val="dk1"/>
                </a:solidFill>
                <a:latin typeface="Open Sans"/>
                <a:ea typeface="Open Sans"/>
                <a:cs typeface="Open Sans"/>
                <a:sym typeface="Open Sans"/>
              </a:rPr>
              <a:t>Self-determination: </a:t>
            </a:r>
            <a:r>
              <a:rPr lang="en-US" sz="2200">
                <a:solidFill>
                  <a:schemeClr val="dk1"/>
                </a:solidFill>
                <a:latin typeface="Open Sans"/>
                <a:ea typeface="Open Sans"/>
                <a:cs typeface="Open Sans"/>
                <a:sym typeface="Open Sans"/>
              </a:rPr>
              <a:t>Parties have ownership of the process and the responsibility to find a mutually agreed solution. The role of the mediator is to foster dialogue and facilitate a voluntary resolution of a dispute, not to find solutions or impose an agreement.</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2300">
              <a:solidFill>
                <a:schemeClr val="dk1"/>
              </a:solidFill>
              <a:latin typeface="Open Sans"/>
              <a:ea typeface="Open Sans"/>
              <a:cs typeface="Open Sans"/>
              <a:sym typeface="Open Sans"/>
            </a:endParaRPr>
          </a:p>
        </p:txBody>
      </p:sp>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9" name="Shape 749"/>
        <p:cNvGrpSpPr/>
        <p:nvPr/>
      </p:nvGrpSpPr>
      <p:grpSpPr>
        <a:xfrm>
          <a:off x="0" y="0"/>
          <a:ext cx="0" cy="0"/>
          <a:chOff x="0" y="0"/>
          <a:chExt cx="0" cy="0"/>
        </a:xfrm>
      </p:grpSpPr>
      <p:pic>
        <p:nvPicPr>
          <p:cNvPr id="750" name="Google Shape;750;g31e3dac571a_0_631"/>
          <p:cNvPicPr preferRelativeResize="0"/>
          <p:nvPr/>
        </p:nvPicPr>
        <p:blipFill rotWithShape="1">
          <a:blip r:embed="rId3">
            <a:alphaModFix/>
          </a:blip>
          <a:srcRect b="0" l="0" r="0" t="0"/>
          <a:stretch/>
        </p:blipFill>
        <p:spPr>
          <a:xfrm>
            <a:off x="10824050" y="-1"/>
            <a:ext cx="1349625" cy="1349625"/>
          </a:xfrm>
          <a:prstGeom prst="rect">
            <a:avLst/>
          </a:prstGeom>
          <a:noFill/>
          <a:ln>
            <a:noFill/>
          </a:ln>
        </p:spPr>
      </p:pic>
      <p:sp>
        <p:nvSpPr>
          <p:cNvPr id="751" name="Google Shape;751;g31e3dac571a_0_631"/>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Conflict of Interest</a:t>
            </a:r>
            <a:endParaRPr b="1" sz="4200">
              <a:solidFill>
                <a:srgbClr val="000000"/>
              </a:solidFill>
              <a:latin typeface="Helvetica Neue"/>
              <a:ea typeface="Helvetica Neue"/>
              <a:cs typeface="Helvetica Neue"/>
              <a:sym typeface="Helvetica Neue"/>
            </a:endParaRPr>
          </a:p>
        </p:txBody>
      </p:sp>
      <p:sp>
        <p:nvSpPr>
          <p:cNvPr id="752" name="Google Shape;752;g31e3dac571a_0_631"/>
          <p:cNvSpPr txBox="1"/>
          <p:nvPr/>
        </p:nvSpPr>
        <p:spPr>
          <a:xfrm>
            <a:off x="976150" y="2767400"/>
            <a:ext cx="9580800" cy="23799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2200">
                <a:solidFill>
                  <a:schemeClr val="dk1"/>
                </a:solidFill>
                <a:latin typeface="Open Sans"/>
                <a:ea typeface="Open Sans"/>
                <a:cs typeface="Open Sans"/>
                <a:sym typeface="Open Sans"/>
              </a:rPr>
              <a:t>Conflict of interest: </a:t>
            </a:r>
            <a:r>
              <a:rPr lang="en-US" sz="2200">
                <a:solidFill>
                  <a:schemeClr val="dk1"/>
                </a:solidFill>
                <a:latin typeface="Open Sans"/>
                <a:ea typeface="Open Sans"/>
                <a:cs typeface="Open Sans"/>
                <a:sym typeface="Open Sans"/>
              </a:rPr>
              <a:t>The mediator should not have an interest in the outcome. If the mediator believes there is a conflict of interest (knowing, favoring one party, etc), the mediator should step down.</a:t>
            </a:r>
            <a:endParaRPr sz="22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2300">
              <a:solidFill>
                <a:schemeClr val="dk1"/>
              </a:solidFill>
              <a:latin typeface="Open Sans"/>
              <a:ea typeface="Open Sans"/>
              <a:cs typeface="Open Sans"/>
              <a:sym typeface="Open Sans"/>
            </a:endParaRPr>
          </a:p>
        </p:txBody>
      </p:sp>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7" name="Shape 757"/>
        <p:cNvGrpSpPr/>
        <p:nvPr/>
      </p:nvGrpSpPr>
      <p:grpSpPr>
        <a:xfrm>
          <a:off x="0" y="0"/>
          <a:ext cx="0" cy="0"/>
          <a:chOff x="0" y="0"/>
          <a:chExt cx="0" cy="0"/>
        </a:xfrm>
      </p:grpSpPr>
      <p:pic>
        <p:nvPicPr>
          <p:cNvPr id="758" name="Google Shape;758;g31e3dac571a_0_638"/>
          <p:cNvPicPr preferRelativeResize="0"/>
          <p:nvPr/>
        </p:nvPicPr>
        <p:blipFill rotWithShape="1">
          <a:blip r:embed="rId3">
            <a:alphaModFix/>
          </a:blip>
          <a:srcRect b="0" l="0" r="0" t="0"/>
          <a:stretch/>
        </p:blipFill>
        <p:spPr>
          <a:xfrm>
            <a:off x="10824050" y="-1"/>
            <a:ext cx="1349625" cy="1349625"/>
          </a:xfrm>
          <a:prstGeom prst="rect">
            <a:avLst/>
          </a:prstGeom>
          <a:noFill/>
          <a:ln>
            <a:noFill/>
          </a:ln>
        </p:spPr>
      </p:pic>
      <p:sp>
        <p:nvSpPr>
          <p:cNvPr id="759" name="Google Shape;759;g31e3dac571a_0_638"/>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Quality</a:t>
            </a:r>
            <a:endParaRPr b="1" sz="4200">
              <a:solidFill>
                <a:srgbClr val="000000"/>
              </a:solidFill>
              <a:latin typeface="Helvetica Neue"/>
              <a:ea typeface="Helvetica Neue"/>
              <a:cs typeface="Helvetica Neue"/>
              <a:sym typeface="Helvetica Neue"/>
            </a:endParaRPr>
          </a:p>
        </p:txBody>
      </p:sp>
      <p:sp>
        <p:nvSpPr>
          <p:cNvPr id="760" name="Google Shape;760;g31e3dac571a_0_638"/>
          <p:cNvSpPr txBox="1"/>
          <p:nvPr/>
        </p:nvSpPr>
        <p:spPr>
          <a:xfrm>
            <a:off x="976150" y="2394575"/>
            <a:ext cx="9580800" cy="37107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1200"/>
              </a:spcBef>
              <a:spcAft>
                <a:spcPts val="0"/>
              </a:spcAft>
              <a:buNone/>
            </a:pPr>
            <a:r>
              <a:rPr b="1" lang="en-US" sz="2200">
                <a:solidFill>
                  <a:schemeClr val="dk1"/>
                </a:solidFill>
                <a:latin typeface="Open Sans"/>
                <a:ea typeface="Open Sans"/>
                <a:cs typeface="Open Sans"/>
                <a:sym typeface="Open Sans"/>
              </a:rPr>
              <a:t>Quality: </a:t>
            </a:r>
            <a:r>
              <a:rPr lang="en-US" sz="2200">
                <a:solidFill>
                  <a:schemeClr val="dk1"/>
                </a:solidFill>
                <a:latin typeface="Open Sans"/>
                <a:ea typeface="Open Sans"/>
                <a:cs typeface="Open Sans"/>
                <a:sym typeface="Open Sans"/>
              </a:rPr>
              <a:t>Refers the mediator’s ability to be aware of their own judgments and assumptions so as not to negatively affect the process. The mediator should not offer opinions on who is right or wrong. A mediator should conduct the mediation fairly, diligently, with sensitivity, civility, and respect.</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2300">
              <a:solidFill>
                <a:schemeClr val="dk1"/>
              </a:solidFill>
              <a:latin typeface="Open Sans"/>
              <a:ea typeface="Open Sans"/>
              <a:cs typeface="Open Sans"/>
              <a:sym typeface="Open Sans"/>
            </a:endParaRPr>
          </a:p>
        </p:txBody>
      </p:sp>
    </p:spTree>
  </p:cSld>
  <p:clrMapOvr>
    <a:masterClrMapping/>
  </p:clrMapOvr>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5" name="Shape 765"/>
        <p:cNvGrpSpPr/>
        <p:nvPr/>
      </p:nvGrpSpPr>
      <p:grpSpPr>
        <a:xfrm>
          <a:off x="0" y="0"/>
          <a:ext cx="0" cy="0"/>
          <a:chOff x="0" y="0"/>
          <a:chExt cx="0" cy="0"/>
        </a:xfrm>
      </p:grpSpPr>
      <p:pic>
        <p:nvPicPr>
          <p:cNvPr id="766" name="Google Shape;766;g31e3dac571a_0_645"/>
          <p:cNvPicPr preferRelativeResize="0"/>
          <p:nvPr/>
        </p:nvPicPr>
        <p:blipFill rotWithShape="1">
          <a:blip r:embed="rId3">
            <a:alphaModFix/>
          </a:blip>
          <a:srcRect b="0" l="0" r="0" t="0"/>
          <a:stretch/>
        </p:blipFill>
        <p:spPr>
          <a:xfrm>
            <a:off x="10824050" y="-1"/>
            <a:ext cx="1349625" cy="1349625"/>
          </a:xfrm>
          <a:prstGeom prst="rect">
            <a:avLst/>
          </a:prstGeom>
          <a:noFill/>
          <a:ln>
            <a:noFill/>
          </a:ln>
        </p:spPr>
      </p:pic>
      <p:sp>
        <p:nvSpPr>
          <p:cNvPr id="767" name="Google Shape;767;g31e3dac571a_0_645"/>
          <p:cNvSpPr txBox="1"/>
          <p:nvPr/>
        </p:nvSpPr>
        <p:spPr>
          <a:xfrm>
            <a:off x="904300" y="724375"/>
            <a:ext cx="9724500" cy="1097100"/>
          </a:xfrm>
          <a:prstGeom prst="rect">
            <a:avLst/>
          </a:prstGeom>
          <a:noFill/>
          <a:ln>
            <a:noFill/>
          </a:ln>
        </p:spPr>
        <p:txBody>
          <a:bodyPr anchorCtr="0" anchor="t" bIns="45700" lIns="91425" spcFirstLastPara="1" rIns="91425" wrap="square" tIns="45700">
            <a:normAutofit fontScale="92500" lnSpcReduction="20000"/>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Competence/Preparation</a:t>
            </a:r>
            <a:endParaRPr b="1" sz="4200">
              <a:solidFill>
                <a:srgbClr val="000000"/>
              </a:solidFill>
              <a:latin typeface="Helvetica Neue"/>
              <a:ea typeface="Helvetica Neue"/>
              <a:cs typeface="Helvetica Neue"/>
              <a:sym typeface="Helvetica Neue"/>
            </a:endParaRPr>
          </a:p>
        </p:txBody>
      </p:sp>
      <p:sp>
        <p:nvSpPr>
          <p:cNvPr id="768" name="Google Shape;768;g31e3dac571a_0_645"/>
          <p:cNvSpPr txBox="1"/>
          <p:nvPr/>
        </p:nvSpPr>
        <p:spPr>
          <a:xfrm>
            <a:off x="976150" y="2394575"/>
            <a:ext cx="9580800" cy="29262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1200"/>
              </a:spcBef>
              <a:spcAft>
                <a:spcPts val="0"/>
              </a:spcAft>
              <a:buNone/>
            </a:pPr>
            <a:r>
              <a:rPr b="1" lang="en-US" sz="2200">
                <a:solidFill>
                  <a:schemeClr val="dk1"/>
                </a:solidFill>
                <a:latin typeface="Open Sans"/>
                <a:ea typeface="Open Sans"/>
                <a:cs typeface="Open Sans"/>
                <a:sym typeface="Open Sans"/>
              </a:rPr>
              <a:t>Competence/Preparation: </a:t>
            </a:r>
            <a:r>
              <a:rPr lang="en-US" sz="2200">
                <a:solidFill>
                  <a:schemeClr val="dk1"/>
                </a:solidFill>
                <a:latin typeface="Open Sans"/>
                <a:ea typeface="Open Sans"/>
                <a:cs typeface="Open Sans"/>
                <a:sym typeface="Open Sans"/>
              </a:rPr>
              <a:t>Training and experience are key in mediation. Typically, it takes substantial training, practice, and experience to gain accreditation and credibility.</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2300">
              <a:solidFill>
                <a:schemeClr val="dk1"/>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7" name="Shape 157"/>
        <p:cNvGrpSpPr/>
        <p:nvPr/>
      </p:nvGrpSpPr>
      <p:grpSpPr>
        <a:xfrm>
          <a:off x="0" y="0"/>
          <a:ext cx="0" cy="0"/>
          <a:chOff x="0" y="0"/>
          <a:chExt cx="0" cy="0"/>
        </a:xfrm>
      </p:grpSpPr>
      <p:pic>
        <p:nvPicPr>
          <p:cNvPr id="158" name="Google Shape;158;g23ddd84aa1d_0_647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59" name="Google Shape;159;g23ddd84aa1d_0_6470"/>
          <p:cNvSpPr txBox="1"/>
          <p:nvPr/>
        </p:nvSpPr>
        <p:spPr>
          <a:xfrm>
            <a:off x="925924" y="576264"/>
            <a:ext cx="9367200" cy="797700"/>
          </a:xfrm>
          <a:prstGeom prst="rect">
            <a:avLst/>
          </a:prstGeom>
          <a:noFill/>
          <a:ln>
            <a:noFill/>
          </a:ln>
        </p:spPr>
        <p:txBody>
          <a:bodyPr anchorCtr="0" anchor="ctr" bIns="45700" lIns="91425" spcFirstLastPara="1" rIns="91425" wrap="square" tIns="45700">
            <a:normAutofit fontScale="70000"/>
          </a:bodyPr>
          <a:lstStyle/>
          <a:p>
            <a:pPr indent="0" lvl="0" marL="0" marR="0" rtl="0" algn="l">
              <a:lnSpc>
                <a:spcPct val="90000"/>
              </a:lnSpc>
              <a:spcBef>
                <a:spcPts val="0"/>
              </a:spcBef>
              <a:spcAft>
                <a:spcPts val="0"/>
              </a:spcAft>
              <a:buClr>
                <a:srgbClr val="000000"/>
              </a:buClr>
              <a:buSzPct val="100000"/>
              <a:buFont typeface="Arial"/>
              <a:buNone/>
            </a:pPr>
            <a:r>
              <a:rPr b="1" lang="en-US" sz="4400">
                <a:latin typeface="Montserrat"/>
                <a:ea typeface="Montserrat"/>
                <a:cs typeface="Montserrat"/>
                <a:sym typeface="Montserrat"/>
              </a:rPr>
              <a:t>Two Levels of Conflict: Latent and Manifest</a:t>
            </a:r>
            <a:endParaRPr b="1" i="0" sz="4400" u="none" cap="none" strike="noStrike">
              <a:solidFill>
                <a:srgbClr val="000000"/>
              </a:solidFill>
              <a:latin typeface="Montserrat"/>
              <a:ea typeface="Montserrat"/>
              <a:cs typeface="Montserrat"/>
              <a:sym typeface="Montserrat"/>
            </a:endParaRPr>
          </a:p>
        </p:txBody>
      </p:sp>
      <p:pic>
        <p:nvPicPr>
          <p:cNvPr descr="Diagram&#10;&#10;Description automatically generated" id="160" name="Google Shape;160;g23ddd84aa1d_0_6470"/>
          <p:cNvPicPr preferRelativeResize="0"/>
          <p:nvPr/>
        </p:nvPicPr>
        <p:blipFill rotWithShape="1">
          <a:blip r:embed="rId4">
            <a:alphaModFix/>
          </a:blip>
          <a:srcRect b="0" l="0" r="0" t="0"/>
          <a:stretch/>
        </p:blipFill>
        <p:spPr>
          <a:xfrm>
            <a:off x="2899262" y="1504025"/>
            <a:ext cx="6393475" cy="479250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73" name="Shape 773"/>
        <p:cNvGrpSpPr/>
        <p:nvPr/>
      </p:nvGrpSpPr>
      <p:grpSpPr>
        <a:xfrm>
          <a:off x="0" y="0"/>
          <a:ext cx="0" cy="0"/>
          <a:chOff x="0" y="0"/>
          <a:chExt cx="0" cy="0"/>
        </a:xfrm>
      </p:grpSpPr>
      <p:pic>
        <p:nvPicPr>
          <p:cNvPr id="774" name="Google Shape;774;g31e3dac571a_0_652"/>
          <p:cNvPicPr preferRelativeResize="0"/>
          <p:nvPr/>
        </p:nvPicPr>
        <p:blipFill rotWithShape="1">
          <a:blip r:embed="rId3">
            <a:alphaModFix/>
          </a:blip>
          <a:srcRect b="0" l="0" r="0" t="0"/>
          <a:stretch/>
        </p:blipFill>
        <p:spPr>
          <a:xfrm>
            <a:off x="10824050" y="-1"/>
            <a:ext cx="1349625" cy="1349625"/>
          </a:xfrm>
          <a:prstGeom prst="rect">
            <a:avLst/>
          </a:prstGeom>
          <a:noFill/>
          <a:ln>
            <a:noFill/>
          </a:ln>
        </p:spPr>
      </p:pic>
      <p:sp>
        <p:nvSpPr>
          <p:cNvPr id="775" name="Google Shape;775;g31e3dac571a_0_652"/>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 Safety</a:t>
            </a:r>
            <a:endParaRPr b="1" sz="4200">
              <a:solidFill>
                <a:srgbClr val="000000"/>
              </a:solidFill>
              <a:latin typeface="Helvetica Neue"/>
              <a:ea typeface="Helvetica Neue"/>
              <a:cs typeface="Helvetica Neue"/>
              <a:sym typeface="Helvetica Neue"/>
            </a:endParaRPr>
          </a:p>
        </p:txBody>
      </p:sp>
      <p:sp>
        <p:nvSpPr>
          <p:cNvPr id="776" name="Google Shape;776;g31e3dac571a_0_652"/>
          <p:cNvSpPr txBox="1"/>
          <p:nvPr/>
        </p:nvSpPr>
        <p:spPr>
          <a:xfrm>
            <a:off x="976150" y="2394575"/>
            <a:ext cx="9580800" cy="25338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2200">
                <a:solidFill>
                  <a:schemeClr val="dk1"/>
                </a:solidFill>
                <a:latin typeface="Open Sans"/>
                <a:ea typeface="Open Sans"/>
                <a:cs typeface="Open Sans"/>
                <a:sym typeface="Open Sans"/>
              </a:rPr>
              <a:t>Safety: </a:t>
            </a:r>
            <a:r>
              <a:rPr lang="en-US" sz="2200">
                <a:solidFill>
                  <a:schemeClr val="dk1"/>
                </a:solidFill>
                <a:latin typeface="Open Sans"/>
                <a:ea typeface="Open Sans"/>
                <a:cs typeface="Open Sans"/>
                <a:sym typeface="Open Sans"/>
              </a:rPr>
              <a:t>Mediation should take place in a physically safe place where all parties feel comfortable.</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2300">
              <a:solidFill>
                <a:schemeClr val="dk1"/>
              </a:solidFill>
              <a:latin typeface="Open Sans"/>
              <a:ea typeface="Open Sans"/>
              <a:cs typeface="Open Sans"/>
              <a:sym typeface="Open Sans"/>
            </a:endParaRPr>
          </a:p>
        </p:txBody>
      </p:sp>
    </p:spTree>
  </p:cSld>
  <p:clrMapOvr>
    <a:masterClrMapping/>
  </p:clrMapOvr>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g31e3dac571a_0_659"/>
          <p:cNvPicPr preferRelativeResize="0"/>
          <p:nvPr/>
        </p:nvPicPr>
        <p:blipFill rotWithShape="1">
          <a:blip r:embed="rId3">
            <a:alphaModFix/>
          </a:blip>
          <a:srcRect b="0" l="0" r="0" t="0"/>
          <a:stretch/>
        </p:blipFill>
        <p:spPr>
          <a:xfrm>
            <a:off x="10824050" y="-1"/>
            <a:ext cx="1349625" cy="1349625"/>
          </a:xfrm>
          <a:prstGeom prst="rect">
            <a:avLst/>
          </a:prstGeom>
          <a:noFill/>
          <a:ln>
            <a:noFill/>
          </a:ln>
        </p:spPr>
      </p:pic>
      <p:sp>
        <p:nvSpPr>
          <p:cNvPr id="783" name="Google Shape;783;g31e3dac571a_0_659"/>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Mediation Ethics</a:t>
            </a:r>
            <a:endParaRPr b="1" sz="4200">
              <a:solidFill>
                <a:srgbClr val="000000"/>
              </a:solidFill>
              <a:latin typeface="Helvetica Neue"/>
              <a:ea typeface="Helvetica Neue"/>
              <a:cs typeface="Helvetica Neue"/>
              <a:sym typeface="Helvetica Neue"/>
            </a:endParaRPr>
          </a:p>
        </p:txBody>
      </p:sp>
      <p:sp>
        <p:nvSpPr>
          <p:cNvPr id="784" name="Google Shape;784;g31e3dac571a_0_659"/>
          <p:cNvSpPr txBox="1"/>
          <p:nvPr/>
        </p:nvSpPr>
        <p:spPr>
          <a:xfrm>
            <a:off x="976150" y="2394575"/>
            <a:ext cx="9580800" cy="2533800"/>
          </a:xfrm>
          <a:prstGeom prst="rect">
            <a:avLst/>
          </a:prstGeom>
          <a:noFill/>
          <a:ln>
            <a:noFill/>
          </a:ln>
        </p:spPr>
        <p:txBody>
          <a:bodyPr anchorCtr="0" anchor="t" bIns="91425" lIns="91425" spcFirstLastPara="1" rIns="91425" wrap="square" tIns="91425">
            <a:spAutoFit/>
          </a:bodyPr>
          <a:lstStyle/>
          <a:p>
            <a:pPr indent="0" lvl="0" marL="0" rtl="0" algn="ctr">
              <a:lnSpc>
                <a:spcPct val="115833"/>
              </a:lnSpc>
              <a:spcBef>
                <a:spcPts val="1200"/>
              </a:spcBef>
              <a:spcAft>
                <a:spcPts val="0"/>
              </a:spcAft>
              <a:buNone/>
            </a:pPr>
            <a:r>
              <a:rPr b="1" lang="en-US" sz="2200">
                <a:solidFill>
                  <a:schemeClr val="dk1"/>
                </a:solidFill>
                <a:latin typeface="Open Sans"/>
                <a:ea typeface="Open Sans"/>
                <a:cs typeface="Open Sans"/>
                <a:sym typeface="Open Sans"/>
              </a:rPr>
              <a:t>Which of these ethics do you feel most confident and competent in, and which do you feel you need to strengthen?</a:t>
            </a:r>
            <a:endParaRPr b="1" sz="34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2300">
              <a:solidFill>
                <a:schemeClr val="dk1"/>
              </a:solidFill>
              <a:latin typeface="Open Sans"/>
              <a:ea typeface="Open Sans"/>
              <a:cs typeface="Open Sans"/>
              <a:sym typeface="Open Sans"/>
            </a:endParaRPr>
          </a:p>
        </p:txBody>
      </p:sp>
    </p:spTree>
  </p:cSld>
  <p:clrMapOvr>
    <a:masterClrMapping/>
  </p:clrMapOvr>
</p:sld>
</file>

<file path=ppt/slides/slide8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9" name="Shape 789"/>
        <p:cNvGrpSpPr/>
        <p:nvPr/>
      </p:nvGrpSpPr>
      <p:grpSpPr>
        <a:xfrm>
          <a:off x="0" y="0"/>
          <a:ext cx="0" cy="0"/>
          <a:chOff x="0" y="0"/>
          <a:chExt cx="0" cy="0"/>
        </a:xfrm>
      </p:grpSpPr>
      <p:pic>
        <p:nvPicPr>
          <p:cNvPr id="790" name="Google Shape;790;g31e3dac571a_0_666"/>
          <p:cNvPicPr preferRelativeResize="0"/>
          <p:nvPr/>
        </p:nvPicPr>
        <p:blipFill rotWithShape="1">
          <a:blip r:embed="rId3">
            <a:alphaModFix/>
          </a:blip>
          <a:srcRect b="0" l="0" r="0" t="0"/>
          <a:stretch/>
        </p:blipFill>
        <p:spPr>
          <a:xfrm>
            <a:off x="10824050" y="-1"/>
            <a:ext cx="1349625" cy="1349625"/>
          </a:xfrm>
          <a:prstGeom prst="rect">
            <a:avLst/>
          </a:prstGeom>
          <a:noFill/>
          <a:ln>
            <a:noFill/>
          </a:ln>
        </p:spPr>
      </p:pic>
      <p:sp>
        <p:nvSpPr>
          <p:cNvPr id="791" name="Google Shape;791;g31e3dac571a_0_666"/>
          <p:cNvSpPr txBox="1"/>
          <p:nvPr/>
        </p:nvSpPr>
        <p:spPr>
          <a:xfrm>
            <a:off x="904300" y="724375"/>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latin typeface="Helvetica Neue"/>
                <a:ea typeface="Helvetica Neue"/>
                <a:cs typeface="Helvetica Neue"/>
                <a:sym typeface="Helvetica Neue"/>
              </a:rPr>
              <a:t>Inside Mediators</a:t>
            </a:r>
            <a:endParaRPr b="1" sz="4200">
              <a:solidFill>
                <a:srgbClr val="000000"/>
              </a:solidFill>
              <a:latin typeface="Helvetica Neue"/>
              <a:ea typeface="Helvetica Neue"/>
              <a:cs typeface="Helvetica Neue"/>
              <a:sym typeface="Helvetica Neue"/>
            </a:endParaRPr>
          </a:p>
        </p:txBody>
      </p:sp>
      <p:sp>
        <p:nvSpPr>
          <p:cNvPr id="792" name="Google Shape;792;g31e3dac571a_0_666"/>
          <p:cNvSpPr txBox="1"/>
          <p:nvPr/>
        </p:nvSpPr>
        <p:spPr>
          <a:xfrm>
            <a:off x="976150" y="2394575"/>
            <a:ext cx="9580800" cy="4102800"/>
          </a:xfrm>
          <a:prstGeom prst="rect">
            <a:avLst/>
          </a:prstGeom>
          <a:noFill/>
          <a:ln>
            <a:noFill/>
          </a:ln>
        </p:spPr>
        <p:txBody>
          <a:bodyPr anchorCtr="0" anchor="t" bIns="91425" lIns="91425" spcFirstLastPara="1" rIns="91425" wrap="square" tIns="91425">
            <a:spAutoFit/>
          </a:bodyPr>
          <a:lstStyle/>
          <a:p>
            <a:pPr indent="0" lvl="0" marL="0" rtl="0" algn="ctr">
              <a:lnSpc>
                <a:spcPct val="115833"/>
              </a:lnSpc>
              <a:spcBef>
                <a:spcPts val="1200"/>
              </a:spcBef>
              <a:spcAft>
                <a:spcPts val="0"/>
              </a:spcAft>
              <a:buNone/>
            </a:pPr>
            <a:r>
              <a:rPr b="1" lang="en-US" sz="2200">
                <a:solidFill>
                  <a:schemeClr val="dk1"/>
                </a:solidFill>
                <a:latin typeface="Open Sans"/>
                <a:ea typeface="Open Sans"/>
                <a:cs typeface="Open Sans"/>
                <a:sym typeface="Open Sans"/>
              </a:rPr>
              <a:t>Insider Mediators are </a:t>
            </a:r>
            <a:r>
              <a:rPr lang="en-US" sz="2200">
                <a:solidFill>
                  <a:schemeClr val="dk1"/>
                </a:solidFill>
                <a:latin typeface="Open Sans"/>
                <a:ea typeface="Open Sans"/>
                <a:cs typeface="Open Sans"/>
                <a:sym typeface="Open Sans"/>
              </a:rPr>
              <a:t>“an individual or group of individuals who derive their legitimacy, credibility and influence from a socio-cultural and/or religious – and, indeed, personal -  ‘closeness’ to the parties of the conflict, endowing them with strong bonds of trust that help foster the necessary attitudinal changes amongst key protagonists which, over time, prevent conflict and contribute to sustaining peace.”</a:t>
            </a:r>
            <a:endParaRPr sz="22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t/>
            </a:r>
            <a:endParaRPr b="1" sz="2200">
              <a:solidFill>
                <a:schemeClr val="dk1"/>
              </a:solidFill>
              <a:latin typeface="Open Sans"/>
              <a:ea typeface="Open Sans"/>
              <a:cs typeface="Open Sans"/>
              <a:sym typeface="Open Sans"/>
            </a:endParaRPr>
          </a:p>
          <a:p>
            <a:pPr indent="0" lvl="0" marL="0" rtl="0" algn="l">
              <a:lnSpc>
                <a:spcPct val="115833"/>
              </a:lnSpc>
              <a:spcBef>
                <a:spcPts val="1200"/>
              </a:spcBef>
              <a:spcAft>
                <a:spcPts val="0"/>
              </a:spcAft>
              <a:buNone/>
            </a:pPr>
            <a:r>
              <a:t/>
            </a:r>
            <a:endParaRPr b="1" sz="20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t/>
            </a:r>
            <a:endParaRPr b="1" sz="2300">
              <a:solidFill>
                <a:schemeClr val="dk1"/>
              </a:solidFill>
              <a:latin typeface="Open Sans"/>
              <a:ea typeface="Open Sans"/>
              <a:cs typeface="Open Sans"/>
              <a:sym typeface="Open Sans"/>
            </a:endParaRPr>
          </a:p>
        </p:txBody>
      </p:sp>
    </p:spTree>
  </p:cSld>
  <p:clrMapOvr>
    <a:masterClrMapping/>
  </p:clrMapOvr>
</p:sld>
</file>

<file path=ppt/slides/slide8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97" name="Shape 797"/>
        <p:cNvGrpSpPr/>
        <p:nvPr/>
      </p:nvGrpSpPr>
      <p:grpSpPr>
        <a:xfrm>
          <a:off x="0" y="0"/>
          <a:ext cx="0" cy="0"/>
          <a:chOff x="0" y="0"/>
          <a:chExt cx="0" cy="0"/>
        </a:xfrm>
      </p:grpSpPr>
      <p:sp>
        <p:nvSpPr>
          <p:cNvPr id="798" name="Google Shape;798;g31e3dac571a_0_673"/>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799" name="Google Shape;799;g31e3dac571a_0_67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00" name="Google Shape;800;g31e3dac571a_0_673"/>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
        <p:nvSpPr>
          <p:cNvPr id="801" name="Google Shape;801;g31e3dac571a_0_673"/>
          <p:cNvSpPr txBox="1"/>
          <p:nvPr/>
        </p:nvSpPr>
        <p:spPr>
          <a:xfrm>
            <a:off x="1012600" y="1939225"/>
            <a:ext cx="9246000" cy="2861100"/>
          </a:xfrm>
          <a:prstGeom prst="rect">
            <a:avLst/>
          </a:prstGeom>
          <a:noFill/>
          <a:ln>
            <a:noFill/>
          </a:ln>
        </p:spPr>
        <p:txBody>
          <a:bodyPr anchorCtr="0" anchor="t" bIns="0" lIns="0" spcFirstLastPara="1" rIns="0" wrap="square" tIns="0">
            <a:noAutofit/>
          </a:bodyPr>
          <a:lstStyle/>
          <a:p>
            <a:pPr indent="-368300" lvl="0" marL="457200" rtl="0" algn="l">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What are the roles you would like to have in peace processes?</a:t>
            </a:r>
            <a:endParaRPr sz="2200">
              <a:solidFill>
                <a:schemeClr val="dk1"/>
              </a:solidFill>
              <a:latin typeface="Open Sans"/>
              <a:ea typeface="Open Sans"/>
              <a:cs typeface="Open Sans"/>
              <a:sym typeface="Open Sans"/>
            </a:endParaRPr>
          </a:p>
          <a:p>
            <a:pPr indent="-368300" lvl="0" marL="457200" rtl="0" algn="l">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How can the inclusion of insider mediators improve the effectiveness of peace processes in your community? </a:t>
            </a:r>
            <a:endParaRPr sz="2200">
              <a:solidFill>
                <a:schemeClr val="dk1"/>
              </a:solidFill>
              <a:latin typeface="Open Sans"/>
              <a:ea typeface="Open Sans"/>
              <a:cs typeface="Open Sans"/>
              <a:sym typeface="Open Sans"/>
            </a:endParaRPr>
          </a:p>
          <a:p>
            <a:pPr indent="-368300" lvl="0" marL="457200" rtl="0" algn="l">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Can you think of specific examples of how insider mediators have helped to resolve conflicts in your community?</a:t>
            </a:r>
            <a:endParaRPr sz="2200">
              <a:solidFill>
                <a:schemeClr val="dk1"/>
              </a:solidFill>
              <a:latin typeface="Open Sans"/>
              <a:ea typeface="Open Sans"/>
              <a:cs typeface="Open Sans"/>
              <a:sym typeface="Open Sans"/>
            </a:endParaRPr>
          </a:p>
          <a:p>
            <a:pPr indent="-368300" lvl="0" marL="457200" rtl="0" algn="l">
              <a:lnSpc>
                <a:spcPct val="115833"/>
              </a:lnSpc>
              <a:spcBef>
                <a:spcPts val="1200"/>
              </a:spcBef>
              <a:spcAft>
                <a:spcPts val="0"/>
              </a:spcAft>
              <a:buClr>
                <a:schemeClr val="dk1"/>
              </a:buClr>
              <a:buSzPts val="2200"/>
              <a:buFont typeface="Open Sans"/>
              <a:buChar char="●"/>
            </a:pPr>
            <a:r>
              <a:rPr lang="en-US" sz="2200">
                <a:solidFill>
                  <a:schemeClr val="dk1"/>
                </a:solidFill>
                <a:latin typeface="Open Sans"/>
                <a:ea typeface="Open Sans"/>
                <a:cs typeface="Open Sans"/>
                <a:sym typeface="Open Sans"/>
              </a:rPr>
              <a:t>Brainstorm a list of actions that could be taken to further involve insider mediators in peace processes in your community. </a:t>
            </a:r>
            <a:endParaRPr sz="22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chemeClr val="dk1"/>
              </a:solidFill>
              <a:latin typeface="Open Sans"/>
              <a:ea typeface="Open Sans"/>
              <a:cs typeface="Open Sans"/>
              <a:sym typeface="Open Sans"/>
            </a:endParaRPr>
          </a:p>
        </p:txBody>
      </p:sp>
    </p:spTree>
  </p:cSld>
  <p:clrMapOvr>
    <a:masterClrMapping/>
  </p:clrMapOvr>
</p:sld>
</file>

<file path=ppt/slides/slide8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6" name="Shape 806"/>
        <p:cNvGrpSpPr/>
        <p:nvPr/>
      </p:nvGrpSpPr>
      <p:grpSpPr>
        <a:xfrm>
          <a:off x="0" y="0"/>
          <a:ext cx="0" cy="0"/>
          <a:chOff x="0" y="0"/>
          <a:chExt cx="0" cy="0"/>
        </a:xfrm>
      </p:grpSpPr>
      <p:pic>
        <p:nvPicPr>
          <p:cNvPr id="807" name="Google Shape;807;g31e3dac571a_0_68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08" name="Google Shape;808;g31e3dac571a_0_681"/>
          <p:cNvSpPr txBox="1"/>
          <p:nvPr/>
        </p:nvSpPr>
        <p:spPr>
          <a:xfrm>
            <a:off x="1233750" y="472950"/>
            <a:ext cx="9724500" cy="1097100"/>
          </a:xfrm>
          <a:prstGeom prst="rect">
            <a:avLst/>
          </a:prstGeom>
          <a:noFill/>
          <a:ln>
            <a:noFill/>
          </a:ln>
        </p:spPr>
        <p:txBody>
          <a:bodyPr anchorCtr="0" anchor="t" bIns="45700" lIns="91425" spcFirstLastPara="1" rIns="91425" wrap="square" tIns="45700">
            <a:normAutofit/>
          </a:bodyPr>
          <a:lstStyle/>
          <a:p>
            <a:pPr indent="0" lvl="0" marL="0" rtl="0" algn="l">
              <a:spcBef>
                <a:spcPts val="0"/>
              </a:spcBef>
              <a:spcAft>
                <a:spcPts val="0"/>
              </a:spcAft>
              <a:buNone/>
            </a:pPr>
            <a:r>
              <a:rPr b="1" lang="en-US" sz="4200">
                <a:solidFill>
                  <a:srgbClr val="000000"/>
                </a:solidFill>
                <a:latin typeface="Helvetica Neue"/>
                <a:ea typeface="Helvetica Neue"/>
                <a:cs typeface="Helvetica Neue"/>
                <a:sym typeface="Helvetica Neue"/>
              </a:rPr>
              <a:t>Reflection</a:t>
            </a:r>
            <a:endParaRPr b="1" sz="4200">
              <a:solidFill>
                <a:srgbClr val="000000"/>
              </a:solidFill>
              <a:latin typeface="Helvetica Neue"/>
              <a:ea typeface="Helvetica Neue"/>
              <a:cs typeface="Helvetica Neue"/>
              <a:sym typeface="Helvetica Neue"/>
            </a:endParaRPr>
          </a:p>
        </p:txBody>
      </p:sp>
      <p:sp>
        <p:nvSpPr>
          <p:cNvPr id="809" name="Google Shape;809;g31e3dac571a_0_681"/>
          <p:cNvSpPr txBox="1"/>
          <p:nvPr/>
        </p:nvSpPr>
        <p:spPr>
          <a:xfrm>
            <a:off x="1192800" y="1834275"/>
            <a:ext cx="9669000" cy="4347300"/>
          </a:xfrm>
          <a:prstGeom prst="rect">
            <a:avLst/>
          </a:prstGeom>
          <a:noFill/>
          <a:ln>
            <a:noFill/>
          </a:ln>
        </p:spPr>
        <p:txBody>
          <a:bodyPr anchorCtr="0" anchor="t" bIns="45700" lIns="91425" spcFirstLastPara="1" rIns="91425" wrap="square" tIns="45700">
            <a:normAutofit/>
          </a:bodyPr>
          <a:lstStyle/>
          <a:p>
            <a:pPr indent="0" lvl="0" marL="0" rtl="0" algn="just">
              <a:lnSpc>
                <a:spcPct val="115000"/>
              </a:lnSpc>
              <a:spcBef>
                <a:spcPts val="1200"/>
              </a:spcBef>
              <a:spcAft>
                <a:spcPts val="800"/>
              </a:spcAft>
              <a:buNone/>
            </a:pPr>
            <a:r>
              <a:t/>
            </a:r>
            <a:endParaRPr sz="2400">
              <a:solidFill>
                <a:srgbClr val="000000"/>
              </a:solidFill>
              <a:latin typeface="Open Sans"/>
              <a:ea typeface="Open Sans"/>
              <a:cs typeface="Open Sans"/>
              <a:sym typeface="Open Sans"/>
            </a:endParaRPr>
          </a:p>
        </p:txBody>
      </p:sp>
      <p:sp>
        <p:nvSpPr>
          <p:cNvPr id="810" name="Google Shape;810;g31e3dac571a_0_681"/>
          <p:cNvSpPr txBox="1"/>
          <p:nvPr/>
        </p:nvSpPr>
        <p:spPr>
          <a:xfrm>
            <a:off x="934500" y="2086600"/>
            <a:ext cx="9927300" cy="2969700"/>
          </a:xfrm>
          <a:prstGeom prst="rect">
            <a:avLst/>
          </a:prstGeom>
          <a:noFill/>
          <a:ln>
            <a:noFill/>
          </a:ln>
        </p:spPr>
        <p:txBody>
          <a:bodyPr anchorCtr="0" anchor="ctr" bIns="91425" lIns="91425" spcFirstLastPara="1" rIns="91425" wrap="square" tIns="91425">
            <a:noAutofit/>
          </a:bodyPr>
          <a:lstStyle/>
          <a:p>
            <a:pPr indent="-349250" lvl="0" marL="457200" rtl="0" algn="just">
              <a:lnSpc>
                <a:spcPct val="115000"/>
              </a:lnSpc>
              <a:spcBef>
                <a:spcPts val="1200"/>
              </a:spcBef>
              <a:spcAft>
                <a:spcPts val="0"/>
              </a:spcAft>
              <a:buClr>
                <a:schemeClr val="dk1"/>
              </a:buClr>
              <a:buSzPts val="1900"/>
              <a:buFont typeface="Open Sans"/>
              <a:buChar char="●"/>
            </a:pPr>
            <a:r>
              <a:rPr lang="en-US" sz="1900">
                <a:latin typeface="Open Sans"/>
                <a:ea typeface="Open Sans"/>
                <a:cs typeface="Open Sans"/>
                <a:sym typeface="Open Sans"/>
              </a:rPr>
              <a:t>What challenges may arise in implementing these actions and how can they be addressed?</a:t>
            </a:r>
            <a:endParaRPr sz="1900">
              <a:latin typeface="Open Sans"/>
              <a:ea typeface="Open Sans"/>
              <a:cs typeface="Open Sans"/>
              <a:sym typeface="Open Sans"/>
            </a:endParaRPr>
          </a:p>
          <a:p>
            <a:pPr indent="-349250" lvl="0" marL="457200" rtl="0" algn="just">
              <a:lnSpc>
                <a:spcPct val="115000"/>
              </a:lnSpc>
              <a:spcBef>
                <a:spcPts val="100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How can the inclusion of insider mediators help ensure that the peace mediation process is locally informed, inclusive, and effective?</a:t>
            </a:r>
            <a:endParaRPr sz="1900">
              <a:solidFill>
                <a:schemeClr val="dk1"/>
              </a:solidFill>
              <a:latin typeface="Open Sans"/>
              <a:ea typeface="Open Sans"/>
              <a:cs typeface="Open Sans"/>
              <a:sym typeface="Open Sans"/>
            </a:endParaRPr>
          </a:p>
          <a:p>
            <a:pPr indent="-349250" lvl="0" marL="457200" rtl="0" algn="just">
              <a:lnSpc>
                <a:spcPct val="115000"/>
              </a:lnSpc>
              <a:spcBef>
                <a:spcPts val="1000"/>
              </a:spcBef>
              <a:spcAft>
                <a:spcPts val="0"/>
              </a:spcAft>
              <a:buClr>
                <a:schemeClr val="dk1"/>
              </a:buClr>
              <a:buSzPts val="1900"/>
              <a:buFont typeface="Open Sans"/>
              <a:buChar char="●"/>
            </a:pPr>
            <a:r>
              <a:rPr lang="en-US" sz="1900">
                <a:solidFill>
                  <a:schemeClr val="dk1"/>
                </a:solidFill>
                <a:latin typeface="Open Sans"/>
                <a:ea typeface="Open Sans"/>
                <a:cs typeface="Open Sans"/>
                <a:sym typeface="Open Sans"/>
              </a:rPr>
              <a:t>How do you think the inclusion of insider mediators can improve the effectiveness of peace processes in your community? Consider the benefits of local knowledge and understanding of cultural and social dynamics</a:t>
            </a:r>
            <a:r>
              <a:rPr lang="en-US" sz="1900">
                <a:solidFill>
                  <a:schemeClr val="dk1"/>
                </a:solidFill>
                <a:latin typeface="Open Sans"/>
                <a:ea typeface="Open Sans"/>
                <a:cs typeface="Open Sans"/>
                <a:sym typeface="Open Sans"/>
              </a:rPr>
              <a:t>.</a:t>
            </a:r>
            <a:endParaRPr sz="1900">
              <a:solidFill>
                <a:schemeClr val="dk1"/>
              </a:solidFill>
              <a:latin typeface="Open Sans"/>
              <a:ea typeface="Open Sans"/>
              <a:cs typeface="Open Sans"/>
              <a:sym typeface="Open Sans"/>
            </a:endParaRPr>
          </a:p>
          <a:p>
            <a:pPr indent="-349250" lvl="0" marL="457200" rtl="0" algn="just">
              <a:lnSpc>
                <a:spcPct val="115000"/>
              </a:lnSpc>
              <a:spcBef>
                <a:spcPts val="1200"/>
              </a:spcBef>
              <a:spcAft>
                <a:spcPts val="1000"/>
              </a:spcAft>
              <a:buClr>
                <a:schemeClr val="dk1"/>
              </a:buClr>
              <a:buSzPts val="1900"/>
              <a:buFont typeface="Open Sans"/>
              <a:buChar char="●"/>
            </a:pPr>
            <a:r>
              <a:rPr lang="en-US" sz="1900">
                <a:solidFill>
                  <a:schemeClr val="dk1"/>
                </a:solidFill>
                <a:latin typeface="Open Sans"/>
                <a:ea typeface="Open Sans"/>
                <a:cs typeface="Open Sans"/>
                <a:sym typeface="Open Sans"/>
              </a:rPr>
              <a:t>What challenges might arise in implementing the action steps proposed to involve insider mediators in peace processes? How can these challenges be addressed?</a:t>
            </a:r>
            <a:endParaRPr sz="1900">
              <a:latin typeface="Open Sans"/>
              <a:ea typeface="Open Sans"/>
              <a:cs typeface="Open Sans"/>
              <a:sym typeface="Open Sans"/>
            </a:endParaRPr>
          </a:p>
        </p:txBody>
      </p:sp>
    </p:spTree>
  </p:cSld>
  <p:clrMapOvr>
    <a:masterClrMapping/>
  </p:clrMapOvr>
</p:sld>
</file>

<file path=ppt/slides/slide8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15" name="Shape 815"/>
        <p:cNvGrpSpPr/>
        <p:nvPr/>
      </p:nvGrpSpPr>
      <p:grpSpPr>
        <a:xfrm>
          <a:off x="0" y="0"/>
          <a:ext cx="0" cy="0"/>
          <a:chOff x="0" y="0"/>
          <a:chExt cx="0" cy="0"/>
        </a:xfrm>
      </p:grpSpPr>
      <p:pic>
        <p:nvPicPr>
          <p:cNvPr id="816" name="Google Shape;816;g31e3dac571a_0_70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17" name="Google Shape;817;g31e3dac571a_0_700"/>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818" name="Google Shape;818;g31e3dac571a_0_700"/>
          <p:cNvSpPr txBox="1"/>
          <p:nvPr/>
        </p:nvSpPr>
        <p:spPr>
          <a:xfrm>
            <a:off x="1012600" y="1939225"/>
            <a:ext cx="9246000" cy="7455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600"/>
              </a:spcBef>
              <a:spcAft>
                <a:spcPts val="0"/>
              </a:spcAft>
              <a:buNone/>
            </a:pPr>
            <a:r>
              <a:rPr b="1" lang="en-US" sz="1800">
                <a:solidFill>
                  <a:schemeClr val="dk1"/>
                </a:solidFill>
                <a:latin typeface="Open Sans"/>
                <a:ea typeface="Open Sans"/>
                <a:cs typeface="Open Sans"/>
                <a:sym typeface="Open Sans"/>
              </a:rPr>
              <a:t>You will receive a case study/scenario</a:t>
            </a:r>
            <a:r>
              <a:rPr lang="en-US" sz="1800">
                <a:solidFill>
                  <a:schemeClr val="dk1"/>
                </a:solidFill>
                <a:latin typeface="Open Sans"/>
                <a:ea typeface="Open Sans"/>
                <a:cs typeface="Open Sans"/>
                <a:sym typeface="Open Sans"/>
              </a:rPr>
              <a:t> in small groups and consider how to </a:t>
            </a:r>
            <a:r>
              <a:rPr b="1" lang="en-US" sz="1800">
                <a:solidFill>
                  <a:schemeClr val="dk1"/>
                </a:solidFill>
                <a:latin typeface="Open Sans"/>
                <a:ea typeface="Open Sans"/>
                <a:cs typeface="Open Sans"/>
                <a:sym typeface="Open Sans"/>
              </a:rPr>
              <a:t>apply the mediation ethics </a:t>
            </a:r>
            <a:r>
              <a:rPr lang="en-US" sz="1800">
                <a:solidFill>
                  <a:schemeClr val="dk1"/>
                </a:solidFill>
                <a:latin typeface="Open Sans"/>
                <a:ea typeface="Open Sans"/>
                <a:cs typeface="Open Sans"/>
                <a:sym typeface="Open Sans"/>
              </a:rPr>
              <a:t>we reviewed to your role as an IM in this scenario. </a:t>
            </a:r>
            <a:endParaRPr sz="18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rPr lang="en-US" sz="1800">
                <a:solidFill>
                  <a:schemeClr val="dk1"/>
                </a:solidFill>
                <a:latin typeface="Open Sans"/>
                <a:ea typeface="Open Sans"/>
                <a:cs typeface="Open Sans"/>
                <a:sym typeface="Open Sans"/>
              </a:rPr>
              <a:t>Discuss what you need to consider so that the </a:t>
            </a:r>
            <a:r>
              <a:rPr b="1" lang="en-US" sz="1800">
                <a:solidFill>
                  <a:schemeClr val="dk1"/>
                </a:solidFill>
                <a:latin typeface="Open Sans"/>
                <a:ea typeface="Open Sans"/>
                <a:cs typeface="Open Sans"/>
                <a:sym typeface="Open Sans"/>
              </a:rPr>
              <a:t>mediation abides by the following ethics</a:t>
            </a:r>
            <a:r>
              <a:rPr lang="en-US" sz="1800">
                <a:solidFill>
                  <a:schemeClr val="dk1"/>
                </a:solidFill>
                <a:latin typeface="Open Sans"/>
                <a:ea typeface="Open Sans"/>
                <a:cs typeface="Open Sans"/>
                <a:sym typeface="Open Sans"/>
              </a:rPr>
              <a:t>:</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Do you have any biases that would prevent you from being impartial and fully inclusive as an IM in this scenario?</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Do you have any issues that would be of concern regarding confidentiality or conflicts of interest? </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Are there any safety concerns for you or the parties?</a:t>
            </a:r>
            <a:endParaRPr sz="1800">
              <a:solidFill>
                <a:schemeClr val="dk1"/>
              </a:solidFill>
              <a:latin typeface="Open Sans"/>
              <a:ea typeface="Open Sans"/>
              <a:cs typeface="Open Sans"/>
              <a:sym typeface="Open Sans"/>
            </a:endParaRPr>
          </a:p>
          <a:p>
            <a:pPr indent="-342900" lvl="0" marL="457200" rtl="0" algn="just">
              <a:lnSpc>
                <a:spcPct val="115833"/>
              </a:lnSpc>
              <a:spcBef>
                <a:spcPts val="1200"/>
              </a:spcBef>
              <a:spcAft>
                <a:spcPts val="0"/>
              </a:spcAft>
              <a:buClr>
                <a:schemeClr val="dk1"/>
              </a:buClr>
              <a:buSzPts val="1800"/>
              <a:buFont typeface="Open Sans"/>
              <a:buChar char="●"/>
            </a:pPr>
            <a:r>
              <a:rPr lang="en-US" sz="1800">
                <a:solidFill>
                  <a:schemeClr val="dk1"/>
                </a:solidFill>
                <a:latin typeface="Open Sans"/>
                <a:ea typeface="Open Sans"/>
                <a:cs typeface="Open Sans"/>
                <a:sym typeface="Open Sans"/>
              </a:rPr>
              <a:t>How can you ensure a quality mediation where you are competent and prepared as a mediator?</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chemeClr val="dk1"/>
              </a:solidFill>
              <a:latin typeface="Open Sans"/>
              <a:ea typeface="Open Sans"/>
              <a:cs typeface="Open Sans"/>
              <a:sym typeface="Open Sans"/>
            </a:endParaRPr>
          </a:p>
        </p:txBody>
      </p:sp>
    </p:spTree>
  </p:cSld>
  <p:clrMapOvr>
    <a:masterClrMapping/>
  </p:clrMapOvr>
</p:sld>
</file>

<file path=ppt/slides/slide8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3" name="Shape 823"/>
        <p:cNvGrpSpPr/>
        <p:nvPr/>
      </p:nvGrpSpPr>
      <p:grpSpPr>
        <a:xfrm>
          <a:off x="0" y="0"/>
          <a:ext cx="0" cy="0"/>
          <a:chOff x="0" y="0"/>
          <a:chExt cx="0" cy="0"/>
        </a:xfrm>
      </p:grpSpPr>
      <p:pic>
        <p:nvPicPr>
          <p:cNvPr id="824" name="Google Shape;824;g31e3dac571a_0_708"/>
          <p:cNvPicPr preferRelativeResize="0"/>
          <p:nvPr/>
        </p:nvPicPr>
        <p:blipFill rotWithShape="1">
          <a:blip r:embed="rId3">
            <a:alphaModFix/>
          </a:blip>
          <a:srcRect b="0" l="0" r="0" t="0"/>
          <a:stretch/>
        </p:blipFill>
        <p:spPr>
          <a:xfrm>
            <a:off x="10676650" y="-1"/>
            <a:ext cx="1497025" cy="1497025"/>
          </a:xfrm>
          <a:prstGeom prst="rect">
            <a:avLst/>
          </a:prstGeom>
          <a:noFill/>
          <a:ln>
            <a:noFill/>
          </a:ln>
        </p:spPr>
      </p:pic>
      <p:sp>
        <p:nvSpPr>
          <p:cNvPr id="825" name="Google Shape;825;g31e3dac571a_0_708"/>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Case Study</a:t>
            </a:r>
            <a:endParaRPr b="1" i="0" sz="4200" u="none" cap="none" strike="noStrike">
              <a:solidFill>
                <a:srgbClr val="000000"/>
              </a:solidFill>
              <a:latin typeface="Open Sans"/>
              <a:ea typeface="Open Sans"/>
              <a:cs typeface="Open Sans"/>
              <a:sym typeface="Open Sans"/>
            </a:endParaRPr>
          </a:p>
        </p:txBody>
      </p:sp>
      <p:sp>
        <p:nvSpPr>
          <p:cNvPr id="826" name="Google Shape;826;g31e3dac571a_0_708"/>
          <p:cNvSpPr txBox="1"/>
          <p:nvPr/>
        </p:nvSpPr>
        <p:spPr>
          <a:xfrm>
            <a:off x="1170475" y="1687775"/>
            <a:ext cx="9669900" cy="4732500"/>
          </a:xfrm>
          <a:prstGeom prst="rect">
            <a:avLst/>
          </a:prstGeom>
          <a:noFill/>
          <a:ln>
            <a:noFill/>
          </a:ln>
        </p:spPr>
        <p:txBody>
          <a:bodyPr anchorCtr="0" anchor="t" bIns="91425" lIns="91425" spcFirstLastPara="1" rIns="91425" wrap="square" tIns="91425">
            <a:spAutoFit/>
          </a:bodyPr>
          <a:lstStyle/>
          <a:p>
            <a:pPr indent="0" lvl="0" marL="0" rtl="0" algn="just">
              <a:lnSpc>
                <a:spcPct val="115833"/>
              </a:lnSpc>
              <a:spcBef>
                <a:spcPts val="1200"/>
              </a:spcBef>
              <a:spcAft>
                <a:spcPts val="0"/>
              </a:spcAft>
              <a:buNone/>
            </a:pPr>
            <a:r>
              <a:rPr b="1" lang="en-US" sz="1600">
                <a:solidFill>
                  <a:schemeClr val="dk1"/>
                </a:solidFill>
                <a:latin typeface="Open Sans"/>
                <a:ea typeface="Open Sans"/>
                <a:cs typeface="Open Sans"/>
                <a:sym typeface="Open Sans"/>
              </a:rPr>
              <a:t>Paul and Bob </a:t>
            </a:r>
            <a:r>
              <a:rPr lang="en-US" sz="1600">
                <a:solidFill>
                  <a:schemeClr val="dk1"/>
                </a:solidFill>
                <a:latin typeface="Open Sans"/>
                <a:ea typeface="Open Sans"/>
                <a:cs typeface="Open Sans"/>
                <a:sym typeface="Open Sans"/>
              </a:rPr>
              <a:t>(adapted from Charlton, R and Dewdney, M 1995 </a:t>
            </a:r>
            <a:r>
              <a:rPr i="1" lang="en-US" sz="1600">
                <a:solidFill>
                  <a:schemeClr val="dk1"/>
                </a:solidFill>
                <a:latin typeface="Open Sans"/>
                <a:ea typeface="Open Sans"/>
                <a:cs typeface="Open Sans"/>
                <a:sym typeface="Open Sans"/>
              </a:rPr>
              <a:t>The Mediator's Handbook: Skills and strategies for practitioners. </a:t>
            </a:r>
            <a:r>
              <a:rPr lang="en-US" sz="1600">
                <a:solidFill>
                  <a:schemeClr val="dk1"/>
                </a:solidFill>
                <a:latin typeface="Open Sans"/>
                <a:ea typeface="Open Sans"/>
                <a:cs typeface="Open Sans"/>
                <a:sym typeface="Open Sans"/>
              </a:rPr>
              <a:t>LBC Information Services, Sweet &amp; Maxwell, Ltd: London.)</a:t>
            </a:r>
            <a:endParaRPr b="1" sz="1600">
              <a:solidFill>
                <a:schemeClr val="dk1"/>
              </a:solidFill>
              <a:latin typeface="Open Sans"/>
              <a:ea typeface="Open Sans"/>
              <a:cs typeface="Open Sans"/>
              <a:sym typeface="Open Sans"/>
            </a:endParaRPr>
          </a:p>
          <a:p>
            <a:pPr indent="0" lvl="0" marL="0" rtl="0" algn="just">
              <a:lnSpc>
                <a:spcPct val="115833"/>
              </a:lnSpc>
              <a:spcBef>
                <a:spcPts val="1200"/>
              </a:spcBef>
              <a:spcAft>
                <a:spcPts val="0"/>
              </a:spcAft>
              <a:buNone/>
            </a:pPr>
            <a:r>
              <a:rPr lang="en-US" sz="1600">
                <a:solidFill>
                  <a:schemeClr val="dk1"/>
                </a:solidFill>
                <a:latin typeface="Open Sans"/>
                <a:ea typeface="Open Sans"/>
                <a:cs typeface="Open Sans"/>
                <a:sym typeface="Open Sans"/>
              </a:rPr>
              <a:t>Paul and Bob are school friends who left school and set up a juice bar business together. Paul’s parents lent him $30,000 towards the business and he still owes them $15,000. The business cost $150,000 to set up. Bob contributed $10,000 towards the business and he owes his parents $5,000. Paul and Bob still owe the State Bank $110,000. Six months ago Bob became engaged to a university student, Mary, who is studying to be a doctor and will be studying for another 3 years. They plan to marry in three months time and Mary will be financially dependent on Bob.</a:t>
            </a:r>
            <a:endParaRPr sz="1600">
              <a:solidFill>
                <a:schemeClr val="dk1"/>
              </a:solidFill>
              <a:latin typeface="Open Sans"/>
              <a:ea typeface="Open Sans"/>
              <a:cs typeface="Open Sans"/>
              <a:sym typeface="Open Sans"/>
            </a:endParaRPr>
          </a:p>
          <a:p>
            <a:pPr indent="0" lvl="0" marL="0" rtl="0" algn="just">
              <a:lnSpc>
                <a:spcPct val="115833"/>
              </a:lnSpc>
              <a:spcBef>
                <a:spcPts val="1200"/>
              </a:spcBef>
              <a:spcAft>
                <a:spcPts val="800"/>
              </a:spcAft>
              <a:buNone/>
            </a:pPr>
            <a:r>
              <a:rPr lang="en-US" sz="1600">
                <a:solidFill>
                  <a:schemeClr val="dk1"/>
                </a:solidFill>
                <a:latin typeface="Open Sans"/>
                <a:ea typeface="Open Sans"/>
                <a:cs typeface="Open Sans"/>
                <a:sym typeface="Open Sans"/>
              </a:rPr>
              <a:t>The juice bar has been really successful. Bob does most of the management and staffing side of things and Paul does the financial side. Bob and Paul worked really well together up until last year when Bob started going out with Mary. Bob started spending a lot less time at the business and Paul found himself having to organise the staff as well as do the financial things. Paul is fed up and wants to dissolve the partnership and look for new partners in the business. They have decided to try mediation (because they did the SCRAM competition at school) to see if they can find a resolution before things get worse.</a:t>
            </a:r>
            <a:endParaRPr sz="1600">
              <a:solidFill>
                <a:schemeClr val="dk1"/>
              </a:solidFill>
              <a:latin typeface="Open Sans"/>
              <a:ea typeface="Open Sans"/>
              <a:cs typeface="Open Sans"/>
              <a:sym typeface="Open Sans"/>
            </a:endParaRPr>
          </a:p>
        </p:txBody>
      </p:sp>
    </p:spTree>
  </p:cSld>
  <p:clrMapOvr>
    <a:masterClrMapping/>
  </p:clrMapOvr>
</p:sld>
</file>

<file path=ppt/slides/slide8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1" name="Shape 831"/>
        <p:cNvGrpSpPr/>
        <p:nvPr/>
      </p:nvGrpSpPr>
      <p:grpSpPr>
        <a:xfrm>
          <a:off x="0" y="0"/>
          <a:ext cx="0" cy="0"/>
          <a:chOff x="0" y="0"/>
          <a:chExt cx="0" cy="0"/>
        </a:xfrm>
      </p:grpSpPr>
      <p:pic>
        <p:nvPicPr>
          <p:cNvPr id="832" name="Google Shape;832;g31e3dac571a_0_717"/>
          <p:cNvPicPr preferRelativeResize="0"/>
          <p:nvPr/>
        </p:nvPicPr>
        <p:blipFill rotWithShape="1">
          <a:blip r:embed="rId3">
            <a:alphaModFix/>
          </a:blip>
          <a:srcRect b="0" l="0" r="0" t="0"/>
          <a:stretch/>
        </p:blipFill>
        <p:spPr>
          <a:xfrm>
            <a:off x="10064026" y="4791597"/>
            <a:ext cx="2127975" cy="2127975"/>
          </a:xfrm>
          <a:prstGeom prst="rect">
            <a:avLst/>
          </a:prstGeom>
          <a:noFill/>
          <a:ln>
            <a:noFill/>
          </a:ln>
        </p:spPr>
      </p:pic>
      <p:sp>
        <p:nvSpPr>
          <p:cNvPr id="833" name="Google Shape;833;g31e3dac571a_0_717"/>
          <p:cNvSpPr txBox="1"/>
          <p:nvPr/>
        </p:nvSpPr>
        <p:spPr>
          <a:xfrm>
            <a:off x="847900" y="3715350"/>
            <a:ext cx="8692200" cy="1076100"/>
          </a:xfrm>
          <a:prstGeom prst="rect">
            <a:avLst/>
          </a:prstGeom>
          <a:noFill/>
          <a:ln>
            <a:noFill/>
          </a:ln>
        </p:spPr>
        <p:txBody>
          <a:bodyPr anchorCtr="0" anchor="ctr" bIns="45700" lIns="91425" spcFirstLastPara="1" rIns="91425" wrap="square" tIns="45700">
            <a:normAutofit lnSpcReduction="20000"/>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Session 3.6: Mediation Preparation</a:t>
            </a:r>
            <a:endParaRPr b="1" sz="4400">
              <a:latin typeface="Open Sans"/>
              <a:ea typeface="Open Sans"/>
              <a:cs typeface="Open Sans"/>
              <a:sym typeface="Open Sans"/>
            </a:endParaRPr>
          </a:p>
        </p:txBody>
      </p:sp>
      <p:sp>
        <p:nvSpPr>
          <p:cNvPr id="834" name="Google Shape;834;g31e3dac571a_0_717"/>
          <p:cNvSpPr txBox="1"/>
          <p:nvPr/>
        </p:nvSpPr>
        <p:spPr>
          <a:xfrm>
            <a:off x="943275" y="5292038"/>
            <a:ext cx="8848200" cy="1127100"/>
          </a:xfrm>
          <a:prstGeom prst="rect">
            <a:avLst/>
          </a:prstGeom>
          <a:noFill/>
          <a:ln>
            <a:noFill/>
          </a:ln>
        </p:spPr>
        <p:txBody>
          <a:bodyPr anchorCtr="0" anchor="t" bIns="0" lIns="0" spcFirstLastPara="1" rIns="0" wrap="square" tIns="0">
            <a:noAutofit/>
          </a:bodyPr>
          <a:lstStyle/>
          <a:p>
            <a:pPr indent="0" lvl="0" marL="0" rtl="0" algn="just">
              <a:lnSpc>
                <a:spcPct val="115833"/>
              </a:lnSpc>
              <a:spcBef>
                <a:spcPts val="0"/>
              </a:spcBef>
              <a:spcAft>
                <a:spcPts val="0"/>
              </a:spcAft>
              <a:buNone/>
            </a:pPr>
            <a:r>
              <a:rPr b="1" lang="en-US" sz="2500">
                <a:solidFill>
                  <a:schemeClr val="dk1"/>
                </a:solidFill>
                <a:latin typeface="Open Sans"/>
                <a:ea typeface="Open Sans"/>
                <a:cs typeface="Open Sans"/>
                <a:sym typeface="Open Sans"/>
              </a:rPr>
              <a:t>Session Objective:</a:t>
            </a:r>
            <a:endParaRPr b="1" sz="2500">
              <a:solidFill>
                <a:schemeClr val="dk1"/>
              </a:solidFill>
              <a:latin typeface="Open Sans"/>
              <a:ea typeface="Open Sans"/>
              <a:cs typeface="Open Sans"/>
              <a:sym typeface="Open Sans"/>
            </a:endParaRPr>
          </a:p>
          <a:p>
            <a:pPr indent="-374650" lvl="0" marL="457200" rtl="0" algn="just">
              <a:lnSpc>
                <a:spcPct val="115833"/>
              </a:lnSpc>
              <a:spcBef>
                <a:spcPts val="1200"/>
              </a:spcBef>
              <a:spcAft>
                <a:spcPts val="0"/>
              </a:spcAft>
              <a:buClr>
                <a:schemeClr val="dk1"/>
              </a:buClr>
              <a:buSzPts val="2300"/>
              <a:buFont typeface="Open Sans"/>
              <a:buChar char="●"/>
            </a:pPr>
            <a:r>
              <a:rPr lang="en-US" sz="2500">
                <a:solidFill>
                  <a:schemeClr val="dk1"/>
                </a:solidFill>
                <a:latin typeface="Open Sans"/>
                <a:ea typeface="Open Sans"/>
                <a:cs typeface="Open Sans"/>
                <a:sym typeface="Open Sans"/>
              </a:rPr>
              <a:t>Understand how to prepare for a mediation.</a:t>
            </a:r>
            <a:r>
              <a:rPr lang="en-US" sz="1200">
                <a:solidFill>
                  <a:schemeClr val="dk1"/>
                </a:solidFill>
                <a:latin typeface="Open Sans"/>
                <a:ea typeface="Open Sans"/>
                <a:cs typeface="Open Sans"/>
                <a:sym typeface="Open Sans"/>
              </a:rPr>
              <a:t> </a:t>
            </a:r>
            <a:endParaRPr sz="27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b="1" sz="2300">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1500">
              <a:solidFill>
                <a:srgbClr val="000000"/>
              </a:solidFill>
              <a:latin typeface="Open Sans"/>
              <a:ea typeface="Open Sans"/>
              <a:cs typeface="Open Sans"/>
              <a:sym typeface="Open Sans"/>
            </a:endParaRPr>
          </a:p>
          <a:p>
            <a:pPr indent="0" lvl="0" marL="0" rtl="0" algn="l">
              <a:lnSpc>
                <a:spcPct val="115000"/>
              </a:lnSpc>
              <a:spcBef>
                <a:spcPts val="800"/>
              </a:spcBef>
              <a:spcAft>
                <a:spcPts val="0"/>
              </a:spcAft>
              <a:buNone/>
            </a:pPr>
            <a:r>
              <a:t/>
            </a:r>
            <a:endParaRPr sz="1600">
              <a:solidFill>
                <a:srgbClr val="000000"/>
              </a:solidFill>
              <a:latin typeface="Helvetica Neue"/>
              <a:ea typeface="Helvetica Neue"/>
              <a:cs typeface="Helvetica Neue"/>
              <a:sym typeface="Helvetica Neue"/>
            </a:endParaRPr>
          </a:p>
          <a:p>
            <a:pPr indent="0" lvl="0" marL="0" rtl="0" algn="l">
              <a:lnSpc>
                <a:spcPct val="115000"/>
              </a:lnSpc>
              <a:spcBef>
                <a:spcPts val="0"/>
              </a:spcBef>
              <a:spcAft>
                <a:spcPts val="0"/>
              </a:spcAft>
              <a:buNone/>
            </a:pPr>
            <a:r>
              <a:t/>
            </a:r>
            <a:endParaRPr sz="1600">
              <a:solidFill>
                <a:srgbClr val="000000"/>
              </a:solidFill>
              <a:latin typeface="Helvetica Neue"/>
              <a:ea typeface="Helvetica Neue"/>
              <a:cs typeface="Helvetica Neue"/>
              <a:sym typeface="Helvetica Neue"/>
            </a:endParaRPr>
          </a:p>
        </p:txBody>
      </p:sp>
      <p:pic>
        <p:nvPicPr>
          <p:cNvPr id="835" name="Google Shape;835;g31e3dac571a_0_717"/>
          <p:cNvPicPr preferRelativeResize="0"/>
          <p:nvPr>
            <p:ph idx="2" type="pic"/>
          </p:nvPr>
        </p:nvPicPr>
        <p:blipFill rotWithShape="1">
          <a:blip r:embed="rId4">
            <a:alphaModFix/>
          </a:blip>
          <a:srcRect b="53392" l="129" r="129" t="0"/>
          <a:stretch/>
        </p:blipFill>
        <p:spPr>
          <a:xfrm>
            <a:off x="0" y="0"/>
            <a:ext cx="12192000" cy="3196351"/>
          </a:xfrm>
          <a:prstGeom prst="rect">
            <a:avLst/>
          </a:prstGeom>
          <a:noFill/>
          <a:ln>
            <a:noFill/>
          </a:ln>
          <a:effectLst>
            <a:outerShdw blurRad="50800" rotWithShape="0" algn="ctr" dir="5400000" dist="50800">
              <a:srgbClr val="000000">
                <a:alpha val="49800"/>
              </a:srgbClr>
            </a:outerShdw>
          </a:effectLst>
        </p:spPr>
      </p:pic>
    </p:spTree>
  </p:cSld>
  <p:clrMapOvr>
    <a:masterClrMapping/>
  </p:clrMapOvr>
</p:sld>
</file>

<file path=ppt/slides/slide8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0" name="Shape 840"/>
        <p:cNvGrpSpPr/>
        <p:nvPr/>
      </p:nvGrpSpPr>
      <p:grpSpPr>
        <a:xfrm>
          <a:off x="0" y="0"/>
          <a:ext cx="0" cy="0"/>
          <a:chOff x="0" y="0"/>
          <a:chExt cx="0" cy="0"/>
        </a:xfrm>
      </p:grpSpPr>
      <p:pic>
        <p:nvPicPr>
          <p:cNvPr id="841" name="Google Shape;841;g31e3dac571a_0_506"/>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42" name="Google Shape;842;g31e3dac571a_0_506"/>
          <p:cNvSpPr txBox="1"/>
          <p:nvPr/>
        </p:nvSpPr>
        <p:spPr>
          <a:xfrm>
            <a:off x="1012600" y="2067275"/>
            <a:ext cx="10131300" cy="30000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1200"/>
              </a:spcBef>
              <a:spcAft>
                <a:spcPts val="0"/>
              </a:spcAft>
              <a:buClr>
                <a:schemeClr val="dk1"/>
              </a:buClr>
              <a:buSzPts val="2000"/>
              <a:buFont typeface="Open Sans"/>
              <a:buChar char="❏"/>
            </a:pPr>
            <a:r>
              <a:rPr b="1" lang="en-US" sz="2000">
                <a:solidFill>
                  <a:schemeClr val="dk1"/>
                </a:solidFill>
                <a:latin typeface="Open Sans"/>
                <a:ea typeface="Open Sans"/>
                <a:cs typeface="Open Sans"/>
                <a:sym typeface="Open Sans"/>
              </a:rPr>
              <a:t>Assess personal risk: </a:t>
            </a:r>
            <a:r>
              <a:rPr lang="en-US" sz="2000">
                <a:solidFill>
                  <a:schemeClr val="dk1"/>
                </a:solidFill>
                <a:latin typeface="Open Sans"/>
                <a:ea typeface="Open Sans"/>
                <a:cs typeface="Open Sans"/>
                <a:sym typeface="Open Sans"/>
              </a:rPr>
              <a:t>The</a:t>
            </a:r>
            <a:r>
              <a:rPr lang="en-US" sz="2000">
                <a:solidFill>
                  <a:schemeClr val="dk1"/>
                </a:solidFill>
                <a:latin typeface="Open Sans"/>
                <a:ea typeface="Open Sans"/>
                <a:cs typeface="Open Sans"/>
                <a:sym typeface="Open Sans"/>
              </a:rPr>
              <a:t> mediator should assess if and how a specific mediation is posing a risk for themselves and participants. Risks should be minimized and, if they are still too high, the mediator should consider not mediating that case. Remember, practicing</a:t>
            </a:r>
            <a:r>
              <a:rPr b="1" lang="en-US" sz="2000">
                <a:solidFill>
                  <a:schemeClr val="dk1"/>
                </a:solidFill>
                <a:latin typeface="Open Sans"/>
                <a:ea typeface="Open Sans"/>
                <a:cs typeface="Open Sans"/>
                <a:sym typeface="Open Sans"/>
              </a:rPr>
              <a:t> </a:t>
            </a:r>
            <a:r>
              <a:rPr b="1" i="1" lang="en-US" sz="2000">
                <a:solidFill>
                  <a:schemeClr val="dk1"/>
                </a:solidFill>
                <a:latin typeface="Open Sans"/>
                <a:ea typeface="Open Sans"/>
                <a:cs typeface="Open Sans"/>
                <a:sym typeface="Open Sans"/>
              </a:rPr>
              <a:t>Do No Harm</a:t>
            </a:r>
            <a:r>
              <a:rPr lang="en-US" sz="2000">
                <a:solidFill>
                  <a:schemeClr val="dk1"/>
                </a:solidFill>
                <a:latin typeface="Open Sans"/>
                <a:ea typeface="Open Sans"/>
                <a:cs typeface="Open Sans"/>
                <a:sym typeface="Open Sans"/>
              </a:rPr>
              <a:t> is essential in peace processes.</a:t>
            </a:r>
            <a:endParaRPr sz="2000">
              <a:solidFill>
                <a:schemeClr val="dk1"/>
              </a:solidFill>
              <a:latin typeface="Open Sans"/>
              <a:ea typeface="Open Sans"/>
              <a:cs typeface="Open Sans"/>
              <a:sym typeface="Open Sans"/>
            </a:endParaRPr>
          </a:p>
        </p:txBody>
      </p:sp>
      <p:sp>
        <p:nvSpPr>
          <p:cNvPr id="843" name="Google Shape;843;g31e3dac571a_0_506"/>
          <p:cNvSpPr txBox="1"/>
          <p:nvPr/>
        </p:nvSpPr>
        <p:spPr>
          <a:xfrm>
            <a:off x="1012599" y="711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a:t>
            </a:r>
            <a:r>
              <a:rPr b="1" lang="en-US" sz="4000">
                <a:latin typeface="Open Sans"/>
                <a:ea typeface="Open Sans"/>
                <a:cs typeface="Open Sans"/>
                <a:sym typeface="Open Sans"/>
              </a:rPr>
              <a:t>Assess</a:t>
            </a:r>
            <a:r>
              <a:rPr b="1" lang="en-US" sz="4000">
                <a:latin typeface="Open Sans"/>
                <a:ea typeface="Open Sans"/>
                <a:cs typeface="Open Sans"/>
                <a:sym typeface="Open Sans"/>
              </a:rPr>
              <a:t> Risk</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8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g31e3dac571a_0_72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50" name="Google Shape;850;g31e3dac571a_0_727"/>
          <p:cNvSpPr txBox="1"/>
          <p:nvPr/>
        </p:nvSpPr>
        <p:spPr>
          <a:xfrm>
            <a:off x="1012600" y="2067275"/>
            <a:ext cx="10131300" cy="3000000"/>
          </a:xfrm>
          <a:prstGeom prst="rect">
            <a:avLst/>
          </a:prstGeom>
          <a:noFill/>
          <a:ln>
            <a:noFill/>
          </a:ln>
        </p:spPr>
        <p:txBody>
          <a:bodyPr anchorCtr="0" anchor="ctr" bIns="91425" lIns="91425" spcFirstLastPara="1" rIns="91425" wrap="square" tIns="91425">
            <a:noAutofit/>
          </a:bodyPr>
          <a:lstStyle/>
          <a:p>
            <a:pPr indent="-368300" lvl="0" marL="457200" rtl="0" algn="just">
              <a:lnSpc>
                <a:spcPct val="115000"/>
              </a:lnSpc>
              <a:spcBef>
                <a:spcPts val="1200"/>
              </a:spcBef>
              <a:spcAft>
                <a:spcPts val="800"/>
              </a:spcAft>
              <a:buClr>
                <a:schemeClr val="dk1"/>
              </a:buClr>
              <a:buSzPts val="2200"/>
              <a:buFont typeface="Neue Haas Grotesk Text Pro"/>
              <a:buChar char="❏"/>
            </a:pPr>
            <a:r>
              <a:rPr b="1" lang="en-US" sz="2200">
                <a:solidFill>
                  <a:schemeClr val="dk1"/>
                </a:solidFill>
                <a:latin typeface="Open Sans"/>
                <a:ea typeface="Open Sans"/>
                <a:cs typeface="Open Sans"/>
                <a:sym typeface="Open Sans"/>
              </a:rPr>
              <a:t>Research context and pre-sessions: </a:t>
            </a:r>
            <a:r>
              <a:rPr lang="en-US" sz="2200">
                <a:solidFill>
                  <a:schemeClr val="dk1"/>
                </a:solidFill>
                <a:latin typeface="Open Sans"/>
                <a:ea typeface="Open Sans"/>
                <a:cs typeface="Open Sans"/>
                <a:sym typeface="Open Sans"/>
              </a:rPr>
              <a:t>Research the history of the parties and of their relationship, and the current situation on the ground. </a:t>
            </a:r>
            <a:endParaRPr b="1" sz="2200">
              <a:solidFill>
                <a:schemeClr val="dk1"/>
              </a:solidFill>
              <a:latin typeface="Open Sans"/>
              <a:ea typeface="Open Sans"/>
              <a:cs typeface="Open Sans"/>
              <a:sym typeface="Open Sans"/>
            </a:endParaRPr>
          </a:p>
        </p:txBody>
      </p:sp>
      <p:sp>
        <p:nvSpPr>
          <p:cNvPr id="851" name="Google Shape;851;g31e3dac571a_0_727"/>
          <p:cNvSpPr txBox="1"/>
          <p:nvPr/>
        </p:nvSpPr>
        <p:spPr>
          <a:xfrm>
            <a:off x="1012599" y="711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Research</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sp>
        <p:nvSpPr>
          <p:cNvPr id="166" name="Google Shape;166;g23ddd84aa1d_0_19"/>
          <p:cNvSpPr txBox="1"/>
          <p:nvPr/>
        </p:nvSpPr>
        <p:spPr>
          <a:xfrm>
            <a:off x="1621250" y="2491175"/>
            <a:ext cx="9470700" cy="4002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Lato"/>
              <a:ea typeface="Lato"/>
              <a:cs typeface="Lato"/>
              <a:sym typeface="Lato"/>
            </a:endParaRPr>
          </a:p>
        </p:txBody>
      </p:sp>
      <p:pic>
        <p:nvPicPr>
          <p:cNvPr id="167" name="Google Shape;167;g23ddd84aa1d_0_1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168" name="Google Shape;168;g23ddd84aa1d_0_19"/>
          <p:cNvSpPr txBox="1"/>
          <p:nvPr/>
        </p:nvSpPr>
        <p:spPr>
          <a:xfrm>
            <a:off x="1534050" y="2557650"/>
            <a:ext cx="9123900" cy="1015200"/>
          </a:xfrm>
          <a:prstGeom prst="rect">
            <a:avLst/>
          </a:prstGeom>
          <a:noFill/>
          <a:ln>
            <a:noFill/>
          </a:ln>
        </p:spPr>
        <p:txBody>
          <a:bodyPr anchorCtr="0" anchor="t" bIns="91425" lIns="91425" spcFirstLastPara="1" rIns="91425" wrap="square" tIns="91425">
            <a:spAutoFit/>
          </a:bodyPr>
          <a:lstStyle/>
          <a:p>
            <a:pPr indent="0" lvl="0" marL="0" rtl="0" algn="l">
              <a:lnSpc>
                <a:spcPct val="115833"/>
              </a:lnSpc>
              <a:spcBef>
                <a:spcPts val="0"/>
              </a:spcBef>
              <a:spcAft>
                <a:spcPts val="0"/>
              </a:spcAft>
              <a:buNone/>
            </a:pPr>
            <a:r>
              <a:rPr b="1" lang="en-US" sz="2500">
                <a:solidFill>
                  <a:schemeClr val="dk1"/>
                </a:solidFill>
                <a:latin typeface="Open Sans"/>
                <a:ea typeface="Open Sans"/>
                <a:cs typeface="Open Sans"/>
                <a:sym typeface="Open Sans"/>
              </a:rPr>
              <a:t>Think of l</a:t>
            </a:r>
            <a:r>
              <a:rPr b="1" lang="en-US" sz="2500">
                <a:solidFill>
                  <a:schemeClr val="dk1"/>
                </a:solidFill>
                <a:latin typeface="Open Sans"/>
                <a:ea typeface="Open Sans"/>
                <a:cs typeface="Open Sans"/>
                <a:sym typeface="Open Sans"/>
              </a:rPr>
              <a:t>ocal proverbs, expressions, or adages that </a:t>
            </a:r>
            <a:r>
              <a:rPr b="1" lang="en-US" sz="2500" u="sng">
                <a:solidFill>
                  <a:schemeClr val="dk1"/>
                </a:solidFill>
                <a:latin typeface="Open Sans"/>
                <a:ea typeface="Open Sans"/>
                <a:cs typeface="Open Sans"/>
                <a:sym typeface="Open Sans"/>
              </a:rPr>
              <a:t>denounce </a:t>
            </a:r>
            <a:r>
              <a:rPr b="1" lang="en-US" sz="2500">
                <a:solidFill>
                  <a:schemeClr val="dk1"/>
                </a:solidFill>
                <a:latin typeface="Open Sans"/>
                <a:ea typeface="Open Sans"/>
                <a:cs typeface="Open Sans"/>
                <a:sym typeface="Open Sans"/>
              </a:rPr>
              <a:t>conflict or violence. </a:t>
            </a:r>
            <a:endParaRPr b="1" sz="3900">
              <a:solidFill>
                <a:schemeClr val="dk1"/>
              </a:solidFill>
              <a:latin typeface="Helvetica Neue"/>
              <a:ea typeface="Helvetica Neue"/>
              <a:cs typeface="Helvetica Neue"/>
              <a:sym typeface="Helvetica Neue"/>
            </a:endParaRPr>
          </a:p>
        </p:txBody>
      </p:sp>
      <p:sp>
        <p:nvSpPr>
          <p:cNvPr id="169" name="Google Shape;169;g23ddd84aa1d_0_19"/>
          <p:cNvSpPr txBox="1"/>
          <p:nvPr/>
        </p:nvSpPr>
        <p:spPr>
          <a:xfrm>
            <a:off x="925899" y="57626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400">
                <a:latin typeface="Open Sans"/>
                <a:ea typeface="Open Sans"/>
                <a:cs typeface="Open Sans"/>
                <a:sym typeface="Open Sans"/>
              </a:rPr>
              <a:t>Activity</a:t>
            </a:r>
            <a:endParaRPr b="1" i="0" sz="44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56" name="Shape 856"/>
        <p:cNvGrpSpPr/>
        <p:nvPr/>
      </p:nvGrpSpPr>
      <p:grpSpPr>
        <a:xfrm>
          <a:off x="0" y="0"/>
          <a:ext cx="0" cy="0"/>
          <a:chOff x="0" y="0"/>
          <a:chExt cx="0" cy="0"/>
        </a:xfrm>
      </p:grpSpPr>
      <p:pic>
        <p:nvPicPr>
          <p:cNvPr id="857" name="Google Shape;857;g31e3dac571a_0_73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58" name="Google Shape;858;g31e3dac571a_0_735"/>
          <p:cNvSpPr txBox="1"/>
          <p:nvPr/>
        </p:nvSpPr>
        <p:spPr>
          <a:xfrm>
            <a:off x="1012600" y="2067275"/>
            <a:ext cx="10131300" cy="30000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800"/>
              </a:spcAft>
              <a:buClr>
                <a:schemeClr val="dk1"/>
              </a:buClr>
              <a:buSzPts val="2200"/>
              <a:buFont typeface="Neue Haas Grotesk Text Pro"/>
              <a:buChar char="❏"/>
            </a:pPr>
            <a:r>
              <a:rPr b="1" lang="en-US" sz="2200">
                <a:solidFill>
                  <a:schemeClr val="dk1"/>
                </a:solidFill>
                <a:latin typeface="Open Sans"/>
                <a:ea typeface="Open Sans"/>
                <a:cs typeface="Open Sans"/>
                <a:sym typeface="Open Sans"/>
              </a:rPr>
              <a:t>Co-mediation coordination: </a:t>
            </a:r>
            <a:r>
              <a:rPr lang="en-US" sz="2200">
                <a:solidFill>
                  <a:schemeClr val="dk1"/>
                </a:solidFill>
                <a:latin typeface="Open Sans"/>
                <a:ea typeface="Open Sans"/>
                <a:cs typeface="Open Sans"/>
                <a:sym typeface="Open Sans"/>
              </a:rPr>
              <a:t>If you are not the only mediator, make sure you coordinate. How are you going to divide roles? How will you make sure that you are both equally involved? Check-in about methods and styles of mediation as these can be very different.</a:t>
            </a:r>
            <a:endParaRPr b="1" sz="2200">
              <a:solidFill>
                <a:schemeClr val="dk1"/>
              </a:solidFill>
              <a:latin typeface="Open Sans"/>
              <a:ea typeface="Open Sans"/>
              <a:cs typeface="Open Sans"/>
              <a:sym typeface="Open Sans"/>
            </a:endParaRPr>
          </a:p>
        </p:txBody>
      </p:sp>
      <p:sp>
        <p:nvSpPr>
          <p:cNvPr id="859" name="Google Shape;859;g31e3dac571a_0_735"/>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Co-Mediation Coordination</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64" name="Shape 864"/>
        <p:cNvGrpSpPr/>
        <p:nvPr/>
      </p:nvGrpSpPr>
      <p:grpSpPr>
        <a:xfrm>
          <a:off x="0" y="0"/>
          <a:ext cx="0" cy="0"/>
          <a:chOff x="0" y="0"/>
          <a:chExt cx="0" cy="0"/>
        </a:xfrm>
      </p:grpSpPr>
      <p:pic>
        <p:nvPicPr>
          <p:cNvPr id="865" name="Google Shape;865;g31e3dac571a_0_74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66" name="Google Shape;866;g31e3dac571a_0_743"/>
          <p:cNvSpPr txBox="1"/>
          <p:nvPr/>
        </p:nvSpPr>
        <p:spPr>
          <a:xfrm>
            <a:off x="1012600" y="2067275"/>
            <a:ext cx="10131300" cy="30000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200"/>
              </a:spcBef>
              <a:spcAft>
                <a:spcPts val="800"/>
              </a:spcAft>
              <a:buClr>
                <a:schemeClr val="dk1"/>
              </a:buClr>
              <a:buSzPts val="2200"/>
              <a:buFont typeface="Neue Haas Grotesk Text Pro"/>
              <a:buChar char="❏"/>
            </a:pPr>
            <a:r>
              <a:rPr b="1" lang="en-US" sz="2200">
                <a:solidFill>
                  <a:schemeClr val="dk1"/>
                </a:solidFill>
                <a:latin typeface="Open Sans"/>
                <a:ea typeface="Open Sans"/>
                <a:cs typeface="Open Sans"/>
                <a:sym typeface="Open Sans"/>
              </a:rPr>
              <a:t>Participation: </a:t>
            </a:r>
            <a:r>
              <a:rPr lang="en-US" sz="2200">
                <a:solidFill>
                  <a:schemeClr val="dk1"/>
                </a:solidFill>
                <a:latin typeface="Open Sans"/>
                <a:ea typeface="Open Sans"/>
                <a:cs typeface="Open Sans"/>
                <a:sym typeface="Open Sans"/>
              </a:rPr>
              <a:t>Who needs to be involved to reach the goal? Who needs to be involved to make the process credible, sustainable, and inclusive? Will there be any pushback to involve these parties? What third parties need to be involved?</a:t>
            </a:r>
            <a:r>
              <a:rPr b="1" lang="en-US" sz="2200">
                <a:solidFill>
                  <a:schemeClr val="dk1"/>
                </a:solidFill>
                <a:latin typeface="Open Sans"/>
                <a:ea typeface="Open Sans"/>
                <a:cs typeface="Open Sans"/>
                <a:sym typeface="Open Sans"/>
              </a:rPr>
              <a:t> </a:t>
            </a:r>
            <a:r>
              <a:rPr lang="en-US" sz="2200">
                <a:solidFill>
                  <a:schemeClr val="dk1"/>
                </a:solidFill>
                <a:latin typeface="Open Sans"/>
                <a:ea typeface="Open Sans"/>
                <a:cs typeface="Open Sans"/>
                <a:sym typeface="Open Sans"/>
              </a:rPr>
              <a:t>Who will convene, facilitate or mediate the process? What is the role of the third party? </a:t>
            </a:r>
            <a:endParaRPr b="1" sz="2200">
              <a:solidFill>
                <a:schemeClr val="dk1"/>
              </a:solidFill>
              <a:latin typeface="Open Sans"/>
              <a:ea typeface="Open Sans"/>
              <a:cs typeface="Open Sans"/>
              <a:sym typeface="Open Sans"/>
            </a:endParaRPr>
          </a:p>
        </p:txBody>
      </p:sp>
      <p:sp>
        <p:nvSpPr>
          <p:cNvPr id="867" name="Google Shape;867;g31e3dac571a_0_743"/>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Participation</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2" name="Shape 872"/>
        <p:cNvGrpSpPr/>
        <p:nvPr/>
      </p:nvGrpSpPr>
      <p:grpSpPr>
        <a:xfrm>
          <a:off x="0" y="0"/>
          <a:ext cx="0" cy="0"/>
          <a:chOff x="0" y="0"/>
          <a:chExt cx="0" cy="0"/>
        </a:xfrm>
      </p:grpSpPr>
      <p:pic>
        <p:nvPicPr>
          <p:cNvPr id="873" name="Google Shape;873;g31e3dac571a_0_751"/>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74" name="Google Shape;874;g31e3dac571a_0_751"/>
          <p:cNvSpPr txBox="1"/>
          <p:nvPr/>
        </p:nvSpPr>
        <p:spPr>
          <a:xfrm>
            <a:off x="1012600" y="2561475"/>
            <a:ext cx="10131300" cy="3000000"/>
          </a:xfrm>
          <a:prstGeom prst="rect">
            <a:avLst/>
          </a:prstGeom>
          <a:noFill/>
          <a:ln>
            <a:noFill/>
          </a:ln>
        </p:spPr>
        <p:txBody>
          <a:bodyPr anchorCtr="0" anchor="ctr" bIns="91425" lIns="91425" spcFirstLastPara="1" rIns="91425" wrap="square" tIns="91425">
            <a:noAutofit/>
          </a:bodyPr>
          <a:lstStyle/>
          <a:p>
            <a:pPr indent="-342900" lvl="0" marL="4572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The </a:t>
            </a:r>
            <a:r>
              <a:rPr b="1" lang="en-US" sz="1800">
                <a:solidFill>
                  <a:schemeClr val="dk1"/>
                </a:solidFill>
                <a:latin typeface="Open Sans"/>
                <a:ea typeface="Open Sans"/>
                <a:cs typeface="Open Sans"/>
                <a:sym typeface="Open Sans"/>
              </a:rPr>
              <a:t>space where the mediation </a:t>
            </a:r>
            <a:r>
              <a:rPr lang="en-US" sz="1800">
                <a:solidFill>
                  <a:schemeClr val="dk1"/>
                </a:solidFill>
                <a:latin typeface="Open Sans"/>
                <a:ea typeface="Open Sans"/>
                <a:cs typeface="Open Sans"/>
                <a:sym typeface="Open Sans"/>
              </a:rPr>
              <a:t>occurs must be acceptable to all parties, foster cooperation, be practical (with your budget, logistical arrangements), and, in some cases, be symbolic. </a:t>
            </a:r>
            <a:endParaRPr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If it is a closed space, the mediators should sit closest to the exit for security reasons;</a:t>
            </a:r>
            <a:endParaRPr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The parties should sit the closest to the mediator;</a:t>
            </a:r>
            <a:endParaRPr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If needed, there should be translators;</a:t>
            </a:r>
            <a:endParaRPr sz="1800">
              <a:solidFill>
                <a:schemeClr val="dk1"/>
              </a:solidFill>
              <a:latin typeface="Open Sans"/>
              <a:ea typeface="Open Sans"/>
              <a:cs typeface="Open Sans"/>
              <a:sym typeface="Open Sans"/>
            </a:endParaRPr>
          </a:p>
          <a:p>
            <a:pPr indent="-342900" lvl="1" marL="914400" rtl="0" algn="l">
              <a:lnSpc>
                <a:spcPct val="115000"/>
              </a:lnSpc>
              <a:spcBef>
                <a:spcPts val="1200"/>
              </a:spcBef>
              <a:spcAft>
                <a:spcPts val="800"/>
              </a:spcAft>
              <a:buClr>
                <a:schemeClr val="dk1"/>
              </a:buClr>
              <a:buSzPts val="1800"/>
              <a:buFont typeface="Neue Haas Grotesk Text Pro"/>
              <a:buChar char="❏"/>
            </a:pPr>
            <a:r>
              <a:rPr lang="en-US" sz="1800">
                <a:solidFill>
                  <a:schemeClr val="dk1"/>
                </a:solidFill>
                <a:latin typeface="Open Sans"/>
                <a:ea typeface="Open Sans"/>
                <a:cs typeface="Open Sans"/>
                <a:sym typeface="Open Sans"/>
              </a:rPr>
              <a:t>There should also be plenty of necessary material: pens, papers, tissues, water, tea, coffee, etc. Make sure everyone is comfortable.  </a:t>
            </a:r>
            <a:endParaRPr b="1" sz="1800">
              <a:solidFill>
                <a:schemeClr val="dk1"/>
              </a:solidFill>
              <a:latin typeface="Open Sans"/>
              <a:ea typeface="Open Sans"/>
              <a:cs typeface="Open Sans"/>
              <a:sym typeface="Open Sans"/>
            </a:endParaRPr>
          </a:p>
        </p:txBody>
      </p:sp>
      <p:sp>
        <p:nvSpPr>
          <p:cNvPr id="875" name="Google Shape;875;g31e3dac571a_0_751"/>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The Mediation Space</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0" name="Shape 880"/>
        <p:cNvGrpSpPr/>
        <p:nvPr/>
      </p:nvGrpSpPr>
      <p:grpSpPr>
        <a:xfrm>
          <a:off x="0" y="0"/>
          <a:ext cx="0" cy="0"/>
          <a:chOff x="0" y="0"/>
          <a:chExt cx="0" cy="0"/>
        </a:xfrm>
      </p:grpSpPr>
      <p:pic>
        <p:nvPicPr>
          <p:cNvPr id="881" name="Google Shape;881;g31e3dac571a_0_75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82" name="Google Shape;882;g31e3dac571a_0_759"/>
          <p:cNvSpPr txBox="1"/>
          <p:nvPr/>
        </p:nvSpPr>
        <p:spPr>
          <a:xfrm>
            <a:off x="1012600" y="2561475"/>
            <a:ext cx="10131300" cy="3000000"/>
          </a:xfrm>
          <a:prstGeom prst="rect">
            <a:avLst/>
          </a:prstGeom>
          <a:noFill/>
          <a:ln>
            <a:noFill/>
          </a:ln>
        </p:spPr>
        <p:txBody>
          <a:bodyPr anchorCtr="0" anchor="ctr" bIns="91425" lIns="91425" spcFirstLastPara="1" rIns="91425" wrap="square" tIns="91425">
            <a:noAutofit/>
          </a:bodyPr>
          <a:lstStyle/>
          <a:p>
            <a:pPr indent="-355600" lvl="0" marL="457200" rtl="0" algn="l">
              <a:lnSpc>
                <a:spcPct val="115000"/>
              </a:lnSpc>
              <a:spcBef>
                <a:spcPts val="1200"/>
              </a:spcBef>
              <a:spcAft>
                <a:spcPts val="0"/>
              </a:spcAft>
              <a:buClr>
                <a:schemeClr val="dk1"/>
              </a:buClr>
              <a:buSzPts val="2000"/>
              <a:buFont typeface="Neue Haas Grotesk Text Pro"/>
              <a:buChar char="❏"/>
            </a:pPr>
            <a:r>
              <a:rPr b="1" lang="en-US" sz="2000">
                <a:solidFill>
                  <a:schemeClr val="dk1"/>
                </a:solidFill>
                <a:latin typeface="Open Sans"/>
                <a:ea typeface="Open Sans"/>
                <a:cs typeface="Open Sans"/>
                <a:sym typeface="Open Sans"/>
              </a:rPr>
              <a:t>Time: </a:t>
            </a:r>
            <a:r>
              <a:rPr lang="en-US" sz="2000">
                <a:solidFill>
                  <a:schemeClr val="dk1"/>
                </a:solidFill>
                <a:latin typeface="Open Sans"/>
                <a:ea typeface="Open Sans"/>
                <a:cs typeface="Open Sans"/>
                <a:sym typeface="Open Sans"/>
              </a:rPr>
              <a:t>When, how long, and how often will actors meet?</a:t>
            </a:r>
            <a:endParaRPr sz="2000">
              <a:solidFill>
                <a:schemeClr val="dk1"/>
              </a:solidFill>
              <a:latin typeface="Open Sans"/>
              <a:ea typeface="Open Sans"/>
              <a:cs typeface="Open Sans"/>
              <a:sym typeface="Open Sans"/>
            </a:endParaRPr>
          </a:p>
          <a:p>
            <a:pPr indent="-355600" lvl="0" marL="457200" rtl="0" algn="l">
              <a:lnSpc>
                <a:spcPct val="115000"/>
              </a:lnSpc>
              <a:spcBef>
                <a:spcPts val="1200"/>
              </a:spcBef>
              <a:spcAft>
                <a:spcPts val="0"/>
              </a:spcAft>
              <a:buClr>
                <a:schemeClr val="dk1"/>
              </a:buClr>
              <a:buSzPts val="2000"/>
              <a:buFont typeface="Neue Haas Grotesk Text Pro"/>
              <a:buChar char="❏"/>
            </a:pPr>
            <a:r>
              <a:rPr b="1" lang="en-US" sz="2000">
                <a:solidFill>
                  <a:schemeClr val="dk1"/>
                </a:solidFill>
                <a:latin typeface="Open Sans"/>
                <a:ea typeface="Open Sans"/>
                <a:cs typeface="Open Sans"/>
                <a:sym typeface="Open Sans"/>
              </a:rPr>
              <a:t>Format: </a:t>
            </a:r>
            <a:r>
              <a:rPr lang="en-US" sz="2000">
                <a:solidFill>
                  <a:schemeClr val="dk1"/>
                </a:solidFill>
                <a:latin typeface="Open Sans"/>
                <a:ea typeface="Open Sans"/>
                <a:cs typeface="Open Sans"/>
                <a:sym typeface="Open Sans"/>
              </a:rPr>
              <a:t>What different formats will be used (e.g. working groups, plenary, side talks, etc.)? How do they all link?</a:t>
            </a:r>
            <a:endParaRPr sz="2000">
              <a:solidFill>
                <a:schemeClr val="dk1"/>
              </a:solidFill>
              <a:latin typeface="Open Sans"/>
              <a:ea typeface="Open Sans"/>
              <a:cs typeface="Open Sans"/>
              <a:sym typeface="Open Sans"/>
            </a:endParaRPr>
          </a:p>
          <a:p>
            <a:pPr indent="-355600" lvl="0" marL="457200" rtl="0" algn="l">
              <a:lnSpc>
                <a:spcPct val="115000"/>
              </a:lnSpc>
              <a:spcBef>
                <a:spcPts val="1000"/>
              </a:spcBef>
              <a:spcAft>
                <a:spcPts val="1000"/>
              </a:spcAft>
              <a:buClr>
                <a:schemeClr val="dk1"/>
              </a:buClr>
              <a:buSzPts val="2000"/>
              <a:buFont typeface="Neue Haas Grotesk Text Pro"/>
              <a:buChar char="❏"/>
            </a:pPr>
            <a:r>
              <a:rPr b="1" lang="en-US" sz="2000">
                <a:solidFill>
                  <a:schemeClr val="dk1"/>
                </a:solidFill>
                <a:latin typeface="Open Sans"/>
                <a:ea typeface="Open Sans"/>
                <a:cs typeface="Open Sans"/>
                <a:sym typeface="Open Sans"/>
              </a:rPr>
              <a:t>Sequence: </a:t>
            </a:r>
            <a:r>
              <a:rPr lang="en-US" sz="2000">
                <a:solidFill>
                  <a:schemeClr val="dk1"/>
                </a:solidFill>
                <a:latin typeface="Open Sans"/>
                <a:ea typeface="Open Sans"/>
                <a:cs typeface="Open Sans"/>
                <a:sym typeface="Open Sans"/>
              </a:rPr>
              <a:t>How will the agenda be set, issues identified and structured (e.g. sequence, parallel, circular)?</a:t>
            </a:r>
            <a:endParaRPr sz="2000">
              <a:solidFill>
                <a:schemeClr val="dk1"/>
              </a:solidFill>
              <a:latin typeface="Open Sans"/>
              <a:ea typeface="Open Sans"/>
              <a:cs typeface="Open Sans"/>
              <a:sym typeface="Open Sans"/>
            </a:endParaRPr>
          </a:p>
        </p:txBody>
      </p:sp>
      <p:sp>
        <p:nvSpPr>
          <p:cNvPr id="883" name="Google Shape;883;g31e3dac571a_0_759"/>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Time, Format, Sequence</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8" name="Shape 888"/>
        <p:cNvGrpSpPr/>
        <p:nvPr/>
      </p:nvGrpSpPr>
      <p:grpSpPr>
        <a:xfrm>
          <a:off x="0" y="0"/>
          <a:ext cx="0" cy="0"/>
          <a:chOff x="0" y="0"/>
          <a:chExt cx="0" cy="0"/>
        </a:xfrm>
      </p:grpSpPr>
      <p:pic>
        <p:nvPicPr>
          <p:cNvPr id="889" name="Google Shape;889;g31e3dac571a_0_767"/>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90" name="Google Shape;890;g31e3dac571a_0_767"/>
          <p:cNvSpPr txBox="1"/>
          <p:nvPr/>
        </p:nvSpPr>
        <p:spPr>
          <a:xfrm>
            <a:off x="977900" y="2336050"/>
            <a:ext cx="10131300" cy="22128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000"/>
              </a:spcBef>
              <a:spcAft>
                <a:spcPts val="1000"/>
              </a:spcAft>
              <a:buClr>
                <a:schemeClr val="dk1"/>
              </a:buClr>
              <a:buSzPts val="2200"/>
              <a:buFont typeface="Open Sans"/>
              <a:buChar char="❏"/>
            </a:pPr>
            <a:r>
              <a:rPr b="1" lang="en-US" sz="2200">
                <a:solidFill>
                  <a:schemeClr val="dk1"/>
                </a:solidFill>
                <a:latin typeface="Open Sans"/>
                <a:ea typeface="Open Sans"/>
                <a:cs typeface="Open Sans"/>
                <a:sym typeface="Open Sans"/>
              </a:rPr>
              <a:t>Procedural questions: </a:t>
            </a:r>
            <a:r>
              <a:rPr lang="en-US" sz="2200">
                <a:solidFill>
                  <a:schemeClr val="dk1"/>
                </a:solidFill>
                <a:latin typeface="Open Sans"/>
                <a:ea typeface="Open Sans"/>
                <a:cs typeface="Open Sans"/>
                <a:sym typeface="Open Sans"/>
              </a:rPr>
              <a:t>What is the internal and external communication strategy? What are decision making procedures (by full or partial consensus, majority vote, etc.)? </a:t>
            </a:r>
            <a:endParaRPr b="1" sz="2200">
              <a:solidFill>
                <a:schemeClr val="dk1"/>
              </a:solidFill>
              <a:latin typeface="Open Sans"/>
              <a:ea typeface="Open Sans"/>
              <a:cs typeface="Open Sans"/>
              <a:sym typeface="Open Sans"/>
            </a:endParaRPr>
          </a:p>
        </p:txBody>
      </p:sp>
      <p:sp>
        <p:nvSpPr>
          <p:cNvPr id="891" name="Google Shape;891;g31e3dac571a_0_767"/>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Procedural Questions</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6" name="Shape 896"/>
        <p:cNvGrpSpPr/>
        <p:nvPr/>
      </p:nvGrpSpPr>
      <p:grpSpPr>
        <a:xfrm>
          <a:off x="0" y="0"/>
          <a:ext cx="0" cy="0"/>
          <a:chOff x="0" y="0"/>
          <a:chExt cx="0" cy="0"/>
        </a:xfrm>
      </p:grpSpPr>
      <p:pic>
        <p:nvPicPr>
          <p:cNvPr id="897" name="Google Shape;897;g31e3dac571a_0_775"/>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898" name="Google Shape;898;g31e3dac571a_0_775"/>
          <p:cNvSpPr txBox="1"/>
          <p:nvPr/>
        </p:nvSpPr>
        <p:spPr>
          <a:xfrm>
            <a:off x="977900" y="2336050"/>
            <a:ext cx="10131300" cy="19182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000"/>
              </a:spcBef>
              <a:spcAft>
                <a:spcPts val="1000"/>
              </a:spcAft>
              <a:buClr>
                <a:schemeClr val="dk1"/>
              </a:buClr>
              <a:buSzPts val="2200"/>
              <a:buFont typeface="Open Sans"/>
              <a:buChar char="❏"/>
            </a:pPr>
            <a:r>
              <a:rPr b="1" lang="en-US" sz="2200">
                <a:solidFill>
                  <a:schemeClr val="dk1"/>
                </a:solidFill>
                <a:latin typeface="Open Sans"/>
                <a:ea typeface="Open Sans"/>
                <a:cs typeface="Open Sans"/>
                <a:sym typeface="Open Sans"/>
              </a:rPr>
              <a:t>Funding: </a:t>
            </a:r>
            <a:r>
              <a:rPr lang="en-US" sz="2200">
                <a:solidFill>
                  <a:schemeClr val="dk1"/>
                </a:solidFill>
                <a:latin typeface="Open Sans"/>
                <a:ea typeface="Open Sans"/>
                <a:cs typeface="Open Sans"/>
                <a:sym typeface="Open Sans"/>
              </a:rPr>
              <a:t>How will the process be financed? Ensure any financing is impartial. </a:t>
            </a:r>
            <a:endParaRPr b="1" sz="2200">
              <a:solidFill>
                <a:schemeClr val="dk1"/>
              </a:solidFill>
              <a:latin typeface="Open Sans"/>
              <a:ea typeface="Open Sans"/>
              <a:cs typeface="Open Sans"/>
              <a:sym typeface="Open Sans"/>
            </a:endParaRPr>
          </a:p>
        </p:txBody>
      </p:sp>
      <p:sp>
        <p:nvSpPr>
          <p:cNvPr id="899" name="Google Shape;899;g31e3dac571a_0_775"/>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Funding</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04" name="Shape 904"/>
        <p:cNvGrpSpPr/>
        <p:nvPr/>
      </p:nvGrpSpPr>
      <p:grpSpPr>
        <a:xfrm>
          <a:off x="0" y="0"/>
          <a:ext cx="0" cy="0"/>
          <a:chOff x="0" y="0"/>
          <a:chExt cx="0" cy="0"/>
        </a:xfrm>
      </p:grpSpPr>
      <p:pic>
        <p:nvPicPr>
          <p:cNvPr id="905" name="Google Shape;905;g31e3dac571a_0_783"/>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06" name="Google Shape;906;g31e3dac571a_0_783"/>
          <p:cNvSpPr txBox="1"/>
          <p:nvPr/>
        </p:nvSpPr>
        <p:spPr>
          <a:xfrm>
            <a:off x="977900" y="2336050"/>
            <a:ext cx="10131300" cy="15714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000"/>
              </a:spcBef>
              <a:spcAft>
                <a:spcPts val="1000"/>
              </a:spcAft>
              <a:buClr>
                <a:schemeClr val="dk1"/>
              </a:buClr>
              <a:buSzPts val="2200"/>
              <a:buFont typeface="Open Sans"/>
              <a:buChar char="❏"/>
            </a:pPr>
            <a:r>
              <a:rPr b="1" lang="en-US" sz="2200">
                <a:solidFill>
                  <a:schemeClr val="dk1"/>
                </a:solidFill>
                <a:latin typeface="Open Sans"/>
                <a:ea typeface="Open Sans"/>
                <a:cs typeface="Open Sans"/>
                <a:sym typeface="Open Sans"/>
              </a:rPr>
              <a:t>Logistics: </a:t>
            </a:r>
            <a:r>
              <a:rPr lang="en-US" sz="2200">
                <a:solidFill>
                  <a:schemeClr val="dk1"/>
                </a:solidFill>
                <a:latin typeface="Open Sans"/>
                <a:ea typeface="Open Sans"/>
                <a:cs typeface="Open Sans"/>
                <a:sym typeface="Open Sans"/>
              </a:rPr>
              <a:t>How will participants be invited, arrive, accommodated, with security maintained?</a:t>
            </a:r>
            <a:endParaRPr b="1" sz="2200">
              <a:solidFill>
                <a:schemeClr val="dk1"/>
              </a:solidFill>
              <a:latin typeface="Open Sans"/>
              <a:ea typeface="Open Sans"/>
              <a:cs typeface="Open Sans"/>
              <a:sym typeface="Open Sans"/>
            </a:endParaRPr>
          </a:p>
        </p:txBody>
      </p:sp>
      <p:sp>
        <p:nvSpPr>
          <p:cNvPr id="907" name="Google Shape;907;g31e3dac571a_0_783"/>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Logistics</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2" name="Shape 912"/>
        <p:cNvGrpSpPr/>
        <p:nvPr/>
      </p:nvGrpSpPr>
      <p:grpSpPr>
        <a:xfrm>
          <a:off x="0" y="0"/>
          <a:ext cx="0" cy="0"/>
          <a:chOff x="0" y="0"/>
          <a:chExt cx="0" cy="0"/>
        </a:xfrm>
      </p:grpSpPr>
      <p:pic>
        <p:nvPicPr>
          <p:cNvPr id="913" name="Google Shape;913;g31e3dac571a_0_790"/>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14" name="Google Shape;914;g31e3dac571a_0_790"/>
          <p:cNvSpPr txBox="1"/>
          <p:nvPr/>
        </p:nvSpPr>
        <p:spPr>
          <a:xfrm>
            <a:off x="977900" y="2336050"/>
            <a:ext cx="10131300" cy="1571400"/>
          </a:xfrm>
          <a:prstGeom prst="rect">
            <a:avLst/>
          </a:prstGeom>
          <a:noFill/>
          <a:ln>
            <a:noFill/>
          </a:ln>
        </p:spPr>
        <p:txBody>
          <a:bodyPr anchorCtr="0" anchor="ctr" bIns="91425" lIns="91425" spcFirstLastPara="1" rIns="91425" wrap="square" tIns="91425">
            <a:noAutofit/>
          </a:bodyPr>
          <a:lstStyle/>
          <a:p>
            <a:pPr indent="-368300" lvl="0" marL="457200" rtl="0" algn="l">
              <a:lnSpc>
                <a:spcPct val="115000"/>
              </a:lnSpc>
              <a:spcBef>
                <a:spcPts val="1000"/>
              </a:spcBef>
              <a:spcAft>
                <a:spcPts val="1000"/>
              </a:spcAft>
              <a:buClr>
                <a:schemeClr val="dk1"/>
              </a:buClr>
              <a:buSzPts val="2200"/>
              <a:buFont typeface="Open Sans"/>
              <a:buChar char="❏"/>
            </a:pPr>
            <a:r>
              <a:rPr b="1" lang="en-US" sz="2200">
                <a:solidFill>
                  <a:schemeClr val="dk1"/>
                </a:solidFill>
                <a:latin typeface="Open Sans"/>
                <a:ea typeface="Open Sans"/>
                <a:cs typeface="Open Sans"/>
                <a:sym typeface="Open Sans"/>
              </a:rPr>
              <a:t>Goal/vision </a:t>
            </a:r>
            <a:r>
              <a:rPr lang="en-US" sz="2200">
                <a:solidFill>
                  <a:schemeClr val="dk1"/>
                </a:solidFill>
                <a:latin typeface="Open Sans"/>
                <a:ea typeface="Open Sans"/>
                <a:cs typeface="Open Sans"/>
                <a:sym typeface="Open Sans"/>
              </a:rPr>
              <a:t>(knowing why you are engaged): What vision do you have for the process? What is the concrete goal you are trying to achieve? </a:t>
            </a:r>
            <a:endParaRPr b="1" sz="2200">
              <a:solidFill>
                <a:schemeClr val="dk1"/>
              </a:solidFill>
              <a:latin typeface="Open Sans"/>
              <a:ea typeface="Open Sans"/>
              <a:cs typeface="Open Sans"/>
              <a:sym typeface="Open Sans"/>
            </a:endParaRPr>
          </a:p>
        </p:txBody>
      </p:sp>
      <p:sp>
        <p:nvSpPr>
          <p:cNvPr id="915" name="Google Shape;915;g31e3dac571a_0_790"/>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Goal/Vision</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0" name="Shape 920"/>
        <p:cNvGrpSpPr/>
        <p:nvPr/>
      </p:nvGrpSpPr>
      <p:grpSpPr>
        <a:xfrm>
          <a:off x="0" y="0"/>
          <a:ext cx="0" cy="0"/>
          <a:chOff x="0" y="0"/>
          <a:chExt cx="0" cy="0"/>
        </a:xfrm>
      </p:grpSpPr>
      <p:pic>
        <p:nvPicPr>
          <p:cNvPr id="921" name="Google Shape;921;g31e3dac571a_0_799"/>
          <p:cNvPicPr preferRelativeResize="0"/>
          <p:nvPr/>
        </p:nvPicPr>
        <p:blipFill rotWithShape="1">
          <a:blip r:embed="rId3">
            <a:alphaModFix/>
          </a:blip>
          <a:srcRect b="0" l="0" r="0" t="0"/>
          <a:stretch/>
        </p:blipFill>
        <p:spPr>
          <a:xfrm>
            <a:off x="10045701" y="-3"/>
            <a:ext cx="2127975" cy="2127975"/>
          </a:xfrm>
          <a:prstGeom prst="rect">
            <a:avLst/>
          </a:prstGeom>
          <a:noFill/>
          <a:ln>
            <a:noFill/>
          </a:ln>
        </p:spPr>
      </p:pic>
      <p:sp>
        <p:nvSpPr>
          <p:cNvPr id="922" name="Google Shape;922;g31e3dac571a_0_799"/>
          <p:cNvSpPr txBox="1"/>
          <p:nvPr/>
        </p:nvSpPr>
        <p:spPr>
          <a:xfrm>
            <a:off x="977900" y="2336050"/>
            <a:ext cx="10131300" cy="1571400"/>
          </a:xfrm>
          <a:prstGeom prst="rect">
            <a:avLst/>
          </a:prstGeom>
          <a:noFill/>
          <a:ln>
            <a:noFill/>
          </a:ln>
        </p:spPr>
        <p:txBody>
          <a:bodyPr anchorCtr="0" anchor="t" bIns="91425" lIns="91425" spcFirstLastPara="1" rIns="91425" wrap="square" tIns="91425">
            <a:noAutofit/>
          </a:bodyPr>
          <a:lstStyle/>
          <a:p>
            <a:pPr indent="-368300" lvl="0" marL="457200" rtl="0" algn="l">
              <a:lnSpc>
                <a:spcPct val="115000"/>
              </a:lnSpc>
              <a:spcBef>
                <a:spcPts val="1000"/>
              </a:spcBef>
              <a:spcAft>
                <a:spcPts val="1000"/>
              </a:spcAft>
              <a:buClr>
                <a:schemeClr val="dk1"/>
              </a:buClr>
              <a:buSzPts val="2200"/>
              <a:buFont typeface="Open Sans"/>
              <a:buChar char="❏"/>
            </a:pPr>
            <a:r>
              <a:rPr b="1" lang="en-US" sz="2200">
                <a:solidFill>
                  <a:schemeClr val="dk1"/>
                </a:solidFill>
                <a:latin typeface="Open Sans"/>
                <a:ea typeface="Open Sans"/>
                <a:cs typeface="Open Sans"/>
                <a:sym typeface="Open Sans"/>
              </a:rPr>
              <a:t>Process logic: </a:t>
            </a:r>
            <a:r>
              <a:rPr lang="en-US" sz="2200">
                <a:solidFill>
                  <a:schemeClr val="dk1"/>
                </a:solidFill>
                <a:latin typeface="Open Sans"/>
                <a:ea typeface="Open Sans"/>
                <a:cs typeface="Open Sans"/>
                <a:sym typeface="Open Sans"/>
              </a:rPr>
              <a:t>What is the logic behind the process design? What is the ‘theory of change’? How does it link to other processes?</a:t>
            </a:r>
            <a:endParaRPr b="1" sz="2200">
              <a:solidFill>
                <a:schemeClr val="dk1"/>
              </a:solidFill>
              <a:latin typeface="Open Sans"/>
              <a:ea typeface="Open Sans"/>
              <a:cs typeface="Open Sans"/>
              <a:sym typeface="Open Sans"/>
            </a:endParaRPr>
          </a:p>
        </p:txBody>
      </p:sp>
      <p:sp>
        <p:nvSpPr>
          <p:cNvPr id="923" name="Google Shape;923;g31e3dac571a_0_799"/>
          <p:cNvSpPr txBox="1"/>
          <p:nvPr/>
        </p:nvSpPr>
        <p:spPr>
          <a:xfrm>
            <a:off x="1012599" y="784314"/>
            <a:ext cx="9367200" cy="797700"/>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000000"/>
              </a:buClr>
              <a:buSzPts val="3410"/>
              <a:buFont typeface="Arial"/>
              <a:buNone/>
            </a:pPr>
            <a:r>
              <a:rPr b="1" lang="en-US" sz="4000">
                <a:latin typeface="Open Sans"/>
                <a:ea typeface="Open Sans"/>
                <a:cs typeface="Open Sans"/>
                <a:sym typeface="Open Sans"/>
              </a:rPr>
              <a:t>Mediation Preparation Checklist: Process Logic</a:t>
            </a:r>
            <a:endParaRPr b="1" i="0" sz="4000" u="none" cap="none" strike="noStrike">
              <a:solidFill>
                <a:srgbClr val="000000"/>
              </a:solidFill>
              <a:latin typeface="Open Sans"/>
              <a:ea typeface="Open Sans"/>
              <a:cs typeface="Open Sans"/>
              <a:sym typeface="Open Sans"/>
            </a:endParaRPr>
          </a:p>
        </p:txBody>
      </p:sp>
    </p:spTree>
  </p:cSld>
  <p:clrMapOvr>
    <a:masterClrMapping/>
  </p:clrMapOvr>
</p:sld>
</file>

<file path=ppt/slides/slide9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8" name="Shape 928"/>
        <p:cNvGrpSpPr/>
        <p:nvPr/>
      </p:nvGrpSpPr>
      <p:grpSpPr>
        <a:xfrm>
          <a:off x="0" y="0"/>
          <a:ext cx="0" cy="0"/>
          <a:chOff x="0" y="0"/>
          <a:chExt cx="0" cy="0"/>
        </a:xfrm>
      </p:grpSpPr>
      <p:pic>
        <p:nvPicPr>
          <p:cNvPr id="929" name="Google Shape;929;g31e3dac571a_0_807"/>
          <p:cNvPicPr preferRelativeResize="0"/>
          <p:nvPr/>
        </p:nvPicPr>
        <p:blipFill rotWithShape="1">
          <a:blip r:embed="rId3">
            <a:alphaModFix/>
          </a:blip>
          <a:srcRect b="0" l="0" r="0" t="0"/>
          <a:stretch/>
        </p:blipFill>
        <p:spPr>
          <a:xfrm>
            <a:off x="10641950" y="-1"/>
            <a:ext cx="1531725" cy="1531725"/>
          </a:xfrm>
          <a:prstGeom prst="rect">
            <a:avLst/>
          </a:prstGeom>
          <a:noFill/>
          <a:ln>
            <a:noFill/>
          </a:ln>
        </p:spPr>
      </p:pic>
      <p:sp>
        <p:nvSpPr>
          <p:cNvPr id="930" name="Google Shape;930;g31e3dac571a_0_807"/>
          <p:cNvSpPr txBox="1"/>
          <p:nvPr/>
        </p:nvSpPr>
        <p:spPr>
          <a:xfrm>
            <a:off x="1012599" y="558914"/>
            <a:ext cx="9367200" cy="797700"/>
          </a:xfrm>
          <a:prstGeom prst="rect">
            <a:avLst/>
          </a:prstGeom>
          <a:noFill/>
          <a:ln>
            <a:noFill/>
          </a:ln>
        </p:spPr>
        <p:txBody>
          <a:bodyPr anchorCtr="0" anchor="ctr" bIns="45700" lIns="91425" spcFirstLastPara="1" rIns="91425" wrap="square" tIns="45700">
            <a:normAutofit/>
          </a:bodyPr>
          <a:lstStyle/>
          <a:p>
            <a:pPr indent="0" lvl="0" marL="0" marR="0" rtl="0" algn="l">
              <a:lnSpc>
                <a:spcPct val="90000"/>
              </a:lnSpc>
              <a:spcBef>
                <a:spcPts val="0"/>
              </a:spcBef>
              <a:spcAft>
                <a:spcPts val="0"/>
              </a:spcAft>
              <a:buClr>
                <a:srgbClr val="000000"/>
              </a:buClr>
              <a:buSzPts val="4400"/>
              <a:buFont typeface="Arial"/>
              <a:buNone/>
            </a:pPr>
            <a:r>
              <a:rPr b="1" lang="en-US" sz="4200">
                <a:latin typeface="Open Sans"/>
                <a:ea typeface="Open Sans"/>
                <a:cs typeface="Open Sans"/>
                <a:sym typeface="Open Sans"/>
              </a:rPr>
              <a:t>Activity</a:t>
            </a:r>
            <a:endParaRPr b="1" i="0" sz="4200" u="none" cap="none" strike="noStrike">
              <a:solidFill>
                <a:srgbClr val="000000"/>
              </a:solidFill>
              <a:latin typeface="Open Sans"/>
              <a:ea typeface="Open Sans"/>
              <a:cs typeface="Open Sans"/>
              <a:sym typeface="Open Sans"/>
            </a:endParaRPr>
          </a:p>
        </p:txBody>
      </p:sp>
      <p:sp>
        <p:nvSpPr>
          <p:cNvPr id="931" name="Google Shape;931;g31e3dac571a_0_807"/>
          <p:cNvSpPr txBox="1"/>
          <p:nvPr/>
        </p:nvSpPr>
        <p:spPr>
          <a:xfrm>
            <a:off x="1012600" y="1531725"/>
            <a:ext cx="9246000" cy="745500"/>
          </a:xfrm>
          <a:prstGeom prst="rect">
            <a:avLst/>
          </a:prstGeom>
          <a:noFill/>
          <a:ln>
            <a:noFill/>
          </a:ln>
        </p:spPr>
        <p:txBody>
          <a:bodyPr anchorCtr="0" anchor="t" bIns="0" lIns="0" spcFirstLastPara="1" rIns="0" wrap="square" tIns="0">
            <a:noAutofit/>
          </a:bodyPr>
          <a:lstStyle/>
          <a:p>
            <a:pPr indent="0" lvl="0" marL="0" rtl="0" algn="l">
              <a:lnSpc>
                <a:spcPct val="115833"/>
              </a:lnSpc>
              <a:spcBef>
                <a:spcPts val="600"/>
              </a:spcBef>
              <a:spcAft>
                <a:spcPts val="0"/>
              </a:spcAft>
              <a:buNone/>
            </a:pPr>
            <a:r>
              <a:rPr b="1" lang="en-US" sz="1800">
                <a:solidFill>
                  <a:schemeClr val="dk1"/>
                </a:solidFill>
                <a:latin typeface="Open Sans"/>
                <a:ea typeface="Open Sans"/>
                <a:cs typeface="Open Sans"/>
                <a:sym typeface="Open Sans"/>
              </a:rPr>
              <a:t>You will receive a case study/scenario</a:t>
            </a:r>
            <a:r>
              <a:rPr lang="en-US" sz="1800">
                <a:solidFill>
                  <a:schemeClr val="dk1"/>
                </a:solidFill>
                <a:latin typeface="Open Sans"/>
                <a:ea typeface="Open Sans"/>
                <a:cs typeface="Open Sans"/>
                <a:sym typeface="Open Sans"/>
              </a:rPr>
              <a:t> in small groups and answer the preparation checklist questions. </a:t>
            </a:r>
            <a:endParaRPr sz="18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rgbClr val="003D74"/>
              </a:buClr>
              <a:buSzPts val="1300"/>
              <a:buFont typeface="Neue Haas Grotesk Text Pro"/>
              <a:buChar char="○"/>
            </a:pPr>
            <a:r>
              <a:rPr b="1" lang="en-US" sz="1300">
                <a:solidFill>
                  <a:schemeClr val="dk1"/>
                </a:solidFill>
                <a:latin typeface="Open Sans"/>
                <a:ea typeface="Open Sans"/>
                <a:cs typeface="Open Sans"/>
                <a:sym typeface="Open Sans"/>
              </a:rPr>
              <a:t>Identify Participants</a:t>
            </a:r>
            <a:endParaRPr b="1"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rgbClr val="003D74"/>
              </a:buClr>
              <a:buSzPts val="1300"/>
              <a:buFont typeface="Neue Haas Grotesk Text Pro"/>
              <a:buChar char="○"/>
            </a:pPr>
            <a:r>
              <a:rPr b="1" lang="en-US" sz="1300">
                <a:solidFill>
                  <a:schemeClr val="dk1"/>
                </a:solidFill>
                <a:latin typeface="Open Sans"/>
                <a:ea typeface="Open Sans"/>
                <a:cs typeface="Open Sans"/>
                <a:sym typeface="Open Sans"/>
              </a:rPr>
              <a:t>Consider the mediation space (i.e. the venue and set-up)</a:t>
            </a:r>
            <a:endParaRPr b="1"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rgbClr val="003D74"/>
              </a:buClr>
              <a:buSzPts val="1300"/>
              <a:buFont typeface="Neue Haas Grotesk Text Pro"/>
              <a:buChar char="○"/>
            </a:pPr>
            <a:r>
              <a:rPr b="1" lang="en-US" sz="1300">
                <a:solidFill>
                  <a:schemeClr val="dk1"/>
                </a:solidFill>
                <a:latin typeface="Open Sans"/>
                <a:ea typeface="Open Sans"/>
                <a:cs typeface="Open Sans"/>
                <a:sym typeface="Open Sans"/>
              </a:rPr>
              <a:t>Determine time, format, and sequence</a:t>
            </a:r>
            <a:endParaRPr b="1"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rgbClr val="003D74"/>
              </a:buClr>
              <a:buSzPts val="1300"/>
              <a:buFont typeface="Neue Haas Grotesk Text Pro"/>
              <a:buChar char="○"/>
            </a:pPr>
            <a:r>
              <a:rPr b="1" lang="en-US" sz="1300">
                <a:solidFill>
                  <a:schemeClr val="dk1"/>
                </a:solidFill>
                <a:latin typeface="Open Sans"/>
                <a:ea typeface="Open Sans"/>
                <a:cs typeface="Open Sans"/>
                <a:sym typeface="Open Sans"/>
              </a:rPr>
              <a:t>Answer procedural questions: </a:t>
            </a:r>
            <a:r>
              <a:rPr lang="en-US" sz="1300">
                <a:solidFill>
                  <a:schemeClr val="dk1"/>
                </a:solidFill>
                <a:latin typeface="Open Sans"/>
                <a:ea typeface="Open Sans"/>
                <a:cs typeface="Open Sans"/>
                <a:sym typeface="Open Sans"/>
              </a:rPr>
              <a:t>What is the internal and external communication strategy? What are decision making procedures? By full or partial consensus, majority vote, etc. </a:t>
            </a:r>
            <a:endParaRPr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chemeClr val="dk1"/>
              </a:buClr>
              <a:buSzPts val="1300"/>
              <a:buFont typeface="Neue Haas Grotesk Text Pro"/>
              <a:buChar char="○"/>
            </a:pPr>
            <a:r>
              <a:rPr b="1" lang="en-US" sz="1300">
                <a:solidFill>
                  <a:schemeClr val="dk1"/>
                </a:solidFill>
                <a:latin typeface="Open Sans"/>
                <a:ea typeface="Open Sans"/>
                <a:cs typeface="Open Sans"/>
                <a:sym typeface="Open Sans"/>
              </a:rPr>
              <a:t>Identify your goal/vision</a:t>
            </a:r>
            <a:r>
              <a:rPr lang="en-US" sz="1300">
                <a:solidFill>
                  <a:schemeClr val="dk1"/>
                </a:solidFill>
                <a:latin typeface="Open Sans"/>
                <a:ea typeface="Open Sans"/>
                <a:cs typeface="Open Sans"/>
                <a:sym typeface="Open Sans"/>
              </a:rPr>
              <a:t>: What vision do you have for the process? What is the concrete goal you are trying to achieve? </a:t>
            </a:r>
            <a:endParaRPr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chemeClr val="dk1"/>
              </a:buClr>
              <a:buSzPts val="1300"/>
              <a:buFont typeface="Neue Haas Grotesk Text Pro"/>
              <a:buChar char="○"/>
            </a:pPr>
            <a:r>
              <a:rPr b="1" lang="en-US" sz="1300">
                <a:solidFill>
                  <a:schemeClr val="dk1"/>
                </a:solidFill>
                <a:latin typeface="Open Sans"/>
                <a:ea typeface="Open Sans"/>
                <a:cs typeface="Open Sans"/>
                <a:sym typeface="Open Sans"/>
              </a:rPr>
              <a:t>Identify the process logic: </a:t>
            </a:r>
            <a:r>
              <a:rPr lang="en-US" sz="1300">
                <a:solidFill>
                  <a:schemeClr val="dk1"/>
                </a:solidFill>
                <a:latin typeface="Open Sans"/>
                <a:ea typeface="Open Sans"/>
                <a:cs typeface="Open Sans"/>
                <a:sym typeface="Open Sans"/>
              </a:rPr>
              <a:t>What is the logic behind the process design? What is the ‘theory of change’? How does it link to other processes?</a:t>
            </a:r>
            <a:endParaRPr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chemeClr val="dk1"/>
              </a:buClr>
              <a:buSzPts val="1300"/>
              <a:buFont typeface="Neue Haas Grotesk Text Pro"/>
              <a:buChar char="○"/>
            </a:pPr>
            <a:r>
              <a:rPr lang="en-US" sz="1300">
                <a:solidFill>
                  <a:schemeClr val="dk1"/>
                </a:solidFill>
                <a:latin typeface="Open Sans"/>
                <a:ea typeface="Open Sans"/>
                <a:cs typeface="Open Sans"/>
                <a:sym typeface="Open Sans"/>
              </a:rPr>
              <a:t>ow will the process be</a:t>
            </a:r>
            <a:r>
              <a:rPr b="1" lang="en-US" sz="1300">
                <a:solidFill>
                  <a:schemeClr val="dk1"/>
                </a:solidFill>
                <a:latin typeface="Open Sans"/>
                <a:ea typeface="Open Sans"/>
                <a:cs typeface="Open Sans"/>
                <a:sym typeface="Open Sans"/>
              </a:rPr>
              <a:t> financed?</a:t>
            </a:r>
            <a:endParaRPr b="1"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chemeClr val="dk1"/>
              </a:buClr>
              <a:buSzPts val="1300"/>
              <a:buFont typeface="Neue Haas Grotesk Text Pro"/>
              <a:buChar char="○"/>
            </a:pPr>
            <a:r>
              <a:rPr lang="en-US" sz="1300">
                <a:solidFill>
                  <a:schemeClr val="dk1"/>
                </a:solidFill>
                <a:latin typeface="Open Sans"/>
                <a:ea typeface="Open Sans"/>
                <a:cs typeface="Open Sans"/>
                <a:sym typeface="Open Sans"/>
              </a:rPr>
              <a:t>How will participants be invited, arrive, how will they be accommodated, how will security be maintained etc)</a:t>
            </a:r>
            <a:endParaRPr sz="1300">
              <a:solidFill>
                <a:schemeClr val="dk1"/>
              </a:solidFill>
              <a:latin typeface="Open Sans"/>
              <a:ea typeface="Open Sans"/>
              <a:cs typeface="Open Sans"/>
              <a:sym typeface="Open Sans"/>
            </a:endParaRPr>
          </a:p>
          <a:p>
            <a:pPr indent="-311150" lvl="1" marL="685800" rtl="0" algn="just">
              <a:lnSpc>
                <a:spcPct val="115833"/>
              </a:lnSpc>
              <a:spcBef>
                <a:spcPts val="1200"/>
              </a:spcBef>
              <a:spcAft>
                <a:spcPts val="0"/>
              </a:spcAft>
              <a:buClr>
                <a:schemeClr val="dk1"/>
              </a:buClr>
              <a:buSzPts val="1300"/>
              <a:buFont typeface="Neue Haas Grotesk Text Pro"/>
              <a:buChar char="○"/>
            </a:pPr>
            <a:r>
              <a:rPr b="1" lang="en-US" sz="1300">
                <a:solidFill>
                  <a:schemeClr val="dk1"/>
                </a:solidFill>
                <a:latin typeface="Open Sans"/>
                <a:ea typeface="Open Sans"/>
                <a:cs typeface="Open Sans"/>
                <a:sym typeface="Open Sans"/>
              </a:rPr>
              <a:t>What third parties need to be involved? </a:t>
            </a:r>
            <a:endParaRPr sz="13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1800">
              <a:solidFill>
                <a:schemeClr val="dk1"/>
              </a:solidFill>
              <a:latin typeface="Open Sans"/>
              <a:ea typeface="Open Sans"/>
              <a:cs typeface="Open Sans"/>
              <a:sym typeface="Open Sans"/>
            </a:endParaRPr>
          </a:p>
          <a:p>
            <a:pPr indent="0" lvl="0" marL="0" rtl="0" algn="just">
              <a:lnSpc>
                <a:spcPct val="115833"/>
              </a:lnSpc>
              <a:spcBef>
                <a:spcPts val="800"/>
              </a:spcBef>
              <a:spcAft>
                <a:spcPts val="0"/>
              </a:spcAft>
              <a:buNone/>
            </a:pPr>
            <a:r>
              <a:t/>
            </a:r>
            <a:endParaRPr sz="2200">
              <a:solidFill>
                <a:schemeClr val="dk1"/>
              </a:solidFill>
              <a:latin typeface="Open Sans"/>
              <a:ea typeface="Open Sans"/>
              <a:cs typeface="Open Sans"/>
              <a:sym typeface="Open Sans"/>
            </a:endParaRPr>
          </a:p>
          <a:p>
            <a:pPr indent="0" lvl="0" marL="0" rtl="0" algn="l">
              <a:lnSpc>
                <a:spcPct val="115833"/>
              </a:lnSpc>
              <a:spcBef>
                <a:spcPts val="800"/>
              </a:spcBef>
              <a:spcAft>
                <a:spcPts val="0"/>
              </a:spcAft>
              <a:buNone/>
            </a:pPr>
            <a:r>
              <a:t/>
            </a:r>
            <a:endParaRPr sz="2100">
              <a:solidFill>
                <a:schemeClr val="dk1"/>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Paperback">
  <a:themeElements>
    <a:clrScheme name="Paperback">
      <a:dk1>
        <a:srgbClr val="000000"/>
      </a:dk1>
      <a:lt1>
        <a:srgbClr val="FFFFFF"/>
      </a:lt1>
      <a:dk2>
        <a:srgbClr val="00695C"/>
      </a:dk2>
      <a:lt2>
        <a:srgbClr val="26A69A"/>
      </a:lt2>
      <a:accent1>
        <a:srgbClr val="FFFBF0"/>
      </a:accent1>
      <a:accent2>
        <a:srgbClr val="B7B7B7"/>
      </a:accent2>
      <a:accent3>
        <a:srgbClr val="FB8C00"/>
      </a:accent3>
      <a:accent4>
        <a:srgbClr val="80CBC4"/>
      </a:accent4>
      <a:accent5>
        <a:srgbClr val="AF4345"/>
      </a:accent5>
      <a:accent6>
        <a:srgbClr val="F58F8F"/>
      </a:accent6>
      <a:hlink>
        <a:srgbClr val="AF4345"/>
      </a:hlink>
      <a:folHlink>
        <a:srgbClr val="AF4345"/>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2022-07-14T20:19:00Z</dcterms:created>
  <dc:creator>Minji Myongsook Kim</dc:creator>
</cp:coreProperties>
</file>